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6" r:id="rId3"/>
    <p:sldId id="259" r:id="rId4"/>
    <p:sldId id="260" r:id="rId5"/>
    <p:sldId id="262" r:id="rId6"/>
    <p:sldId id="269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E444"/>
    <a:srgbClr val="138604"/>
    <a:srgbClr val="004821"/>
    <a:srgbClr val="57D0DD"/>
    <a:srgbClr val="D163AA"/>
    <a:srgbClr val="DE74D9"/>
    <a:srgbClr val="26210C"/>
    <a:srgbClr val="6331EF"/>
    <a:srgbClr val="FD6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7" autoAdjust="0"/>
    <p:restoredTop sz="89708" autoAdjust="0"/>
  </p:normalViewPr>
  <p:slideViewPr>
    <p:cSldViewPr>
      <p:cViewPr varScale="1">
        <p:scale>
          <a:sx n="61" d="100"/>
          <a:sy n="61" d="100"/>
        </p:scale>
        <p:origin x="-1416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43C925-F0DC-4A72-9C63-DFBD7AD5230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77D385-3B39-4AC8-80B6-E8626EFFE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242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Rozšíření slovní zásoby na téma Svět práce.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77D385-3B39-4AC8-80B6-E8626EFFEBD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78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 zásoba na téma Svět práce.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77D385-3B39-4AC8-80B6-E8626EFFEBD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423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</a:t>
            </a:r>
            <a:r>
              <a:rPr lang="cs-CZ" baseline="0" dirty="0" smtClean="0"/>
              <a:t> </a:t>
            </a:r>
            <a:r>
              <a:rPr lang="cs-CZ" baseline="0" dirty="0" smtClean="0"/>
              <a:t>přemýšlejí, </a:t>
            </a:r>
            <a:r>
              <a:rPr lang="cs-CZ" baseline="0" dirty="0" smtClean="0"/>
              <a:t>do kterých skupin jednotlivá zaměstnání řadíme a svými slovy </a:t>
            </a:r>
            <a:r>
              <a:rPr lang="cs-CZ" baseline="0" dirty="0" smtClean="0"/>
              <a:t>se snaží vysvětlit </a:t>
            </a:r>
            <a:r>
              <a:rPr lang="cs-CZ" baseline="0" dirty="0" smtClean="0"/>
              <a:t>podle čeho je takto řadíme. </a:t>
            </a:r>
            <a:r>
              <a:rPr lang="cs-CZ" baseline="0" dirty="0" smtClean="0"/>
              <a:t>Uvádějí příklady povolání.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77D385-3B39-4AC8-80B6-E8626EFFEBD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24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Poslech a výslovnost nové slovní zásoby</a:t>
            </a:r>
            <a:r>
              <a:rPr lang="cs-CZ" baseline="0" dirty="0" smtClean="0"/>
              <a:t> online. Naučí se otázky a odpovědi na ně. Učitel klik a studenti vyslovují a překládají slova, neznámá slovíčka si následně vyhledají ve slovníku a nové výrazy si zaznamenávají. Potom pracují v párech, kladou si otázky a odpovídají. V závěru pojmenují názvy zaměstnání na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77D385-3B39-4AC8-80B6-E8626EFFEBD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975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</a:t>
            </a:r>
            <a:r>
              <a:rPr lang="cs-CZ" baseline="0" dirty="0" smtClean="0"/>
              <a:t> doplní</a:t>
            </a:r>
            <a:r>
              <a:rPr lang="cs-CZ" dirty="0" smtClean="0"/>
              <a:t> názvy jednotlivých zaměstnání.</a:t>
            </a:r>
            <a:r>
              <a:rPr lang="cs-CZ" baseline="0" dirty="0" smtClean="0"/>
              <a:t> Klik a řešení. Potom doplní místo zaměstnání. Správné řešení opět na klik. Následuje poslech online v internetovém prostředí.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77D385-3B39-4AC8-80B6-E8626EFFEBD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76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si vyberou jeden obrázek. Kladou jednu z předchozích otázek (např.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baseline="0" dirty="0" smtClean="0"/>
              <a:t> a</a:t>
            </a:r>
            <a:r>
              <a:rPr lang="cs-CZ" dirty="0" smtClean="0"/>
              <a:t> man do?</a:t>
            </a:r>
            <a:r>
              <a:rPr lang="cs-CZ" baseline="0" dirty="0" smtClean="0"/>
              <a:t> </a:t>
            </a:r>
            <a:r>
              <a:rPr lang="cs-CZ" baseline="0" dirty="0" err="1" smtClean="0"/>
              <a:t>What´s</a:t>
            </a:r>
            <a:r>
              <a:rPr lang="cs-CZ" baseline="0" dirty="0" smtClean="0"/>
              <a:t> his </a:t>
            </a:r>
            <a:r>
              <a:rPr lang="cs-CZ" baseline="0" dirty="0" err="1" smtClean="0"/>
              <a:t>job</a:t>
            </a:r>
            <a:r>
              <a:rPr lang="cs-CZ" baseline="0" dirty="0" smtClean="0"/>
              <a:t>?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man </a:t>
            </a:r>
            <a:r>
              <a:rPr lang="cs-CZ" dirty="0" err="1" smtClean="0"/>
              <a:t>work</a:t>
            </a:r>
            <a:r>
              <a:rPr lang="cs-CZ" dirty="0" smtClean="0"/>
              <a:t>?..... </a:t>
            </a:r>
            <a:r>
              <a:rPr lang="cs-CZ" dirty="0" smtClean="0"/>
              <a:t>A</a:t>
            </a:r>
            <a:r>
              <a:rPr lang="cs-CZ" baseline="0" dirty="0" smtClean="0"/>
              <a:t> </a:t>
            </a:r>
            <a:r>
              <a:rPr lang="cs-CZ" baseline="0" dirty="0" err="1" smtClean="0"/>
              <a:t>f</a:t>
            </a:r>
            <a:r>
              <a:rPr lang="cs-CZ" dirty="0" err="1" smtClean="0"/>
              <a:t>ireman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saves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human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lives</a:t>
            </a:r>
            <a:r>
              <a:rPr lang="cs-CZ" baseline="0" dirty="0" smtClean="0"/>
              <a:t> and he </a:t>
            </a:r>
            <a:r>
              <a:rPr lang="cs-CZ" baseline="0" dirty="0" err="1" smtClean="0"/>
              <a:t>works</a:t>
            </a:r>
            <a:r>
              <a:rPr lang="cs-CZ" baseline="0" dirty="0" smtClean="0"/>
              <a:t> very hard.) Studenti se střídají. Následně pracují ve dvojicích a odpovídají na další otázky.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77D385-3B39-4AC8-80B6-E8626EFFEBD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8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B20B3E0-72AB-4917-A490-53DBF1DD62E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15D1D92-E602-410C-9908-22F1FC6F9C4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LgNKRKSvDc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microsoft.com/office/2007/relationships/hdphoto" Target="../media/hdphoto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3.png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englishexercises.org/makeagame/viewgame.asp?id=7538" TargetMode="External"/><Relationship Id="rId4" Type="http://schemas.openxmlformats.org/officeDocument/2006/relationships/hyperlink" Target="http://www.englishexercises.org/makeagame/viewgame.asp?id=356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wL3CFtW8WE0" TargetMode="Externa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4464496" cy="1189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6707359"/>
              </p:ext>
            </p:extLst>
          </p:nvPr>
        </p:nvGraphicFramePr>
        <p:xfrm>
          <a:off x="2339752" y="1425409"/>
          <a:ext cx="4452038" cy="50811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71140"/>
                <a:gridCol w="3180898"/>
              </a:tblGrid>
              <a:tr h="2244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CZ.1.07/1.5.00/34.0565 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244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VY_32_INOVACE_125_THE WORLD OF WORK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49151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Název školy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  <a:latin typeface="Book Antiqua" panose="02040602050305030304" pitchFamily="18" charset="0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                           Masarykova </a:t>
                      </a: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střední škola zemědělská a 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Vyšší</a:t>
                      </a: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            odborná </a:t>
                      </a: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škola, Opava, příspěvková organizace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244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Mgr. Jana </a:t>
                      </a:r>
                      <a:r>
                        <a:rPr lang="cs-CZ" sz="1000" dirty="0" err="1">
                          <a:effectLst/>
                          <a:latin typeface="Book Antiqua" panose="02040602050305030304" pitchFamily="18" charset="0"/>
                        </a:rPr>
                        <a:t>Ratimorská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244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Člověk a svět práce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244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Tematický celek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Anglický jazyk 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244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3. – 4.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244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7. 11. 2013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3815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21.11.2013</a:t>
                      </a:r>
                    </a:p>
                    <a:p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3.L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</a:endParaRPr>
                    </a:p>
                  </a:txBody>
                  <a:tcPr marL="67330" marR="67330" marT="33665" marB="33665" anchor="ctr"/>
                </a:tc>
              </a:tr>
              <a:tr h="3815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Prezentace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3815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Prezentace rozšíření slovní 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zásoby na téma Svět práce. </a:t>
                      </a: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P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ráce </a:t>
                      </a: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v </a:t>
                      </a:r>
                      <a:r>
                        <a:rPr lang="cs-CZ" sz="1000" dirty="0" err="1">
                          <a:effectLst/>
                          <a:latin typeface="Book Antiqua" panose="02040602050305030304" pitchFamily="18" charset="0"/>
                        </a:rPr>
                        <a:t>Power</a:t>
                      </a: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 pointu proložená s prací  v online internetovém prostředí. 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669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err="1" smtClean="0">
                          <a:effectLst/>
                          <a:latin typeface="Book Antiqua" panose="02040602050305030304" pitchFamily="18" charset="0"/>
                        </a:rPr>
                        <a:t>Jobs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r>
                        <a:rPr lang="cs-CZ" sz="1000" dirty="0" err="1" smtClean="0">
                          <a:effectLst/>
                          <a:latin typeface="Book Antiqua" panose="02040602050305030304" pitchFamily="18" charset="0"/>
                        </a:rPr>
                        <a:t>clasification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,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r>
                        <a:rPr lang="cs-CZ" sz="1000" dirty="0" err="1" smtClean="0">
                          <a:effectLst/>
                          <a:latin typeface="Book Antiqua" panose="02040602050305030304" pitchFamily="18" charset="0"/>
                        </a:rPr>
                        <a:t>jobs</a:t>
                      </a: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, </a:t>
                      </a:r>
                      <a:r>
                        <a:rPr lang="cs-CZ" sz="1000" dirty="0" err="1" smtClean="0">
                          <a:effectLst/>
                          <a:latin typeface="Book Antiqua" panose="02040602050305030304" pitchFamily="18" charset="0"/>
                        </a:rPr>
                        <a:t>where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 do </a:t>
                      </a:r>
                      <a:r>
                        <a:rPr lang="cs-CZ" sz="1000" baseline="0" dirty="0" err="1" smtClean="0">
                          <a:effectLst/>
                          <a:latin typeface="Book Antiqua" panose="02040602050305030304" pitchFamily="18" charset="0"/>
                        </a:rPr>
                        <a:t>they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r>
                        <a:rPr lang="cs-CZ" sz="1000" baseline="0" dirty="0" err="1" smtClean="0">
                          <a:effectLst/>
                          <a:latin typeface="Book Antiqua" panose="02040602050305030304" pitchFamily="18" charset="0"/>
                        </a:rPr>
                        <a:t>work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 (</a:t>
                      </a:r>
                      <a:r>
                        <a:rPr lang="cs-CZ" sz="1000" baseline="0" dirty="0" err="1" smtClean="0">
                          <a:effectLst/>
                          <a:latin typeface="Book Antiqua" panose="02040602050305030304" pitchFamily="18" charset="0"/>
                        </a:rPr>
                        <a:t>places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), </a:t>
                      </a:r>
                      <a:r>
                        <a:rPr lang="cs-CZ" sz="1000" baseline="0" dirty="0" err="1" smtClean="0">
                          <a:effectLst/>
                          <a:latin typeface="Book Antiqua" panose="02040602050305030304" pitchFamily="18" charset="0"/>
                        </a:rPr>
                        <a:t>conversation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.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10099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Určeno pro studenty úrovně B1. Časově je prezentace koncipována na 1 vyučovací hodinu. 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Třídění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 zaměstnání, nácvik výslovnosti online, 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zápis </a:t>
                      </a:r>
                      <a:r>
                        <a:rPr lang="cs-CZ" sz="1000" dirty="0">
                          <a:effectLst/>
                          <a:latin typeface="Book Antiqua" panose="02040602050305030304" pitchFamily="18" charset="0"/>
                        </a:rPr>
                        <a:t>a aktivní vyhledávání slovíček, 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testy online,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sestavování</a:t>
                      </a: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 vět.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effectLst/>
                          <a:latin typeface="Book Antiqua" panose="02040602050305030304" pitchFamily="18" charset="0"/>
                        </a:rPr>
                        <a:t>Popis osob a jejich zaměstnání, konverzace na téma Zaměstnání.</a:t>
                      </a:r>
                      <a:r>
                        <a:rPr lang="cs-CZ" sz="1000" dirty="0" smtClean="0">
                          <a:effectLst/>
                          <a:latin typeface="Book Antiqua" panose="02040602050305030304" pitchFamily="18" charset="0"/>
                        </a:rPr>
                        <a:t> </a:t>
                      </a:r>
                      <a:endParaRPr lang="cs-CZ" sz="1000" dirty="0">
                        <a:effectLst/>
                        <a:latin typeface="Book Antiqua" panose="02040602050305030304" pitchFamily="18" charset="0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</a:tr>
              <a:tr h="224434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330" marR="67330" marT="33665" marB="3366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mszes_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680" y="2060848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75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1844824"/>
            <a:ext cx="6827510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algn="ctr"/>
            <a:r>
              <a:rPr lang="cs-CZ" sz="4400" b="1" spc="50" dirty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 WORLD OF WORK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59967" y="3650209"/>
            <a:ext cx="3193503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isometricBottomDown"/>
              <a:lightRig rig="threePt" dir="t"/>
            </a:scene3d>
          </a:bodyPr>
          <a:lstStyle/>
          <a:p>
            <a:r>
              <a:rPr lang="cs-CZ" sz="3200" b="1" dirty="0" smtClean="0"/>
              <a:t>VOCABULARY</a:t>
            </a:r>
            <a:endParaRPr lang="cs-CZ" sz="3200" b="1" dirty="0"/>
          </a:p>
        </p:txBody>
      </p:sp>
      <p:sp>
        <p:nvSpPr>
          <p:cNvPr id="11" name="TextovéPole 10">
            <a:hlinkClick r:id="rId3"/>
          </p:cNvPr>
          <p:cNvSpPr txBox="1"/>
          <p:nvPr/>
        </p:nvSpPr>
        <p:spPr>
          <a:xfrm>
            <a:off x="2195736" y="48691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942597"/>
            <a:ext cx="3446512" cy="260479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261" y="4139404"/>
            <a:ext cx="2743333" cy="221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38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 dir="ou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1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1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85050" y="404664"/>
            <a:ext cx="3866764" cy="461665"/>
          </a:xfrm>
          <a:prstGeom prst="rect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Manual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jobs</a:t>
            </a: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(blue </a:t>
            </a:r>
            <a:r>
              <a:rPr lang="cs-CZ" sz="2400" b="1" dirty="0" err="1" smtClean="0">
                <a:solidFill>
                  <a:srgbClr val="FFFF00"/>
                </a:solidFill>
              </a:rPr>
              <a:t>collars</a:t>
            </a:r>
            <a:r>
              <a:rPr lang="cs-CZ" sz="2400" b="1" dirty="0" smtClean="0">
                <a:solidFill>
                  <a:srgbClr val="FFFF00"/>
                </a:solidFill>
              </a:rPr>
              <a:t>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56202" y="399020"/>
            <a:ext cx="4678635" cy="461665"/>
          </a:xfrm>
          <a:prstGeom prst="rect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  </a:t>
            </a:r>
            <a:r>
              <a:rPr lang="cs-CZ" sz="2400" b="1" dirty="0" err="1" smtClean="0">
                <a:solidFill>
                  <a:srgbClr val="FFFF00"/>
                </a:solidFill>
              </a:rPr>
              <a:t>Intelectual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jobs</a:t>
            </a:r>
            <a:r>
              <a:rPr lang="cs-CZ" sz="2400" b="1" dirty="0" smtClean="0">
                <a:solidFill>
                  <a:srgbClr val="FFFF00"/>
                </a:solidFill>
              </a:rPr>
              <a:t> (</a:t>
            </a:r>
            <a:r>
              <a:rPr lang="cs-CZ" sz="2400" b="1" dirty="0" err="1" smtClean="0">
                <a:solidFill>
                  <a:srgbClr val="FFFF00"/>
                </a:solidFill>
              </a:rPr>
              <a:t>white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collars</a:t>
            </a:r>
            <a:r>
              <a:rPr lang="cs-CZ" sz="2400" b="1" dirty="0" smtClean="0">
                <a:solidFill>
                  <a:srgbClr val="FFFF00"/>
                </a:solidFill>
              </a:rPr>
              <a:t>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69857" y="4953377"/>
            <a:ext cx="3201517" cy="830997"/>
          </a:xfrm>
          <a:prstGeom prst="rect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Work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for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themselves</a:t>
            </a:r>
            <a:r>
              <a:rPr lang="cs-CZ" sz="2400" b="1" dirty="0" smtClean="0">
                <a:solidFill>
                  <a:srgbClr val="FFFF00"/>
                </a:solidFill>
              </a:rPr>
              <a:t>/</a:t>
            </a:r>
          </a:p>
          <a:p>
            <a:r>
              <a:rPr lang="cs-CZ" sz="2400" b="1" dirty="0" err="1">
                <a:solidFill>
                  <a:srgbClr val="FFFF00"/>
                </a:solidFill>
              </a:rPr>
              <a:t>s</a:t>
            </a:r>
            <a:r>
              <a:rPr lang="cs-CZ" sz="2400" b="1" dirty="0" err="1" smtClean="0">
                <a:solidFill>
                  <a:srgbClr val="FFFF00"/>
                </a:solidFill>
              </a:rPr>
              <a:t>elf-employed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42527" y="866329"/>
            <a:ext cx="49014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FF00"/>
                </a:solidFill>
              </a:rPr>
              <a:t>You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have</a:t>
            </a:r>
            <a:r>
              <a:rPr lang="cs-CZ" sz="2000" b="1" dirty="0" smtClean="0">
                <a:solidFill>
                  <a:srgbClr val="FFFF00"/>
                </a:solidFill>
              </a:rPr>
              <a:t> to </a:t>
            </a:r>
            <a:r>
              <a:rPr lang="cs-CZ" sz="2000" b="1" dirty="0" err="1" smtClean="0">
                <a:solidFill>
                  <a:srgbClr val="FFFF00"/>
                </a:solidFill>
              </a:rPr>
              <a:t>pass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the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school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leaving</a:t>
            </a:r>
            <a:endParaRPr lang="cs-CZ" sz="2000" b="1" dirty="0" smtClean="0">
              <a:solidFill>
                <a:srgbClr val="FFFF00"/>
              </a:solidFill>
            </a:endParaRPr>
          </a:p>
          <a:p>
            <a:r>
              <a:rPr lang="cs-CZ" sz="2000" b="1" dirty="0" err="1" smtClean="0">
                <a:solidFill>
                  <a:srgbClr val="FFFF00"/>
                </a:solidFill>
              </a:rPr>
              <a:t>examination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or</a:t>
            </a:r>
            <a:r>
              <a:rPr lang="cs-CZ" sz="2000" b="1" dirty="0" smtClean="0">
                <a:solidFill>
                  <a:srgbClr val="FFFF00"/>
                </a:solidFill>
              </a:rPr>
              <a:t> study </a:t>
            </a:r>
            <a:r>
              <a:rPr lang="cs-CZ" sz="2000" b="1" dirty="0" err="1" smtClean="0">
                <a:solidFill>
                  <a:srgbClr val="FFFF00"/>
                </a:solidFill>
              </a:rPr>
              <a:t>at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some</a:t>
            </a:r>
            <a:r>
              <a:rPr lang="cs-CZ" sz="2000" b="1" dirty="0" smtClean="0">
                <a:solidFill>
                  <a:srgbClr val="FFFF00"/>
                </a:solidFill>
              </a:rPr>
              <a:t> university.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83034" y="5784374"/>
            <a:ext cx="28344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FFFF00"/>
                </a:solidFill>
              </a:rPr>
              <a:t>You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work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for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yourself</a:t>
            </a:r>
            <a:r>
              <a:rPr lang="cs-CZ" sz="2000" b="1" dirty="0" smtClean="0">
                <a:solidFill>
                  <a:srgbClr val="FFFF00"/>
                </a:solidFill>
              </a:rPr>
              <a:t>.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257351" y="3655476"/>
            <a:ext cx="2777485" cy="461665"/>
          </a:xfrm>
          <a:prstGeom prst="rect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armed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forces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5050" y="2713956"/>
            <a:ext cx="3554870" cy="461665"/>
          </a:xfrm>
          <a:prstGeom prst="rect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The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emergency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services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5051" y="866329"/>
            <a:ext cx="3616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FF00"/>
                </a:solidFill>
              </a:rPr>
              <a:t>You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work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with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your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hands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01376" y="1814383"/>
            <a:ext cx="1595309" cy="769441"/>
          </a:xfrm>
          <a:prstGeom prst="rect">
            <a:avLst/>
          </a:prstGeom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JOBS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257351" y="4148559"/>
            <a:ext cx="27774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FF00"/>
                </a:solidFill>
              </a:rPr>
              <a:t>You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work</a:t>
            </a:r>
            <a:r>
              <a:rPr lang="cs-CZ" sz="2000" b="1" dirty="0" smtClean="0">
                <a:solidFill>
                  <a:srgbClr val="FFFF00"/>
                </a:solidFill>
              </a:rPr>
              <a:t> in </a:t>
            </a:r>
            <a:r>
              <a:rPr lang="cs-CZ" sz="2000" b="1" dirty="0" err="1" smtClean="0">
                <a:solidFill>
                  <a:srgbClr val="FFFF00"/>
                </a:solidFill>
              </a:rPr>
              <a:t>the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army</a:t>
            </a:r>
            <a:r>
              <a:rPr lang="cs-CZ" sz="2000" b="1" dirty="0" smtClean="0">
                <a:solidFill>
                  <a:srgbClr val="FFFF00"/>
                </a:solidFill>
              </a:rPr>
              <a:t>, in </a:t>
            </a:r>
            <a:r>
              <a:rPr lang="cs-CZ" sz="2000" b="1" dirty="0" err="1" smtClean="0">
                <a:solidFill>
                  <a:srgbClr val="FFFF00"/>
                </a:solidFill>
              </a:rPr>
              <a:t>the</a:t>
            </a:r>
            <a:r>
              <a:rPr lang="cs-CZ" sz="2000" b="1" dirty="0" smtClean="0">
                <a:solidFill>
                  <a:srgbClr val="FFFF00"/>
                </a:solidFill>
              </a:rPr>
              <a:t> navy </a:t>
            </a:r>
            <a:r>
              <a:rPr lang="cs-CZ" sz="2000" b="1" dirty="0" err="1" smtClean="0">
                <a:solidFill>
                  <a:srgbClr val="FFFF00"/>
                </a:solidFill>
              </a:rPr>
              <a:t>or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in air </a:t>
            </a:r>
            <a:r>
              <a:rPr lang="cs-CZ" sz="2000" b="1" dirty="0" err="1" smtClean="0">
                <a:solidFill>
                  <a:srgbClr val="FFFF00"/>
                </a:solidFill>
              </a:rPr>
              <a:t>force</a:t>
            </a:r>
            <a:r>
              <a:rPr lang="cs-CZ" sz="2000" b="1" dirty="0" smtClean="0">
                <a:solidFill>
                  <a:srgbClr val="FFFF00"/>
                </a:solidFill>
              </a:rPr>
              <a:t>.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5051" y="3301553"/>
            <a:ext cx="319080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FF00"/>
                </a:solidFill>
              </a:rPr>
              <a:t>You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can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work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in </a:t>
            </a:r>
            <a:r>
              <a:rPr lang="cs-CZ" sz="2000" b="1" dirty="0" err="1" smtClean="0">
                <a:solidFill>
                  <a:srgbClr val="FFFF00"/>
                </a:solidFill>
              </a:rPr>
              <a:t>the</a:t>
            </a:r>
            <a:r>
              <a:rPr lang="cs-CZ" sz="2000" b="1" dirty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fire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brigade</a:t>
            </a:r>
            <a:r>
              <a:rPr lang="cs-CZ" sz="2000" b="1" dirty="0" smtClean="0">
                <a:solidFill>
                  <a:srgbClr val="FFFF00"/>
                </a:solidFill>
              </a:rPr>
              <a:t>, 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in </a:t>
            </a:r>
            <a:r>
              <a:rPr lang="cs-CZ" sz="2000" b="1" dirty="0" err="1" smtClean="0">
                <a:solidFill>
                  <a:srgbClr val="FFFF00"/>
                </a:solidFill>
              </a:rPr>
              <a:t>the</a:t>
            </a:r>
            <a:r>
              <a:rPr lang="cs-CZ" sz="2000" b="1" dirty="0" smtClean="0">
                <a:solidFill>
                  <a:srgbClr val="FFFF00"/>
                </a:solidFill>
              </a:rPr>
              <a:t> police </a:t>
            </a:r>
            <a:r>
              <a:rPr lang="cs-CZ" sz="2000" b="1" dirty="0" err="1" smtClean="0">
                <a:solidFill>
                  <a:srgbClr val="FFFF00"/>
                </a:solidFill>
              </a:rPr>
              <a:t>force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cs-CZ" sz="2000" b="1" dirty="0" err="1" smtClean="0">
                <a:solidFill>
                  <a:srgbClr val="FFFF00"/>
                </a:solidFill>
              </a:rPr>
              <a:t>or</a:t>
            </a:r>
            <a:r>
              <a:rPr lang="cs-CZ" sz="2000" b="1" dirty="0" smtClean="0">
                <a:solidFill>
                  <a:srgbClr val="FFFF00"/>
                </a:solidFill>
              </a:rPr>
              <a:t> in </a:t>
            </a:r>
            <a:r>
              <a:rPr lang="cs-CZ" sz="2000" b="1" dirty="0" err="1" smtClean="0">
                <a:solidFill>
                  <a:srgbClr val="FFFF00"/>
                </a:solidFill>
              </a:rPr>
              <a:t>the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first-aid</a:t>
            </a:r>
            <a:r>
              <a:rPr lang="cs-CZ" sz="2000" b="1" dirty="0" smtClean="0">
                <a:solidFill>
                  <a:srgbClr val="FFFF00"/>
                </a:solidFill>
              </a:rPr>
              <a:t> station.</a:t>
            </a:r>
            <a:endParaRPr lang="cs-CZ" sz="2000" b="1" dirty="0">
              <a:solidFill>
                <a:srgbClr val="FFFF00"/>
              </a:solidFill>
            </a:endParaRPr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63" y="3143623"/>
            <a:ext cx="1736113" cy="117021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015" y="4599567"/>
            <a:ext cx="1339823" cy="207778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600661"/>
            <a:ext cx="1656184" cy="201921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98281">
                        <a14:backgroundMark x1="15186" y1="16250" x2="15186" y2="16250"/>
                        <a14:backgroundMark x1="93696" y1="18281" x2="93696" y2="18281"/>
                        <a14:backgroundMark x1="34384" y1="2031" x2="34384" y2="2031"/>
                        <a14:backgroundMark x1="38682" y1="97656" x2="38682" y2="97656"/>
                        <a14:backgroundMark x1="91117" y1="98125" x2="91117" y2="98125"/>
                        <a14:backgroundMark x1="97708" y1="51875" x2="97708" y2="51875"/>
                        <a14:backgroundMark x1="75358" y1="2500" x2="75358" y2="2500"/>
                        <a14:backgroundMark x1="5158" y1="40156" x2="5158" y2="401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08" y="4656389"/>
            <a:ext cx="1048849" cy="202095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0778" y="2583824"/>
            <a:ext cx="1524830" cy="1966863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965" y="1233901"/>
            <a:ext cx="2297677" cy="150059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2527" y="3876912"/>
            <a:ext cx="1309630" cy="238425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363" y="5164222"/>
            <a:ext cx="1567776" cy="1557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75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17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17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17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750" autoRev="1" fill="remove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000"/>
                            </p:stCondLst>
                            <p:childTnLst>
                              <p:par>
                                <p:cTn id="9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8" grpId="0"/>
      <p:bldP spid="19" grpId="0"/>
      <p:bldP spid="28" grpId="0" animBg="1"/>
      <p:bldP spid="30" grpId="0" animBg="1"/>
      <p:bldP spid="32" grpId="0"/>
      <p:bldP spid="33" grpId="0" animBg="1"/>
      <p:bldP spid="33" grpId="1" animBg="1"/>
      <p:bldP spid="3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42790" y="2924944"/>
            <a:ext cx="5884944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r>
              <a:rPr lang="cs-CZ" sz="4000" b="1" dirty="0" err="1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What´s</a:t>
            </a:r>
            <a:r>
              <a:rPr lang="cs-CZ" sz="4000" b="1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b="1" dirty="0" err="1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your</a:t>
            </a:r>
            <a:r>
              <a:rPr lang="cs-CZ" sz="4000" b="1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b="1" dirty="0" err="1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profession</a:t>
            </a:r>
            <a:r>
              <a:rPr lang="cs-CZ" sz="4000" b="1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?</a:t>
            </a:r>
            <a:endParaRPr lang="cs-CZ" sz="4000" b="1" dirty="0">
              <a:ln>
                <a:solidFill>
                  <a:srgbClr val="00B050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20433" y="3751466"/>
            <a:ext cx="4129657" cy="707886"/>
          </a:xfrm>
          <a:prstGeom prst="rect">
            <a:avLst/>
          </a:prstGeom>
          <a:solidFill>
            <a:schemeClr val="accent1">
              <a:lumMod val="50000"/>
            </a:schemeClr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lvl="0"/>
            <a:r>
              <a:rPr lang="cs-CZ" sz="4000" b="1" dirty="0" err="1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What</a:t>
            </a:r>
            <a:r>
              <a:rPr lang="cs-CZ" sz="4000" b="1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 do </a:t>
            </a:r>
            <a:r>
              <a:rPr lang="cs-CZ" sz="4000" b="1" dirty="0" err="1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you</a:t>
            </a:r>
            <a:r>
              <a:rPr lang="cs-CZ" sz="4000" b="1" dirty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rPr>
              <a:t> do?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3528" y="6093296"/>
            <a:ext cx="2904962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I </a:t>
            </a:r>
            <a:r>
              <a:rPr lang="cs-CZ" sz="3200" b="1" dirty="0" err="1" smtClean="0">
                <a:solidFill>
                  <a:srgbClr val="FFFF00"/>
                </a:solidFill>
              </a:rPr>
              <a:t>work</a:t>
            </a:r>
            <a:r>
              <a:rPr lang="cs-CZ" sz="3200" b="1" dirty="0" smtClean="0">
                <a:solidFill>
                  <a:srgbClr val="FFFF00"/>
                </a:solidFill>
              </a:rPr>
              <a:t> as a/</a:t>
            </a:r>
            <a:r>
              <a:rPr lang="cs-CZ" sz="3200" b="1" dirty="0" err="1" smtClean="0">
                <a:solidFill>
                  <a:srgbClr val="FFFF00"/>
                </a:solidFill>
              </a:rPr>
              <a:t>an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1776009" y="1388386"/>
            <a:ext cx="2565881" cy="1536558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413227" y="4510009"/>
            <a:ext cx="2942782" cy="1523601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02873" y="4510009"/>
            <a:ext cx="85248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lawyer</a:t>
            </a:r>
            <a:r>
              <a:rPr lang="cs-CZ" sz="2000" b="1" dirty="0" smtClean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teacher</a:t>
            </a:r>
            <a:r>
              <a:rPr lang="cs-CZ" sz="2000" b="1" dirty="0" smtClean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dentist</a:t>
            </a:r>
            <a:r>
              <a:rPr lang="cs-CZ" sz="2000" b="1" dirty="0" smtClean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journalist</a:t>
            </a:r>
            <a:r>
              <a:rPr lang="cs-CZ" sz="2000" b="1" dirty="0" smtClean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carpenter</a:t>
            </a:r>
            <a:r>
              <a:rPr lang="cs-CZ" sz="2000" b="1" dirty="0" smtClean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mechanical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engineer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p</a:t>
            </a:r>
            <a:r>
              <a:rPr lang="cs-CZ" sz="2000" b="1" dirty="0" smtClean="0">
                <a:solidFill>
                  <a:schemeClr val="bg1"/>
                </a:solidFill>
              </a:rPr>
              <a:t>rávník    učitel        zubař      novinář        tesař          strojní inženýr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driver     </a:t>
            </a:r>
            <a:r>
              <a:rPr lang="cs-CZ" sz="2000" b="1" dirty="0" err="1">
                <a:solidFill>
                  <a:srgbClr val="FF0000"/>
                </a:solidFill>
              </a:rPr>
              <a:t>mechanic</a:t>
            </a: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2000" b="1" dirty="0" err="1">
                <a:solidFill>
                  <a:srgbClr val="FF0000"/>
                </a:solidFill>
              </a:rPr>
              <a:t>chemical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engineer</a:t>
            </a: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2000" b="1" dirty="0" err="1">
                <a:solidFill>
                  <a:srgbClr val="FF0000"/>
                </a:solidFill>
              </a:rPr>
              <a:t>chemist</a:t>
            </a:r>
            <a:r>
              <a:rPr lang="cs-CZ" sz="2000" b="1" dirty="0">
                <a:solidFill>
                  <a:srgbClr val="FF0000"/>
                </a:solidFill>
              </a:rPr>
              <a:t>     </a:t>
            </a:r>
            <a:r>
              <a:rPr lang="cs-CZ" sz="2000" b="1" dirty="0" err="1">
                <a:solidFill>
                  <a:srgbClr val="FF0000"/>
                </a:solidFill>
              </a:rPr>
              <a:t>laboratory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assistant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řidič      mechanik     chemický inženýr     chemik     laborant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26384" y="758606"/>
            <a:ext cx="61013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rgbClr val="FF0000"/>
                </a:solidFill>
              </a:rPr>
              <a:t>plumber</a:t>
            </a: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b="1" dirty="0" err="1" smtClean="0">
                <a:solidFill>
                  <a:srgbClr val="FF0000"/>
                </a:solidFill>
              </a:rPr>
              <a:t>electrician</a:t>
            </a:r>
            <a:r>
              <a:rPr lang="cs-CZ" sz="2000" b="1" dirty="0" smtClean="0">
                <a:solidFill>
                  <a:srgbClr val="FF0000"/>
                </a:solidFill>
              </a:rPr>
              <a:t>      </a:t>
            </a:r>
            <a:r>
              <a:rPr lang="cs-CZ" sz="2000" b="1" dirty="0" err="1">
                <a:solidFill>
                  <a:srgbClr val="FF0000"/>
                </a:solidFill>
              </a:rPr>
              <a:t>bricklayer</a:t>
            </a:r>
            <a:r>
              <a:rPr lang="cs-CZ" sz="2000" b="1" dirty="0">
                <a:solidFill>
                  <a:srgbClr val="FF0000"/>
                </a:solidFill>
              </a:rPr>
              <a:t>     </a:t>
            </a:r>
            <a:r>
              <a:rPr lang="cs-CZ" sz="2000" b="1" dirty="0" err="1" smtClean="0">
                <a:solidFill>
                  <a:srgbClr val="FF0000"/>
                </a:solidFill>
              </a:rPr>
              <a:t>shoemaker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instalatér   </a:t>
            </a:r>
            <a:r>
              <a:rPr lang="cs-CZ" sz="2000" b="1" dirty="0" smtClean="0">
                <a:solidFill>
                  <a:schemeClr val="bg1"/>
                </a:solidFill>
              </a:rPr>
              <a:t>   </a:t>
            </a:r>
            <a:r>
              <a:rPr lang="cs-CZ" sz="2000" b="1" dirty="0" err="1" smtClean="0">
                <a:solidFill>
                  <a:schemeClr val="bg1"/>
                </a:solidFill>
              </a:rPr>
              <a:t>elektikář</a:t>
            </a:r>
            <a:r>
              <a:rPr lang="cs-CZ" sz="2000" b="1" dirty="0" smtClean="0">
                <a:solidFill>
                  <a:schemeClr val="bg1"/>
                </a:solidFill>
              </a:rPr>
              <a:t>          zedník           </a:t>
            </a:r>
            <a:r>
              <a:rPr lang="cs-CZ" sz="2000" b="1" dirty="0">
                <a:solidFill>
                  <a:schemeClr val="bg1"/>
                </a:solidFill>
              </a:rPr>
              <a:t>obuvník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02873" y="1494945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>
                <a:solidFill>
                  <a:srgbClr val="FF0000"/>
                </a:solidFill>
              </a:rPr>
              <a:t>locksmith</a:t>
            </a: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joiner</a:t>
            </a:r>
            <a:r>
              <a:rPr lang="cs-CZ" sz="2000" b="1" dirty="0" smtClean="0">
                <a:solidFill>
                  <a:srgbClr val="FF0000"/>
                </a:solidFill>
              </a:rPr>
              <a:t>     </a:t>
            </a:r>
            <a:r>
              <a:rPr lang="cs-CZ" sz="2000" b="1" dirty="0" err="1">
                <a:solidFill>
                  <a:srgbClr val="FF0000"/>
                </a:solidFill>
              </a:rPr>
              <a:t>cleaner</a:t>
            </a:r>
            <a:r>
              <a:rPr lang="cs-CZ" sz="2000" b="1" dirty="0">
                <a:solidFill>
                  <a:srgbClr val="FF0000"/>
                </a:solidFill>
              </a:rPr>
              <a:t>   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barber</a:t>
            </a:r>
            <a:r>
              <a:rPr lang="cs-CZ" sz="2000" b="1" dirty="0">
                <a:solidFill>
                  <a:srgbClr val="FF0000"/>
                </a:solidFill>
              </a:rPr>
              <a:t>      </a:t>
            </a:r>
            <a:r>
              <a:rPr lang="cs-CZ" sz="2000" b="1" dirty="0" err="1">
                <a:solidFill>
                  <a:srgbClr val="FF0000"/>
                </a:solidFill>
              </a:rPr>
              <a:t>florist</a:t>
            </a: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gardener</a:t>
            </a:r>
            <a:r>
              <a:rPr lang="cs-CZ" sz="2000" b="1" dirty="0" smtClean="0">
                <a:solidFill>
                  <a:srgbClr val="FF0000"/>
                </a:solidFill>
              </a:rPr>
              <a:t>      </a:t>
            </a:r>
            <a:r>
              <a:rPr lang="cs-CZ" sz="2000" b="1" dirty="0" err="1" smtClean="0">
                <a:solidFill>
                  <a:srgbClr val="FF0000"/>
                </a:solidFill>
              </a:rPr>
              <a:t>latheman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zámečník    </a:t>
            </a:r>
            <a:r>
              <a:rPr lang="cs-CZ" sz="2000" b="1" dirty="0" smtClean="0">
                <a:solidFill>
                  <a:schemeClr val="bg1"/>
                </a:solidFill>
              </a:rPr>
              <a:t>truhlář   uklízečka  holič   </a:t>
            </a:r>
            <a:r>
              <a:rPr lang="cs-CZ" sz="2000" b="1" dirty="0">
                <a:solidFill>
                  <a:schemeClr val="bg1"/>
                </a:solidFill>
              </a:rPr>
              <a:t>květinářka  </a:t>
            </a:r>
            <a:r>
              <a:rPr lang="cs-CZ" sz="2000" b="1" dirty="0" smtClean="0">
                <a:solidFill>
                  <a:schemeClr val="bg1"/>
                </a:solidFill>
              </a:rPr>
              <a:t>zahradník  soustružník 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 err="1">
                <a:solidFill>
                  <a:srgbClr val="FF0000"/>
                </a:solidFill>
              </a:rPr>
              <a:t>accountant</a:t>
            </a: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2000" b="1" dirty="0" err="1">
                <a:solidFill>
                  <a:srgbClr val="FF0000"/>
                </a:solidFill>
              </a:rPr>
              <a:t>economist</a:t>
            </a:r>
            <a:r>
              <a:rPr lang="cs-CZ" sz="2000" b="1" dirty="0">
                <a:solidFill>
                  <a:srgbClr val="FF0000"/>
                </a:solidFill>
              </a:rPr>
              <a:t>     </a:t>
            </a:r>
            <a:r>
              <a:rPr lang="cs-CZ" sz="2000" b="1" dirty="0" err="1" smtClean="0">
                <a:solidFill>
                  <a:srgbClr val="FF0000"/>
                </a:solidFill>
              </a:rPr>
              <a:t>farmer</a:t>
            </a:r>
            <a:r>
              <a:rPr lang="cs-CZ" sz="2000" b="1" dirty="0" smtClean="0">
                <a:solidFill>
                  <a:srgbClr val="FF0000"/>
                </a:solidFill>
              </a:rPr>
              <a:t>      </a:t>
            </a:r>
            <a:r>
              <a:rPr lang="cs-CZ" sz="2000" b="1" dirty="0" err="1">
                <a:solidFill>
                  <a:srgbClr val="FF0000"/>
                </a:solidFill>
              </a:rPr>
              <a:t>painter</a:t>
            </a: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2000" b="1" dirty="0" err="1" smtClean="0">
                <a:solidFill>
                  <a:srgbClr val="FF0000"/>
                </a:solidFill>
              </a:rPr>
              <a:t>miner</a:t>
            </a:r>
            <a:r>
              <a:rPr lang="cs-CZ" sz="2000" b="1" dirty="0" smtClean="0">
                <a:solidFill>
                  <a:srgbClr val="FF0000"/>
                </a:solidFill>
              </a:rPr>
              <a:t>         vet           </a:t>
            </a:r>
            <a:r>
              <a:rPr lang="cs-CZ" sz="2000" b="1" dirty="0" err="1" smtClean="0">
                <a:solidFill>
                  <a:srgbClr val="FF0000"/>
                </a:solidFill>
              </a:rPr>
              <a:t>surgeon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účetní             ekonom         farmář     malíř       </a:t>
            </a:r>
            <a:r>
              <a:rPr lang="cs-CZ" sz="2000" b="1" dirty="0" smtClean="0">
                <a:solidFill>
                  <a:schemeClr val="bg1"/>
                </a:solidFill>
              </a:rPr>
              <a:t>horník   veterinář    chirurg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6409" y="757463"/>
            <a:ext cx="2238128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I </a:t>
            </a:r>
            <a:r>
              <a:rPr lang="cs-CZ" sz="3200" b="1" dirty="0" err="1" smtClean="0">
                <a:solidFill>
                  <a:srgbClr val="00B050"/>
                </a:solidFill>
              </a:rPr>
              <a:t>am</a:t>
            </a:r>
            <a:r>
              <a:rPr lang="cs-CZ" sz="3200" b="1" dirty="0" smtClean="0">
                <a:solidFill>
                  <a:srgbClr val="00B050"/>
                </a:solidFill>
              </a:rPr>
              <a:t> a/</a:t>
            </a:r>
            <a:r>
              <a:rPr lang="cs-CZ" sz="3200" b="1" dirty="0" err="1" smtClean="0">
                <a:solidFill>
                  <a:srgbClr val="00B050"/>
                </a:solidFill>
              </a:rPr>
              <a:t>an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6732240" y="4510009"/>
            <a:ext cx="1577280" cy="1558879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6830771" y="6093296"/>
            <a:ext cx="2005677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3200" b="1" dirty="0">
                <a:solidFill>
                  <a:srgbClr val="00B050"/>
                </a:solidFill>
              </a:rPr>
              <a:t>I </a:t>
            </a:r>
            <a:r>
              <a:rPr lang="cs-CZ" sz="3200" b="1" dirty="0" err="1">
                <a:solidFill>
                  <a:srgbClr val="00B050"/>
                </a:solidFill>
              </a:rPr>
              <a:t>am</a:t>
            </a:r>
            <a:r>
              <a:rPr lang="cs-CZ" sz="3200" b="1" dirty="0">
                <a:solidFill>
                  <a:srgbClr val="00B050"/>
                </a:solidFill>
              </a:rPr>
              <a:t> a/</a:t>
            </a:r>
            <a:r>
              <a:rPr lang="cs-CZ" sz="3200" b="1" dirty="0" err="1">
                <a:solidFill>
                  <a:srgbClr val="00B050"/>
                </a:solidFill>
              </a:rPr>
              <a:t>an</a:t>
            </a:r>
            <a:r>
              <a:rPr lang="cs-CZ" sz="3200" b="1" dirty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144594" y="33619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844575" y="474693"/>
            <a:ext cx="101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>
                <a:solidFill>
                  <a:srgbClr val="3CE444"/>
                </a:solidFill>
              </a:rPr>
              <a:t>video</a:t>
            </a:r>
            <a:r>
              <a:rPr lang="cs-CZ" sz="2400" b="1" i="1" dirty="0" smtClean="0">
                <a:solidFill>
                  <a:srgbClr val="00B050"/>
                </a:solidFill>
              </a:rPr>
              <a:t> </a:t>
            </a:r>
            <a:endParaRPr lang="cs-CZ" sz="2400" b="1" i="1" dirty="0">
              <a:solidFill>
                <a:srgbClr val="00B05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84618" y="2924944"/>
            <a:ext cx="5974978" cy="707886"/>
          </a:xfrm>
          <a:prstGeom prst="roundRect">
            <a:avLst/>
          </a:prstGeom>
          <a:solidFill>
            <a:srgbClr val="FFFF00"/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algn="ctr"/>
            <a:r>
              <a:rPr lang="cs-CZ" sz="4000" b="1" dirty="0" err="1" smtClean="0">
                <a:ln w="12700">
                  <a:noFill/>
                </a:ln>
                <a:solidFill>
                  <a:srgbClr val="00B050"/>
                </a:solidFill>
              </a:rPr>
              <a:t>What´s</a:t>
            </a:r>
            <a:r>
              <a:rPr lang="cs-CZ" sz="4000" b="1" dirty="0" smtClean="0">
                <a:ln w="12700">
                  <a:noFill/>
                </a:ln>
                <a:solidFill>
                  <a:srgbClr val="00B050"/>
                </a:solidFill>
              </a:rPr>
              <a:t> </a:t>
            </a:r>
            <a:r>
              <a:rPr lang="cs-CZ" sz="4000" b="1" dirty="0" err="1" smtClean="0">
                <a:ln w="12700">
                  <a:noFill/>
                </a:ln>
                <a:solidFill>
                  <a:srgbClr val="00B050"/>
                </a:solidFill>
              </a:rPr>
              <a:t>your</a:t>
            </a:r>
            <a:r>
              <a:rPr lang="cs-CZ" sz="4000" b="1" dirty="0" smtClean="0">
                <a:ln w="12700">
                  <a:noFill/>
                </a:ln>
                <a:solidFill>
                  <a:srgbClr val="00B050"/>
                </a:solidFill>
              </a:rPr>
              <a:t> </a:t>
            </a:r>
            <a:r>
              <a:rPr lang="cs-CZ" sz="4000" b="1" dirty="0" err="1" smtClean="0">
                <a:ln w="12700">
                  <a:noFill/>
                </a:ln>
                <a:solidFill>
                  <a:srgbClr val="00B050"/>
                </a:solidFill>
              </a:rPr>
              <a:t>job</a:t>
            </a:r>
            <a:r>
              <a:rPr lang="cs-CZ" sz="4000" b="1" dirty="0" smtClean="0">
                <a:ln w="12700">
                  <a:noFill/>
                </a:ln>
                <a:solidFill>
                  <a:srgbClr val="00B050"/>
                </a:solidFill>
              </a:rPr>
              <a:t>?</a:t>
            </a:r>
            <a:endParaRPr lang="cs-CZ" sz="4000" b="1" dirty="0">
              <a:ln w="12700">
                <a:noFill/>
              </a:ln>
              <a:solidFill>
                <a:srgbClr val="00B05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410" y="2818384"/>
            <a:ext cx="2389974" cy="1691625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67544" y="116632"/>
            <a:ext cx="780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hlinkClick r:id="rId4"/>
              </a:rPr>
              <a:t>English</a:t>
            </a:r>
            <a:r>
              <a:rPr lang="cs-CZ" sz="2400" b="1" dirty="0">
                <a:hlinkClick r:id="rId4"/>
              </a:rPr>
              <a:t> </a:t>
            </a:r>
            <a:r>
              <a:rPr lang="cs-CZ" sz="2400" b="1" dirty="0" err="1">
                <a:hlinkClick r:id="rId4"/>
              </a:rPr>
              <a:t>Exercises</a:t>
            </a:r>
            <a:r>
              <a:rPr lang="cs-CZ" sz="2400" b="1" dirty="0">
                <a:hlinkClick r:id="rId4"/>
              </a:rPr>
              <a:t>: </a:t>
            </a:r>
            <a:r>
              <a:rPr lang="cs-CZ" sz="2400" b="1" dirty="0" err="1">
                <a:hlinkClick r:id="rId4"/>
              </a:rPr>
              <a:t>occupations</a:t>
            </a:r>
            <a:r>
              <a:rPr lang="cs-CZ" sz="2400" b="1" dirty="0" err="1">
                <a:hlinkClick r:id="rId5"/>
              </a:rPr>
              <a:t>English</a:t>
            </a:r>
            <a:r>
              <a:rPr lang="cs-CZ" sz="2400" b="1" dirty="0">
                <a:hlinkClick r:id="rId5"/>
              </a:rPr>
              <a:t> </a:t>
            </a:r>
            <a:r>
              <a:rPr lang="cs-CZ" sz="2400" b="1" dirty="0" err="1">
                <a:hlinkClick r:id="rId5"/>
              </a:rPr>
              <a:t>Exercises</a:t>
            </a:r>
            <a:r>
              <a:rPr lang="cs-CZ" sz="2400" b="1" dirty="0">
                <a:hlinkClick r:id="rId5"/>
              </a:rPr>
              <a:t>: JOBS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583344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    </a:t>
            </a:r>
            <a:r>
              <a:rPr lang="cs-CZ" sz="2400" b="1" i="1" dirty="0" err="1" smtClean="0">
                <a:solidFill>
                  <a:srgbClr val="3CE444"/>
                </a:solidFill>
              </a:rPr>
              <a:t>Name</a:t>
            </a:r>
            <a:r>
              <a:rPr lang="cs-CZ" sz="2400" b="1" i="1" dirty="0" smtClean="0">
                <a:solidFill>
                  <a:srgbClr val="3CE444"/>
                </a:solidFill>
              </a:rPr>
              <a:t> </a:t>
            </a:r>
            <a:r>
              <a:rPr lang="cs-CZ" sz="2400" b="1" i="1" dirty="0" err="1" smtClean="0">
                <a:solidFill>
                  <a:srgbClr val="3CE444"/>
                </a:solidFill>
              </a:rPr>
              <a:t>people´s</a:t>
            </a:r>
            <a:r>
              <a:rPr lang="cs-CZ" sz="2400" b="1" i="1" dirty="0" smtClean="0">
                <a:solidFill>
                  <a:srgbClr val="3CE444"/>
                </a:solidFill>
              </a:rPr>
              <a:t> </a:t>
            </a:r>
            <a:r>
              <a:rPr lang="cs-CZ" sz="2400" b="1" i="1" dirty="0" err="1" smtClean="0">
                <a:solidFill>
                  <a:srgbClr val="3CE444"/>
                </a:solidFill>
              </a:rPr>
              <a:t>job</a:t>
            </a:r>
            <a:endParaRPr lang="cs-CZ" sz="2400" b="1" i="1" dirty="0" smtClean="0">
              <a:solidFill>
                <a:srgbClr val="3CE444"/>
              </a:solidFill>
            </a:endParaRPr>
          </a:p>
          <a:p>
            <a:r>
              <a:rPr lang="cs-CZ" sz="2400" b="1" i="1" dirty="0" smtClean="0">
                <a:solidFill>
                  <a:srgbClr val="3CE444"/>
                </a:solidFill>
              </a:rPr>
              <a:t>        in </a:t>
            </a:r>
            <a:r>
              <a:rPr lang="cs-CZ" sz="2400" b="1" i="1" dirty="0" err="1" smtClean="0">
                <a:solidFill>
                  <a:srgbClr val="3CE444"/>
                </a:solidFill>
              </a:rPr>
              <a:t>the</a:t>
            </a:r>
            <a:r>
              <a:rPr lang="cs-CZ" sz="2400" b="1" i="1" dirty="0" smtClean="0">
                <a:solidFill>
                  <a:srgbClr val="3CE444"/>
                </a:solidFill>
              </a:rPr>
              <a:t> </a:t>
            </a:r>
            <a:r>
              <a:rPr lang="cs-CZ" sz="2400" b="1" i="1" dirty="0" err="1" smtClean="0">
                <a:solidFill>
                  <a:srgbClr val="3CE444"/>
                </a:solidFill>
              </a:rPr>
              <a:t>picture</a:t>
            </a:r>
            <a:r>
              <a:rPr lang="cs-CZ" sz="2400" b="1" i="1" dirty="0" smtClean="0">
                <a:solidFill>
                  <a:srgbClr val="3CE444"/>
                </a:solidFill>
              </a:rPr>
              <a:t> </a:t>
            </a:r>
            <a:endParaRPr lang="cs-CZ" b="1" i="1" dirty="0">
              <a:solidFill>
                <a:srgbClr val="3CE44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76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17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" dur="17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" dur="17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17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2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2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17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17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17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17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"/>
                            </p:stCondLst>
                            <p:childTnLst>
                              <p:par>
                                <p:cTn id="130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2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2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5" grpId="0" animBg="1"/>
      <p:bldP spid="5" grpId="1" animBg="1"/>
      <p:bldP spid="8" grpId="0" animBg="1"/>
      <p:bldP spid="31" grpId="0" animBg="1"/>
      <p:bldP spid="37" grpId="0" animBg="1"/>
      <p:bldP spid="58" grpId="0"/>
      <p:bldP spid="4" grpId="0" animBg="1"/>
      <p:bldP spid="4" grpId="1" animBg="1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114" y="1678307"/>
            <a:ext cx="2026067" cy="470898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A vet </a:t>
            </a:r>
          </a:p>
          <a:p>
            <a:pPr lvl="0">
              <a:defRPr/>
            </a:pPr>
            <a:r>
              <a:rPr lang="cs-CZ" sz="2000" b="1" dirty="0" err="1" smtClean="0">
                <a:solidFill>
                  <a:srgbClr val="26210C"/>
                </a:solidFill>
              </a:rPr>
              <a:t>An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accountant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</a:p>
          <a:p>
            <a:pPr lvl="0">
              <a:defRPr/>
            </a:pPr>
            <a:r>
              <a:rPr lang="cs-CZ" sz="2000" b="1" dirty="0" err="1" smtClean="0">
                <a:solidFill>
                  <a:srgbClr val="FF0000"/>
                </a:solidFill>
              </a:rPr>
              <a:t>An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economist</a:t>
            </a:r>
            <a:r>
              <a:rPr lang="cs-CZ" sz="2000" b="1" dirty="0" smtClean="0">
                <a:solidFill>
                  <a:srgbClr val="FF0000"/>
                </a:solidFill>
              </a:rPr>
              <a:t>     </a:t>
            </a:r>
          </a:p>
          <a:p>
            <a:pPr lvl="0">
              <a:defRPr/>
            </a:pPr>
            <a:r>
              <a:rPr lang="cs-CZ" sz="2000" b="1" dirty="0" smtClean="0">
                <a:solidFill>
                  <a:srgbClr val="26210C"/>
                </a:solidFill>
              </a:rPr>
              <a:t>A </a:t>
            </a:r>
            <a:r>
              <a:rPr lang="cs-CZ" sz="2000" b="1" dirty="0" err="1" smtClean="0">
                <a:solidFill>
                  <a:srgbClr val="26210C"/>
                </a:solidFill>
              </a:rPr>
              <a:t>farmer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</a:p>
          <a:p>
            <a:pPr>
              <a:defRPr/>
            </a:pPr>
            <a:r>
              <a:rPr lang="cs-CZ" sz="2000" b="1" dirty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bricklayer</a:t>
            </a:r>
            <a:r>
              <a:rPr lang="cs-CZ" sz="2000" b="1" dirty="0" smtClean="0">
                <a:solidFill>
                  <a:srgbClr val="FF0000"/>
                </a:solidFill>
              </a:rPr>
              <a:t>          </a:t>
            </a:r>
          </a:p>
          <a:p>
            <a:r>
              <a:rPr lang="cs-CZ" sz="2000" b="1" dirty="0" smtClean="0">
                <a:solidFill>
                  <a:srgbClr val="26210C"/>
                </a:solidFill>
              </a:rPr>
              <a:t>A </a:t>
            </a:r>
            <a:r>
              <a:rPr lang="cs-CZ" sz="2000" b="1" dirty="0" err="1" smtClean="0">
                <a:solidFill>
                  <a:srgbClr val="26210C"/>
                </a:solidFill>
              </a:rPr>
              <a:t>lawyer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dentist</a:t>
            </a:r>
            <a:r>
              <a:rPr lang="cs-CZ" sz="2000" b="1" dirty="0" smtClean="0">
                <a:solidFill>
                  <a:srgbClr val="FF0000"/>
                </a:solidFill>
              </a:rPr>
              <a:t>    </a:t>
            </a:r>
          </a:p>
          <a:p>
            <a:r>
              <a:rPr lang="cs-CZ" sz="2000" b="1" dirty="0" smtClean="0">
                <a:solidFill>
                  <a:srgbClr val="26210C"/>
                </a:solidFill>
              </a:rPr>
              <a:t>A </a:t>
            </a:r>
            <a:r>
              <a:rPr lang="cs-CZ" sz="2000" b="1" dirty="0" err="1" smtClean="0">
                <a:solidFill>
                  <a:srgbClr val="26210C"/>
                </a:solidFill>
              </a:rPr>
              <a:t>journalist</a:t>
            </a:r>
            <a:endParaRPr lang="cs-CZ" sz="2000" b="1" dirty="0" smtClean="0">
              <a:solidFill>
                <a:srgbClr val="26210C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florist</a:t>
            </a:r>
            <a:r>
              <a:rPr lang="cs-CZ" sz="2000" b="1" dirty="0" smtClean="0">
                <a:solidFill>
                  <a:srgbClr val="FF0000"/>
                </a:solidFill>
              </a:rPr>
              <a:t>    </a:t>
            </a:r>
          </a:p>
          <a:p>
            <a:r>
              <a:rPr lang="cs-CZ" sz="2000" b="1" dirty="0" smtClean="0">
                <a:solidFill>
                  <a:srgbClr val="26210C"/>
                </a:solidFill>
              </a:rPr>
              <a:t>A </a:t>
            </a:r>
            <a:r>
              <a:rPr lang="cs-CZ" sz="2000" b="1" dirty="0" err="1" smtClean="0">
                <a:solidFill>
                  <a:srgbClr val="26210C"/>
                </a:solidFill>
              </a:rPr>
              <a:t>gardener</a:t>
            </a:r>
            <a:r>
              <a:rPr lang="cs-CZ" sz="2000" b="1" dirty="0" smtClean="0">
                <a:solidFill>
                  <a:srgbClr val="26210C"/>
                </a:solidFill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latheman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</a:p>
          <a:p>
            <a:pPr lvl="0">
              <a:defRPr/>
            </a:pPr>
            <a:r>
              <a:rPr lang="cs-CZ" sz="2000" b="1" dirty="0" smtClean="0">
                <a:solidFill>
                  <a:srgbClr val="26210C"/>
                </a:solidFill>
              </a:rPr>
              <a:t>A </a:t>
            </a:r>
            <a:r>
              <a:rPr lang="cs-CZ" sz="2000" b="1" dirty="0" err="1" smtClean="0">
                <a:solidFill>
                  <a:srgbClr val="26210C"/>
                </a:solidFill>
              </a:rPr>
              <a:t>mechanic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</a:t>
            </a:r>
          </a:p>
          <a:p>
            <a:pPr lvl="0"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chemist</a:t>
            </a:r>
            <a:r>
              <a:rPr lang="cs-CZ" sz="2000" b="1" dirty="0" smtClean="0">
                <a:solidFill>
                  <a:srgbClr val="FF0000"/>
                </a:solidFill>
              </a:rPr>
              <a:t>     </a:t>
            </a:r>
          </a:p>
          <a:p>
            <a:pPr lvl="0">
              <a:defRPr/>
            </a:pPr>
            <a:r>
              <a:rPr lang="cs-CZ" sz="2000" b="1" dirty="0" smtClean="0">
                <a:solidFill>
                  <a:srgbClr val="26210C"/>
                </a:solidFill>
              </a:rPr>
              <a:t>A </a:t>
            </a:r>
            <a:r>
              <a:rPr lang="cs-CZ" sz="2000" b="1" dirty="0" err="1" smtClean="0">
                <a:solidFill>
                  <a:srgbClr val="26210C"/>
                </a:solidFill>
              </a:rPr>
              <a:t>lab</a:t>
            </a:r>
            <a:r>
              <a:rPr lang="cs-CZ" sz="2000" b="1" dirty="0" smtClean="0">
                <a:solidFill>
                  <a:srgbClr val="26210C"/>
                </a:solidFill>
              </a:rPr>
              <a:t>. </a:t>
            </a:r>
            <a:r>
              <a:rPr lang="cs-CZ" sz="2000" b="1" dirty="0" err="1" smtClean="0">
                <a:solidFill>
                  <a:srgbClr val="26210C"/>
                </a:solidFill>
              </a:rPr>
              <a:t>assistant</a:t>
            </a:r>
            <a:endParaRPr lang="cs-CZ" sz="2000" b="1" dirty="0" smtClean="0">
              <a:solidFill>
                <a:srgbClr val="26210C"/>
              </a:solidFill>
            </a:endParaRPr>
          </a:p>
          <a:p>
            <a:pPr lvl="0"/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surgeon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52892" y="1687354"/>
            <a:ext cx="3442957" cy="5016758"/>
          </a:xfrm>
          <a:prstGeom prst="rect">
            <a:avLst/>
          </a:prstGeom>
          <a:solidFill>
            <a:schemeClr val="tx1"/>
          </a:solidFill>
          <a:ln w="28575">
            <a:solidFill>
              <a:srgbClr val="00482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>
                <a:solidFill>
                  <a:srgbClr val="FF0000"/>
                </a:solidFill>
              </a:rPr>
              <a:t>t</a:t>
            </a:r>
            <a:r>
              <a:rPr lang="cs-CZ" sz="2000" b="1" dirty="0" err="1" smtClean="0">
                <a:solidFill>
                  <a:srgbClr val="FF0000"/>
                </a:solidFill>
              </a:rPr>
              <a:t>reats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animals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 err="1">
                <a:solidFill>
                  <a:srgbClr val="26210C"/>
                </a:solidFill>
              </a:rPr>
              <a:t>keeps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accounts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err="1">
                <a:solidFill>
                  <a:srgbClr val="FF0000"/>
                </a:solidFill>
              </a:rPr>
              <a:t>cares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for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economy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err="1">
                <a:solidFill>
                  <a:srgbClr val="26210C"/>
                </a:solidFill>
              </a:rPr>
              <a:t>takes</a:t>
            </a:r>
            <a:r>
              <a:rPr lang="cs-CZ" sz="2000" b="1" dirty="0">
                <a:solidFill>
                  <a:srgbClr val="26210C"/>
                </a:solidFill>
              </a:rPr>
              <a:t> care </a:t>
            </a:r>
            <a:r>
              <a:rPr lang="cs-CZ" sz="2000" b="1" dirty="0" err="1">
                <a:solidFill>
                  <a:srgbClr val="26210C"/>
                </a:solidFill>
              </a:rPr>
              <a:t>of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livestock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 err="1">
                <a:solidFill>
                  <a:srgbClr val="FF0000"/>
                </a:solidFill>
              </a:rPr>
              <a:t>builds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buildings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err="1" smtClean="0">
                <a:solidFill>
                  <a:srgbClr val="26210C"/>
                </a:solidFill>
              </a:rPr>
              <a:t>gives</a:t>
            </a:r>
            <a:r>
              <a:rPr lang="cs-CZ" sz="2000" b="1" dirty="0" smtClean="0">
                <a:solidFill>
                  <a:srgbClr val="26210C"/>
                </a:solidFill>
              </a:rPr>
              <a:t> a </a:t>
            </a:r>
            <a:r>
              <a:rPr lang="cs-CZ" sz="2000" b="1" dirty="0" err="1" smtClean="0">
                <a:solidFill>
                  <a:srgbClr val="26210C"/>
                </a:solidFill>
              </a:rPr>
              <a:t>legal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advice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 err="1">
                <a:solidFill>
                  <a:srgbClr val="FF0000"/>
                </a:solidFill>
              </a:rPr>
              <a:t>looks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after</a:t>
            </a:r>
            <a:r>
              <a:rPr lang="cs-CZ" sz="2000" b="1" dirty="0">
                <a:solidFill>
                  <a:srgbClr val="FF0000"/>
                </a:solidFill>
              </a:rPr>
              <a:t>  </a:t>
            </a:r>
            <a:r>
              <a:rPr lang="cs-CZ" sz="2000" b="1" dirty="0" err="1" smtClean="0">
                <a:solidFill>
                  <a:srgbClr val="FF0000"/>
                </a:solidFill>
              </a:rPr>
              <a:t>teeth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err="1">
                <a:solidFill>
                  <a:srgbClr val="26210C"/>
                </a:solidFill>
              </a:rPr>
              <a:t>writes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>
                <a:solidFill>
                  <a:srgbClr val="26210C"/>
                </a:solidFill>
              </a:rPr>
              <a:t>articles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sells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flowers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err="1">
                <a:solidFill>
                  <a:srgbClr val="26210C"/>
                </a:solidFill>
              </a:rPr>
              <a:t>d</a:t>
            </a:r>
            <a:r>
              <a:rPr lang="cs-CZ" sz="2000" b="1" dirty="0" err="1" smtClean="0">
                <a:solidFill>
                  <a:srgbClr val="26210C"/>
                </a:solidFill>
              </a:rPr>
              <a:t>igs</a:t>
            </a:r>
            <a:r>
              <a:rPr lang="cs-CZ" sz="2000" b="1" dirty="0" smtClean="0">
                <a:solidFill>
                  <a:srgbClr val="26210C"/>
                </a:solidFill>
              </a:rPr>
              <a:t> and </a:t>
            </a:r>
            <a:r>
              <a:rPr lang="cs-CZ" sz="2000" b="1" dirty="0" err="1" smtClean="0">
                <a:solidFill>
                  <a:srgbClr val="26210C"/>
                </a:solidFill>
              </a:rPr>
              <a:t>rakes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 err="1">
                <a:solidFill>
                  <a:srgbClr val="FF0000"/>
                </a:solidFill>
              </a:rPr>
              <a:t>lathes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products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err="1">
                <a:solidFill>
                  <a:srgbClr val="26210C"/>
                </a:solidFill>
              </a:rPr>
              <a:t>r</a:t>
            </a:r>
            <a:r>
              <a:rPr lang="cs-CZ" sz="2000" b="1" dirty="0" err="1" smtClean="0">
                <a:solidFill>
                  <a:srgbClr val="26210C"/>
                </a:solidFill>
              </a:rPr>
              <a:t>epairs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cars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 err="1">
                <a:solidFill>
                  <a:srgbClr val="FF0000"/>
                </a:solidFill>
              </a:rPr>
              <a:t>e</a:t>
            </a:r>
            <a:r>
              <a:rPr lang="cs-CZ" sz="2000" b="1" dirty="0" err="1" smtClean="0">
                <a:solidFill>
                  <a:srgbClr val="FF0000"/>
                </a:solidFill>
              </a:rPr>
              <a:t>xperiments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with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chemicals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err="1">
                <a:solidFill>
                  <a:srgbClr val="26210C"/>
                </a:solidFill>
              </a:rPr>
              <a:t>prepares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medicine</a:t>
            </a:r>
            <a:endParaRPr lang="cs-CZ" sz="2000" b="1" dirty="0" smtClean="0">
              <a:solidFill>
                <a:srgbClr val="26210C"/>
              </a:solidFill>
            </a:endParaRPr>
          </a:p>
          <a:p>
            <a:r>
              <a:rPr lang="cs-CZ" sz="2000" b="1" dirty="0" err="1">
                <a:solidFill>
                  <a:srgbClr val="FF0000"/>
                </a:solidFill>
              </a:rPr>
              <a:t>performes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operation</a:t>
            </a:r>
            <a:r>
              <a:rPr lang="cs-CZ" sz="2000" b="1" dirty="0">
                <a:solidFill>
                  <a:srgbClr val="FF0000"/>
                </a:solidFill>
              </a:rPr>
              <a:t> on </a:t>
            </a:r>
            <a:r>
              <a:rPr lang="cs-CZ" sz="2000" b="1" dirty="0" err="1" smtClean="0">
                <a:solidFill>
                  <a:srgbClr val="FF0000"/>
                </a:solidFill>
              </a:rPr>
              <a:t>patients</a:t>
            </a:r>
            <a:endParaRPr lang="cs-CZ" sz="2000" b="1" dirty="0">
              <a:solidFill>
                <a:srgbClr val="26210C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17" y="117078"/>
            <a:ext cx="1383804" cy="12862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8116"/>
            <a:ext cx="1872208" cy="122849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554251" y="369974"/>
            <a:ext cx="3745942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 wrap="square" rtlCol="0">
            <a:spAutoFit/>
            <a:sp3d extrusionH="57150">
              <a:bevelT w="50800" h="38100" prst="riblet"/>
            </a:sp3d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Write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occupations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94502" y="1687354"/>
            <a:ext cx="2982770" cy="470898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FF0000"/>
                </a:solidFill>
              </a:rPr>
              <a:t>in a </a:t>
            </a:r>
            <a:r>
              <a:rPr lang="cs-CZ" sz="2000" b="1" dirty="0" err="1" smtClean="0">
                <a:solidFill>
                  <a:srgbClr val="FF0000"/>
                </a:solidFill>
              </a:rPr>
              <a:t>veterinary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hospital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prstClr val="white"/>
              </a:solidFill>
            </a:endParaRPr>
          </a:p>
          <a:p>
            <a:pPr lvl="0"/>
            <a:r>
              <a:rPr lang="cs-CZ" sz="2000" b="1" dirty="0" err="1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f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company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000" b="1" dirty="0">
                <a:solidFill>
                  <a:srgbClr val="FF0000"/>
                </a:solidFill>
              </a:rPr>
              <a:t>i</a:t>
            </a:r>
            <a:r>
              <a:rPr lang="cs-CZ" sz="2000" b="1" dirty="0" smtClean="0">
                <a:solidFill>
                  <a:srgbClr val="FF0000"/>
                </a:solidFill>
              </a:rPr>
              <a:t>n a </a:t>
            </a:r>
            <a:r>
              <a:rPr lang="cs-CZ" sz="2000" b="1" dirty="0" err="1" smtClean="0">
                <a:solidFill>
                  <a:srgbClr val="FF0000"/>
                </a:solidFill>
              </a:rPr>
              <a:t>corporation</a:t>
            </a:r>
            <a:r>
              <a:rPr lang="cs-CZ" sz="2000" b="1" dirty="0" smtClean="0">
                <a:solidFill>
                  <a:srgbClr val="FF0000"/>
                </a:solidFill>
              </a:rPr>
              <a:t>. 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in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stock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farm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i</a:t>
            </a:r>
            <a:r>
              <a:rPr lang="cs-CZ" sz="2000" b="1" dirty="0" smtClean="0">
                <a:solidFill>
                  <a:srgbClr val="FF0000"/>
                </a:solidFill>
              </a:rPr>
              <a:t>n </a:t>
            </a:r>
            <a:r>
              <a:rPr lang="cs-CZ" sz="2000" b="1" dirty="0" err="1" smtClean="0">
                <a:solidFill>
                  <a:srgbClr val="FF0000"/>
                </a:solidFill>
              </a:rPr>
              <a:t>locations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in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court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room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000" b="1" dirty="0">
                <a:solidFill>
                  <a:srgbClr val="FF0000"/>
                </a:solidFill>
              </a:rPr>
              <a:t>i</a:t>
            </a:r>
            <a:r>
              <a:rPr lang="cs-CZ" sz="2000" b="1" dirty="0" smtClean="0">
                <a:solidFill>
                  <a:srgbClr val="FF0000"/>
                </a:solidFill>
              </a:rPr>
              <a:t>n his </a:t>
            </a:r>
            <a:r>
              <a:rPr lang="cs-CZ" sz="2000" b="1" dirty="0" err="1" smtClean="0">
                <a:solidFill>
                  <a:srgbClr val="FF0000"/>
                </a:solidFill>
              </a:rPr>
              <a:t>surgery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r>
              <a:rPr lang="cs-CZ" sz="2000" b="1" dirty="0">
                <a:solidFill>
                  <a:srgbClr val="26210C"/>
                </a:solidFill>
              </a:rPr>
              <a:t>i</a:t>
            </a:r>
            <a:r>
              <a:rPr lang="cs-CZ" sz="2000" b="1" dirty="0" smtClean="0">
                <a:solidFill>
                  <a:srgbClr val="26210C"/>
                </a:solidFill>
              </a:rPr>
              <a:t>n </a:t>
            </a:r>
            <a:r>
              <a:rPr lang="cs-CZ" sz="2000" b="1" dirty="0" err="1" smtClean="0">
                <a:solidFill>
                  <a:srgbClr val="26210C"/>
                </a:solidFill>
              </a:rPr>
              <a:t>an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editorial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office</a:t>
            </a:r>
            <a:r>
              <a:rPr lang="cs-CZ" sz="2000" b="1" dirty="0" smtClean="0">
                <a:solidFill>
                  <a:srgbClr val="26210C"/>
                </a:solidFill>
              </a:rPr>
              <a:t>.</a:t>
            </a:r>
            <a:endParaRPr lang="cs-CZ" sz="2000" b="1" dirty="0">
              <a:solidFill>
                <a:srgbClr val="26210C"/>
              </a:solidFill>
            </a:endParaRPr>
          </a:p>
          <a:p>
            <a:pPr lvl="0"/>
            <a:r>
              <a:rPr lang="cs-CZ" sz="2000" b="1" dirty="0">
                <a:solidFill>
                  <a:srgbClr val="FF0000"/>
                </a:solidFill>
              </a:rPr>
              <a:t>i</a:t>
            </a:r>
            <a:r>
              <a:rPr lang="cs-CZ" sz="2000" b="1" dirty="0" smtClean="0">
                <a:solidFill>
                  <a:srgbClr val="FF0000"/>
                </a:solidFill>
              </a:rPr>
              <a:t>n a </a:t>
            </a:r>
            <a:r>
              <a:rPr lang="cs-CZ" sz="2000" b="1" dirty="0" err="1" smtClean="0">
                <a:solidFill>
                  <a:srgbClr val="FF0000"/>
                </a:solidFill>
              </a:rPr>
              <a:t>stand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r>
              <a:rPr lang="cs-CZ" sz="2000" b="1" dirty="0">
                <a:solidFill>
                  <a:srgbClr val="26210C"/>
                </a:solidFill>
              </a:rPr>
              <a:t>in </a:t>
            </a:r>
            <a:r>
              <a:rPr lang="cs-CZ" sz="2000" b="1" dirty="0" err="1">
                <a:solidFill>
                  <a:srgbClr val="26210C"/>
                </a:solidFill>
              </a:rPr>
              <a:t>the</a:t>
            </a:r>
            <a:r>
              <a:rPr lang="cs-CZ" sz="2000" b="1" dirty="0">
                <a:solidFill>
                  <a:srgbClr val="26210C"/>
                </a:solidFill>
              </a:rPr>
              <a:t> garden.</a:t>
            </a:r>
          </a:p>
          <a:p>
            <a:pPr lvl="0"/>
            <a:r>
              <a:rPr lang="cs-CZ" sz="2000" b="1" dirty="0">
                <a:solidFill>
                  <a:srgbClr val="FF0000"/>
                </a:solidFill>
              </a:rPr>
              <a:t>i</a:t>
            </a:r>
            <a:r>
              <a:rPr lang="cs-CZ" sz="2000" b="1" dirty="0" smtClean="0">
                <a:solidFill>
                  <a:srgbClr val="FF0000"/>
                </a:solidFill>
              </a:rPr>
              <a:t>n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factory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n 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vehicle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service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000" b="1" dirty="0">
                <a:solidFill>
                  <a:srgbClr val="FF0000"/>
                </a:solidFill>
              </a:rPr>
              <a:t>i</a:t>
            </a:r>
            <a:r>
              <a:rPr lang="cs-CZ" sz="2000" b="1" dirty="0" smtClean="0">
                <a:solidFill>
                  <a:srgbClr val="FF0000"/>
                </a:solidFill>
              </a:rPr>
              <a:t>n a </a:t>
            </a:r>
            <a:r>
              <a:rPr lang="cs-CZ" sz="2000" b="1" dirty="0" err="1" smtClean="0">
                <a:solidFill>
                  <a:srgbClr val="FF0000"/>
                </a:solidFill>
              </a:rPr>
              <a:t>chemical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company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pPr lvl="0"/>
            <a:r>
              <a:rPr lang="cs-CZ" sz="2000" b="1" dirty="0" err="1">
                <a:solidFill>
                  <a:srgbClr val="26210C"/>
                </a:solidFill>
              </a:rPr>
              <a:t>a</a:t>
            </a:r>
            <a:r>
              <a:rPr lang="cs-CZ" sz="2000" b="1" dirty="0" err="1" smtClean="0">
                <a:solidFill>
                  <a:srgbClr val="26210C"/>
                </a:solidFill>
              </a:rPr>
              <a:t>t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the</a:t>
            </a:r>
            <a:r>
              <a:rPr lang="cs-CZ" sz="2000" b="1" dirty="0" smtClean="0">
                <a:solidFill>
                  <a:srgbClr val="26210C"/>
                </a:solidFill>
              </a:rPr>
              <a:t> </a:t>
            </a:r>
            <a:r>
              <a:rPr lang="cs-CZ" sz="2000" b="1" dirty="0" err="1" smtClean="0">
                <a:solidFill>
                  <a:srgbClr val="26210C"/>
                </a:solidFill>
              </a:rPr>
              <a:t>laboratory</a:t>
            </a:r>
            <a:r>
              <a:rPr lang="cs-CZ" sz="2000" b="1" dirty="0" smtClean="0">
                <a:solidFill>
                  <a:srgbClr val="26210C"/>
                </a:solidFill>
              </a:rPr>
              <a:t>.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in </a:t>
            </a:r>
            <a:r>
              <a:rPr lang="cs-CZ" sz="2000" b="1" dirty="0" err="1">
                <a:solidFill>
                  <a:srgbClr val="FF0000"/>
                </a:solidFill>
              </a:rPr>
              <a:t>an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operating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theatre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85153" y="296009"/>
            <a:ext cx="4358598" cy="732705"/>
          </a:xfrm>
          <a:prstGeom prst="rect">
            <a:avLst/>
          </a:prstGeom>
          <a:solidFill>
            <a:srgbClr val="FF0000"/>
          </a:solidFill>
          <a:ln w="38100">
            <a:solidFill>
              <a:srgbClr val="26210C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Where</a:t>
            </a: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do </a:t>
            </a:r>
            <a:r>
              <a:rPr lang="cs-CZ" sz="32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they</a:t>
            </a: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work</a:t>
            </a: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?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9415" y="1142378"/>
            <a:ext cx="663964" cy="461665"/>
          </a:xfrm>
          <a:prstGeom prst="rect">
            <a:avLst/>
          </a:prstGeom>
          <a:solidFill>
            <a:srgbClr val="92D050"/>
          </a:solidFill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26210C"/>
                </a:solidFill>
              </a:rPr>
              <a:t>Job</a:t>
            </a:r>
            <a:endParaRPr lang="cs-CZ" sz="2400" b="1" dirty="0">
              <a:solidFill>
                <a:srgbClr val="26210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72648" y="1142379"/>
            <a:ext cx="2449710" cy="461665"/>
          </a:xfrm>
          <a:prstGeom prst="rect">
            <a:avLst/>
          </a:prstGeom>
          <a:solidFill>
            <a:srgbClr val="92D050"/>
          </a:solidFill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26210C"/>
                </a:solidFill>
              </a:rPr>
              <a:t>Operating</a:t>
            </a:r>
            <a:r>
              <a:rPr lang="cs-CZ" sz="2400" b="1" dirty="0" smtClean="0">
                <a:solidFill>
                  <a:srgbClr val="26210C"/>
                </a:solidFill>
              </a:rPr>
              <a:t> point</a:t>
            </a:r>
            <a:endParaRPr lang="cs-CZ" sz="2400" b="1" dirty="0">
              <a:solidFill>
                <a:srgbClr val="26210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05" y="6396335"/>
            <a:ext cx="8012130" cy="461665"/>
          </a:xfrm>
          <a:prstGeom prst="rect">
            <a:avLst/>
          </a:prstGeom>
          <a:solidFill>
            <a:srgbClr val="FFFF00"/>
          </a:solidFill>
          <a:ln w="28575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7030A0"/>
                </a:solidFill>
                <a:hlinkClick r:id="rId5"/>
              </a:rPr>
              <a:t>Real English </a:t>
            </a:r>
            <a:r>
              <a:rPr lang="en-US" sz="2400" b="1" dirty="0" smtClean="0">
                <a:solidFill>
                  <a:srgbClr val="7030A0"/>
                </a:solidFill>
                <a:hlinkClick r:id="rId5"/>
              </a:rPr>
              <a:t>24 b </a:t>
            </a:r>
            <a:r>
              <a:rPr lang="en-US" sz="2400" b="1" dirty="0">
                <a:solidFill>
                  <a:srgbClr val="7030A0"/>
                </a:solidFill>
                <a:hlinkClick r:id="rId5"/>
              </a:rPr>
              <a:t>- Dream Job with subtitles – YouTube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76981" y="6382823"/>
            <a:ext cx="938077" cy="461665"/>
          </a:xfrm>
          <a:prstGeom prst="rect">
            <a:avLst/>
          </a:prstGeom>
          <a:solidFill>
            <a:srgbClr val="FFFF00"/>
          </a:solidFill>
          <a:ln w="28575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4821"/>
                </a:solidFill>
              </a:rPr>
              <a:t>video</a:t>
            </a:r>
            <a:endParaRPr lang="cs-CZ" sz="2400" b="1" i="1" dirty="0">
              <a:solidFill>
                <a:srgbClr val="0048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455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17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17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17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17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17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17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17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17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1" grpId="0" animBg="1"/>
      <p:bldP spid="11" grpId="1" animBg="1"/>
      <p:bldP spid="4" grpId="0" animBg="1"/>
      <p:bldP spid="7" grpId="0" animBg="1"/>
      <p:bldP spid="7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514" y="1097351"/>
            <a:ext cx="827983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FFFF00"/>
                </a:solidFill>
              </a:rPr>
              <a:t>Look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at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the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pictures</a:t>
            </a:r>
            <a:r>
              <a:rPr lang="cs-CZ" sz="2000" b="1" dirty="0" smtClean="0">
                <a:solidFill>
                  <a:srgbClr val="FFFF00"/>
                </a:solidFill>
              </a:rPr>
              <a:t>, </a:t>
            </a:r>
            <a:r>
              <a:rPr lang="cs-CZ" sz="2000" b="1" dirty="0" err="1" smtClean="0">
                <a:solidFill>
                  <a:srgbClr val="FFFF00"/>
                </a:solidFill>
              </a:rPr>
              <a:t>name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people´s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jobs</a:t>
            </a:r>
            <a:r>
              <a:rPr lang="cs-CZ" sz="2000" b="1" dirty="0">
                <a:solidFill>
                  <a:srgbClr val="FFFF00"/>
                </a:solidFill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and </a:t>
            </a:r>
            <a:r>
              <a:rPr lang="cs-CZ" sz="2000" b="1" dirty="0" err="1" smtClean="0">
                <a:solidFill>
                  <a:srgbClr val="FFFF00"/>
                </a:solidFill>
              </a:rPr>
              <a:t>describe</a:t>
            </a:r>
            <a:r>
              <a:rPr lang="cs-CZ" sz="2000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err="1" smtClean="0">
                <a:solidFill>
                  <a:srgbClr val="FFFF00"/>
                </a:solidFill>
              </a:rPr>
              <a:t>them</a:t>
            </a:r>
            <a:r>
              <a:rPr lang="cs-CZ" sz="2000" b="1" dirty="0" smtClean="0">
                <a:solidFill>
                  <a:srgbClr val="FFFF00"/>
                </a:solidFill>
              </a:rPr>
              <a:t>.</a:t>
            </a:r>
          </a:p>
          <a:p>
            <a:endParaRPr lang="cs-CZ" sz="2000" b="1" dirty="0">
              <a:solidFill>
                <a:srgbClr val="FFFF00"/>
              </a:solidFill>
            </a:endParaRPr>
          </a:p>
          <a:p>
            <a:r>
              <a:rPr lang="cs-CZ" sz="2000" b="1" dirty="0" err="1" smtClean="0"/>
              <a:t>What´s</a:t>
            </a:r>
            <a:r>
              <a:rPr lang="cs-CZ" sz="2000" b="1" dirty="0" smtClean="0"/>
              <a:t> </a:t>
            </a:r>
            <a:r>
              <a:rPr lang="cs-CZ" sz="2000" b="1" dirty="0" err="1"/>
              <a:t>your</a:t>
            </a:r>
            <a:r>
              <a:rPr lang="cs-CZ" sz="2000" b="1" dirty="0"/>
              <a:t> </a:t>
            </a:r>
            <a:r>
              <a:rPr lang="cs-CZ" sz="2000" b="1" dirty="0" err="1"/>
              <a:t>dream</a:t>
            </a:r>
            <a:r>
              <a:rPr lang="cs-CZ" sz="2000" b="1" dirty="0"/>
              <a:t> </a:t>
            </a:r>
            <a:r>
              <a:rPr lang="cs-CZ" sz="2000" b="1" dirty="0" err="1"/>
              <a:t>job</a:t>
            </a:r>
            <a:r>
              <a:rPr lang="cs-CZ" sz="2000" b="1" dirty="0" smtClean="0"/>
              <a:t>? </a:t>
            </a:r>
          </a:p>
          <a:p>
            <a:r>
              <a:rPr lang="cs-CZ" sz="2000" b="1" dirty="0" smtClean="0"/>
              <a:t> </a:t>
            </a:r>
            <a:endParaRPr lang="cs-CZ" sz="2000" b="1" dirty="0"/>
          </a:p>
          <a:p>
            <a:r>
              <a:rPr lang="cs-CZ" sz="2000" b="1" dirty="0" err="1">
                <a:solidFill>
                  <a:srgbClr val="004821"/>
                </a:solidFill>
              </a:rPr>
              <a:t>What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job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would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you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like</a:t>
            </a:r>
            <a:r>
              <a:rPr lang="cs-CZ" sz="2000" b="1" dirty="0">
                <a:solidFill>
                  <a:srgbClr val="004821"/>
                </a:solidFill>
              </a:rPr>
              <a:t> to do in </a:t>
            </a:r>
            <a:r>
              <a:rPr lang="cs-CZ" sz="2000" b="1" dirty="0" err="1">
                <a:solidFill>
                  <a:srgbClr val="004821"/>
                </a:solidFill>
              </a:rPr>
              <a:t>the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future</a:t>
            </a:r>
            <a:r>
              <a:rPr lang="cs-CZ" sz="2000" b="1" dirty="0" smtClean="0">
                <a:solidFill>
                  <a:srgbClr val="004821"/>
                </a:solidFill>
              </a:rPr>
              <a:t> and </a:t>
            </a:r>
            <a:r>
              <a:rPr lang="cs-CZ" sz="2000" b="1" dirty="0" err="1" smtClean="0">
                <a:solidFill>
                  <a:srgbClr val="004821"/>
                </a:solidFill>
              </a:rPr>
              <a:t>why</a:t>
            </a:r>
            <a:r>
              <a:rPr lang="cs-CZ" sz="2000" b="1" dirty="0" smtClean="0">
                <a:solidFill>
                  <a:srgbClr val="004821"/>
                </a:solidFill>
              </a:rPr>
              <a:t>?</a:t>
            </a:r>
          </a:p>
          <a:p>
            <a:endParaRPr lang="cs-CZ" sz="2000" b="1" dirty="0"/>
          </a:p>
          <a:p>
            <a:r>
              <a:rPr lang="cs-CZ" sz="2000" b="1" dirty="0" err="1"/>
              <a:t>What</a:t>
            </a:r>
            <a:r>
              <a:rPr lang="cs-CZ" sz="2000" b="1" dirty="0"/>
              <a:t> </a:t>
            </a:r>
            <a:r>
              <a:rPr lang="cs-CZ" sz="2000" b="1" dirty="0" err="1"/>
              <a:t>skills</a:t>
            </a:r>
            <a:r>
              <a:rPr lang="cs-CZ" sz="2000" b="1" dirty="0"/>
              <a:t> do </a:t>
            </a:r>
            <a:r>
              <a:rPr lang="cs-CZ" sz="2000" b="1" dirty="0" err="1"/>
              <a:t>you</a:t>
            </a:r>
            <a:r>
              <a:rPr lang="cs-CZ" sz="2000" b="1" dirty="0"/>
              <a:t> </a:t>
            </a:r>
            <a:r>
              <a:rPr lang="cs-CZ" sz="2000" b="1" dirty="0" err="1"/>
              <a:t>need</a:t>
            </a:r>
            <a:r>
              <a:rPr lang="cs-CZ" sz="2000" b="1" dirty="0"/>
              <a:t> </a:t>
            </a:r>
            <a:r>
              <a:rPr lang="cs-CZ" sz="2000" b="1" dirty="0" err="1"/>
              <a:t>for</a:t>
            </a:r>
            <a:r>
              <a:rPr lang="cs-CZ" sz="2000" b="1" dirty="0"/>
              <a:t> </a:t>
            </a:r>
            <a:r>
              <a:rPr lang="cs-CZ" sz="2000" b="1" dirty="0" err="1"/>
              <a:t>doing</a:t>
            </a:r>
            <a:r>
              <a:rPr lang="cs-CZ" sz="2000" b="1" dirty="0"/>
              <a:t> </a:t>
            </a:r>
            <a:r>
              <a:rPr lang="cs-CZ" sz="2000" b="1" dirty="0" err="1"/>
              <a:t>this</a:t>
            </a:r>
            <a:r>
              <a:rPr lang="cs-CZ" sz="2000" b="1" dirty="0"/>
              <a:t> </a:t>
            </a:r>
            <a:r>
              <a:rPr lang="cs-CZ" sz="2000" b="1" dirty="0" err="1"/>
              <a:t>job</a:t>
            </a:r>
            <a:r>
              <a:rPr lang="cs-CZ" sz="2000" b="1" dirty="0" smtClean="0"/>
              <a:t>?</a:t>
            </a:r>
          </a:p>
          <a:p>
            <a:endParaRPr lang="cs-CZ" sz="2000" b="1" dirty="0" smtClean="0"/>
          </a:p>
          <a:p>
            <a:r>
              <a:rPr lang="cs-CZ" sz="2000" b="1" dirty="0" err="1" smtClean="0">
                <a:solidFill>
                  <a:srgbClr val="004821"/>
                </a:solidFill>
              </a:rPr>
              <a:t>What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>
                <a:solidFill>
                  <a:srgbClr val="004821"/>
                </a:solidFill>
              </a:rPr>
              <a:t>are </a:t>
            </a:r>
            <a:r>
              <a:rPr lang="cs-CZ" sz="2000" b="1" dirty="0" err="1">
                <a:solidFill>
                  <a:srgbClr val="004821"/>
                </a:solidFill>
              </a:rPr>
              <a:t>the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advantages</a:t>
            </a:r>
            <a:r>
              <a:rPr lang="cs-CZ" sz="2000" b="1" dirty="0">
                <a:solidFill>
                  <a:srgbClr val="004821"/>
                </a:solidFill>
              </a:rPr>
              <a:t> and </a:t>
            </a:r>
            <a:r>
              <a:rPr lang="cs-CZ" sz="2000" b="1" dirty="0" err="1">
                <a:solidFill>
                  <a:srgbClr val="004821"/>
                </a:solidFill>
              </a:rPr>
              <a:t>disadvantages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of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manual</a:t>
            </a:r>
            <a:r>
              <a:rPr lang="cs-CZ" sz="2000" b="1" dirty="0">
                <a:solidFill>
                  <a:srgbClr val="004821"/>
                </a:solidFill>
              </a:rPr>
              <a:t>  </a:t>
            </a:r>
            <a:endParaRPr lang="cs-CZ" sz="2000" b="1" dirty="0" smtClean="0">
              <a:solidFill>
                <a:srgbClr val="004821"/>
              </a:solidFill>
            </a:endParaRPr>
          </a:p>
          <a:p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smtClean="0">
                <a:solidFill>
                  <a:srgbClr val="004821"/>
                </a:solidFill>
              </a:rPr>
              <a:t>and </a:t>
            </a:r>
            <a:r>
              <a:rPr lang="cs-CZ" sz="2000" b="1" dirty="0" err="1">
                <a:solidFill>
                  <a:srgbClr val="004821"/>
                </a:solidFill>
              </a:rPr>
              <a:t>intelectual</a:t>
            </a:r>
            <a:r>
              <a:rPr lang="cs-CZ" sz="2000" b="1" dirty="0">
                <a:solidFill>
                  <a:srgbClr val="004821"/>
                </a:solidFill>
              </a:rPr>
              <a:t> </a:t>
            </a:r>
            <a:r>
              <a:rPr lang="cs-CZ" sz="2000" b="1" dirty="0" err="1">
                <a:solidFill>
                  <a:srgbClr val="004821"/>
                </a:solidFill>
              </a:rPr>
              <a:t>jobs</a:t>
            </a:r>
            <a:r>
              <a:rPr lang="cs-CZ" sz="2000" b="1" dirty="0" smtClean="0">
                <a:solidFill>
                  <a:srgbClr val="004821"/>
                </a:solidFill>
              </a:rPr>
              <a:t>?</a:t>
            </a:r>
          </a:p>
          <a:p>
            <a:endParaRPr lang="cs-CZ" sz="2000" b="1" dirty="0"/>
          </a:p>
          <a:p>
            <a:r>
              <a:rPr lang="cs-CZ" sz="2000" b="1" dirty="0" err="1"/>
              <a:t>How</a:t>
            </a:r>
            <a:r>
              <a:rPr lang="cs-CZ" sz="2000" b="1" dirty="0"/>
              <a:t> </a:t>
            </a:r>
            <a:r>
              <a:rPr lang="cs-CZ" sz="2000" b="1" dirty="0" err="1"/>
              <a:t>can</a:t>
            </a:r>
            <a:r>
              <a:rPr lang="cs-CZ" sz="2000" b="1" dirty="0"/>
              <a:t> </a:t>
            </a:r>
            <a:r>
              <a:rPr lang="cs-CZ" sz="2000" b="1" dirty="0" err="1"/>
              <a:t>you</a:t>
            </a:r>
            <a:r>
              <a:rPr lang="cs-CZ" sz="2000" b="1" dirty="0"/>
              <a:t> </a:t>
            </a:r>
            <a:r>
              <a:rPr lang="cs-CZ" sz="2000" b="1" dirty="0" err="1"/>
              <a:t>find</a:t>
            </a:r>
            <a:r>
              <a:rPr lang="cs-CZ" sz="2000" b="1" dirty="0"/>
              <a:t> </a:t>
            </a:r>
            <a:r>
              <a:rPr lang="cs-CZ" sz="2000" b="1" dirty="0" err="1"/>
              <a:t>jobs</a:t>
            </a:r>
            <a:r>
              <a:rPr lang="cs-CZ" sz="2000" b="1" dirty="0" smtClean="0"/>
              <a:t>?</a:t>
            </a:r>
          </a:p>
          <a:p>
            <a:endParaRPr lang="cs-CZ" sz="2000" b="1" dirty="0" smtClean="0"/>
          </a:p>
          <a:p>
            <a:r>
              <a:rPr lang="cs-CZ" sz="2000" b="1" dirty="0" err="1" smtClean="0">
                <a:solidFill>
                  <a:srgbClr val="004821"/>
                </a:solidFill>
              </a:rPr>
              <a:t>What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job</a:t>
            </a:r>
            <a:r>
              <a:rPr lang="cs-CZ" sz="2000" b="1" dirty="0" smtClean="0">
                <a:solidFill>
                  <a:srgbClr val="004821"/>
                </a:solidFill>
              </a:rPr>
              <a:t> do </a:t>
            </a:r>
            <a:r>
              <a:rPr lang="cs-CZ" sz="2000" b="1" dirty="0" err="1" smtClean="0">
                <a:solidFill>
                  <a:srgbClr val="004821"/>
                </a:solidFill>
              </a:rPr>
              <a:t>you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like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the</a:t>
            </a:r>
            <a:r>
              <a:rPr lang="cs-CZ" sz="2000" b="1" dirty="0" smtClean="0">
                <a:solidFill>
                  <a:srgbClr val="004821"/>
                </a:solidFill>
              </a:rPr>
              <a:t> most and </a:t>
            </a:r>
            <a:r>
              <a:rPr lang="cs-CZ" sz="2000" b="1" dirty="0" err="1" smtClean="0">
                <a:solidFill>
                  <a:srgbClr val="004821"/>
                </a:solidFill>
              </a:rPr>
              <a:t>why</a:t>
            </a:r>
            <a:r>
              <a:rPr lang="cs-CZ" sz="2000" b="1" dirty="0" smtClean="0">
                <a:solidFill>
                  <a:srgbClr val="004821"/>
                </a:solidFill>
              </a:rPr>
              <a:t>?</a:t>
            </a:r>
          </a:p>
          <a:p>
            <a:endParaRPr lang="cs-CZ" sz="2000" b="1" dirty="0" smtClean="0">
              <a:solidFill>
                <a:srgbClr val="004821"/>
              </a:solidFill>
            </a:endParaRPr>
          </a:p>
          <a:p>
            <a:r>
              <a:rPr lang="cs-CZ" sz="2000" b="1" dirty="0" err="1" smtClean="0"/>
              <a:t>What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job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can´t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stand</a:t>
            </a:r>
            <a:r>
              <a:rPr lang="cs-CZ" sz="2000" b="1" dirty="0" smtClean="0"/>
              <a:t> and </a:t>
            </a:r>
            <a:r>
              <a:rPr lang="cs-CZ" sz="2000" b="1" dirty="0" err="1" smtClean="0"/>
              <a:t>why</a:t>
            </a:r>
            <a:r>
              <a:rPr lang="cs-CZ" sz="2000" b="1" dirty="0" smtClean="0"/>
              <a:t>?</a:t>
            </a:r>
          </a:p>
          <a:p>
            <a:endParaRPr lang="cs-CZ" sz="2000" b="1" dirty="0" smtClean="0"/>
          </a:p>
          <a:p>
            <a:r>
              <a:rPr lang="cs-CZ" sz="2000" b="1" dirty="0" err="1" smtClean="0">
                <a:solidFill>
                  <a:srgbClr val="004821"/>
                </a:solidFill>
              </a:rPr>
              <a:t>Would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you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like</a:t>
            </a:r>
            <a:r>
              <a:rPr lang="cs-CZ" sz="2000" b="1" dirty="0" smtClean="0">
                <a:solidFill>
                  <a:srgbClr val="004821"/>
                </a:solidFill>
              </a:rPr>
              <a:t> to </a:t>
            </a:r>
            <a:r>
              <a:rPr lang="cs-CZ" sz="2000" b="1" dirty="0" err="1" smtClean="0">
                <a:solidFill>
                  <a:srgbClr val="004821"/>
                </a:solidFill>
              </a:rPr>
              <a:t>have</a:t>
            </a:r>
            <a:r>
              <a:rPr lang="cs-CZ" sz="2000" b="1" dirty="0" smtClean="0">
                <a:solidFill>
                  <a:srgbClr val="004821"/>
                </a:solidFill>
              </a:rPr>
              <a:t> a </a:t>
            </a:r>
            <a:r>
              <a:rPr lang="cs-CZ" sz="2000" b="1" dirty="0" err="1" smtClean="0">
                <a:solidFill>
                  <a:srgbClr val="004821"/>
                </a:solidFill>
              </a:rPr>
              <a:t>job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similar</a:t>
            </a:r>
            <a:r>
              <a:rPr lang="cs-CZ" sz="2000" b="1" dirty="0" smtClean="0">
                <a:solidFill>
                  <a:srgbClr val="004821"/>
                </a:solidFill>
              </a:rPr>
              <a:t> to </a:t>
            </a:r>
            <a:r>
              <a:rPr lang="cs-CZ" sz="2000" b="1" dirty="0" err="1" smtClean="0">
                <a:solidFill>
                  <a:srgbClr val="004821"/>
                </a:solidFill>
              </a:rPr>
              <a:t>your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father´s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or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mother´s</a:t>
            </a:r>
            <a:r>
              <a:rPr lang="cs-CZ" sz="2000" b="1" dirty="0" smtClean="0">
                <a:solidFill>
                  <a:srgbClr val="004821"/>
                </a:solidFill>
              </a:rPr>
              <a:t> </a:t>
            </a:r>
            <a:r>
              <a:rPr lang="cs-CZ" sz="2000" b="1" dirty="0" err="1" smtClean="0">
                <a:solidFill>
                  <a:srgbClr val="004821"/>
                </a:solidFill>
              </a:rPr>
              <a:t>job</a:t>
            </a:r>
            <a:r>
              <a:rPr lang="cs-CZ" sz="2000" b="1" dirty="0" smtClean="0">
                <a:solidFill>
                  <a:srgbClr val="004821"/>
                </a:solidFill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96301" y="200055"/>
            <a:ext cx="1826141" cy="646331"/>
          </a:xfrm>
          <a:prstGeom prst="rect">
            <a:avLst/>
          </a:prstGeom>
          <a:solidFill>
            <a:srgbClr val="FFFF00"/>
          </a:solidFill>
          <a:ln w="38100"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 wrap="none" rtlCol="0">
            <a:spAutoFit/>
            <a:sp3d extrusionH="57150">
              <a:bevelT w="50800" h="38100" prst="riblet"/>
            </a:sp3d>
          </a:bodyPr>
          <a:lstStyle/>
          <a:p>
            <a:r>
              <a:rPr lang="cs-CZ" sz="3600" b="1" dirty="0" err="1" smtClean="0">
                <a:solidFill>
                  <a:srgbClr val="00B050"/>
                </a:solidFill>
              </a:rPr>
              <a:t>Answer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7356" y="-52364"/>
            <a:ext cx="1296144" cy="16561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902110"/>
            <a:ext cx="1597556" cy="22943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4300" y="1950044"/>
            <a:ext cx="1219200" cy="2222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5982" y="4653136"/>
            <a:ext cx="1430621" cy="16888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4935" y="2568116"/>
            <a:ext cx="1291208" cy="193434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8295"/>
            <a:ext cx="2016224" cy="107905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2236" y="614265"/>
            <a:ext cx="1303712" cy="160590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933056"/>
            <a:ext cx="1872208" cy="11471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329100"/>
            <a:ext cx="1135750" cy="16921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564" y="2058056"/>
            <a:ext cx="1056571" cy="200635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8295"/>
            <a:ext cx="1152128" cy="122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50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7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000"/>
                            </p:stCondLst>
                            <p:childTnLst>
                              <p:par>
                                <p:cTn id="71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8000"/>
                            </p:stCondLst>
                            <p:childTnLst>
                              <p:par>
                                <p:cTn id="78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9000"/>
                            </p:stCondLst>
                            <p:childTnLst>
                              <p:par>
                                <p:cTn id="8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950"/>
                            </p:stCondLst>
                            <p:childTnLst>
                              <p:par>
                                <p:cTn id="10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25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5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5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5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5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5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700"/>
                            </p:stCondLst>
                            <p:childTnLst>
                              <p:par>
                                <p:cTn id="11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 tmFilter="0,0; .5, 1; 1, 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200"/>
                            </p:stCondLst>
                            <p:childTnLst>
                              <p:par>
                                <p:cTn id="12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5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5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5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5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250" tmFilter="0,0; .5, 1; 1, 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300"/>
                            </p:stCondLst>
                            <p:childTnLst>
                              <p:par>
                                <p:cTn id="13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25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5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5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5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250" tmFilter="0,0; .5, 1; 1, 1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25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5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5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5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250" tmFilter="0,0; .5, 1; 1, 1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625"/>
                            </p:stCondLst>
                            <p:childTnLst>
                              <p:par>
                                <p:cTn id="14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5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5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5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5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250" tmFilter="0,0; .5, 1; 1, 1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6300"/>
                            </p:stCondLst>
                            <p:childTnLst>
                              <p:par>
                                <p:cTn id="15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25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5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5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5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250" tmFilter="0,0; .5, 1; 1, 1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7275"/>
                            </p:stCondLst>
                            <p:childTnLst>
                              <p:par>
                                <p:cTn id="16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25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5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5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5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50" tmFilter="0,0; .5, 1; 1, 1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8175"/>
                            </p:stCondLst>
                            <p:childTnLst>
                              <p:par>
                                <p:cTn id="17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25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5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5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5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250" tmFilter="0,0; .5, 1; 1, 1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19871" y="210161"/>
            <a:ext cx="2287806" cy="461665"/>
          </a:xfrm>
          <a:prstGeom prst="rect">
            <a:avLst/>
          </a:prstGeom>
          <a:solidFill>
            <a:srgbClr val="00B050"/>
          </a:solidFill>
          <a:ln w="28575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Použité zdroje: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282" y="764704"/>
            <a:ext cx="8856984" cy="5770811"/>
          </a:xfrm>
          <a:prstGeom prst="rect">
            <a:avLst/>
          </a:prstGeom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9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  obrázek 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http://pixabay.com/cs/u%C4%8Ditel-v%C3%BDkres-denn%C4%9B-sch%C5%AFzka-pl%C3%A1n-32747/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28.11.2013</a:t>
            </a: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http://pixabay.com/cs/lid%C3%A9-%C4%8Dlov%C4%9Bk-samec-materi%C3%A1l-diskuse-31895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endParaRPr lang="cs-CZ" sz="9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:   obrázky  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http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://pixabay.com/cs/carpenter-stavitel-stavebn%C3%AD-d%C4%9Bln%C3%ADk-147117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http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://pixabay.com/cs/%C3%BAdr%C5%BEb%C3%A1%C5%99-%C5%99emesln%C3%ADk-manu%C3%A1ln%C3%AD-d%C4%9Bln%C3%ADk-151827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http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://pixabay.com/cs/policie-d%C5%AFstojn%C3%ADk-145194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7.11.2013 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http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://pixabay.com/cs/n%C3%A1mo%C5%99n%C3%ADk-%C4%8Dlov%C4%9Bk-kreslen%C3%BD-film-show-37117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</a:p>
          <a:p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http://pixabay.com/cs/k%C5%99%C3%AD%C5%BE-poh%C3%A1r-l%C3%A9ka%C5%99e-osoba-40891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www.clker.com/clipart-soldier-with-dog.html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http://pixabay.com/cs/lid%C3%A9-%C4%8Dlov%C4%9Bk-hasi%C4%8D-poplach-po%C5%BE%C3%A1r-23765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http://pixabay.com/cs/sanitka-zdravotn%C3%ADk-prvn%C3%AD-pomoc-155854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4: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   obrázek</a:t>
            </a:r>
          </a:p>
          <a:p>
            <a:r>
              <a:rPr lang="cs-CZ" sz="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www.englishexercises.org/makeagame/viewgame.asp?id=7538    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cit. 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9.11.2013</a:t>
            </a:r>
            <a:endParaRPr lang="cs-CZ" sz="9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www.shutterstock.com/pic-111119858/stock-photo-group-of-industrial-workers-isolated-on-white-background.html?src=YdF2nD2bl1RrbzBHHGuLzg-2-17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5:    obrázky  </a:t>
            </a:r>
          </a:p>
          <a:p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http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://pixabay.com/cs/lid%C3%A9-osoba-lidsk%C3%A9-d%C5%99evo-comic-37345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http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://pixabay.com/cs/horn%C3%ADk-%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C4%8Dlov%C4%9Bk-osoba-pracovn%C3%ADk-159903/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sz="9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www.youtube.com/watch?v=wL3CFtW8WE0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 cit. 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9.11.2013</a:t>
            </a:r>
          </a:p>
          <a:p>
            <a:r>
              <a:rPr lang="cs-CZ" sz="9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6:    obrázky</a:t>
            </a: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http://pixabay.com/cs/lidsk%C3%A9-pr%C3%A1ce-%C4%8Dlov%C4%9Bk-trubka-156741/ </a:t>
            </a:r>
          </a:p>
          <a:p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http://pixabay.com/cs/%C4%8D%C3%AD%C5%A1n%C3%ADk-slu%C5%BEby-znak-roztomil%C3%</a:t>
            </a: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BD-150452/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http://pixabay.com/cs/star%C3%A9-znamen%C3%AD-stop-kancel%C3%A1%C5%99-lid%C3%A9-23796/ </a:t>
            </a:r>
          </a:p>
          <a:p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http://pixabay.com/cs/pracovn%C3%ADk-horn%C3%ADk-trolejbus-23167/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http://pixabay.com/cs/hasi%C4%8D-po%C5%BE%C3%A1r-hadice-z%C3%A1chrana-voda-151712/ </a:t>
            </a:r>
          </a:p>
          <a:p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http://pixabay.com/cs/zem%C4%9Bd%C4%9Blec-venkovsk%C3%A9-pracovn%C3%ADk-148325/ </a:t>
            </a:r>
          </a:p>
          <a:p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http://pixabay.com/cs/l%C3%A9ka%C5%99e-lid%C3%A9-%C5%BEena-l%C3%A9ka%C5%99stv%C3%</a:t>
            </a: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AD-osoba-145198/   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http://pixabay.com/cs/zdravotn%C3%AD-sestra-l%C3%A9ka%C5%99stv%C3%AD-145200/ </a:t>
            </a:r>
          </a:p>
          <a:p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http://pixabay.com/cs/toque-%C5%A1%C3%A9fkucha%C5%99-lid%C3%A9-%C5%A1%C5%A5astn%</a:t>
            </a: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C3%BD-d%C3%A1ma-28762/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 http://pixabay.com/cs/policie-zabezpe%C4%8Den%C3%AD-%C4%8Dlov%C4%9Bk-159894/ </a:t>
            </a:r>
          </a:p>
          <a:p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7.11.2013</a:t>
            </a:r>
            <a:endParaRPr lang="cs-CZ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11. http://www.clker.com/clipart-pilot-flying-airplane.html </a:t>
            </a:r>
            <a:r>
              <a:rPr lang="cs-CZ" sz="9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cit. </a:t>
            </a:r>
            <a:r>
              <a:rPr lang="cs-CZ" sz="9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7.11.2013</a:t>
            </a:r>
            <a:endParaRPr lang="cs-CZ" sz="9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894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3546</TotalTime>
  <Words>1076</Words>
  <Application>Microsoft Office PowerPoint</Application>
  <PresentationFormat>Předvádění na obrazovce (4:3)</PresentationFormat>
  <Paragraphs>192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233</cp:revision>
  <dcterms:created xsi:type="dcterms:W3CDTF">2013-11-07T21:13:25Z</dcterms:created>
  <dcterms:modified xsi:type="dcterms:W3CDTF">2013-12-01T20:27:02Z</dcterms:modified>
</cp:coreProperties>
</file>