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notesSlides/notesSlide6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tags/tag10.xml" ContentType="application/vnd.openxmlformats-officedocument.presentationml.tags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6E15"/>
    <a:srgbClr val="4B23DD"/>
    <a:srgbClr val="E880DC"/>
    <a:srgbClr val="FFFF99"/>
    <a:srgbClr val="FFFF66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80" autoAdjust="0"/>
    <p:restoredTop sz="94660"/>
  </p:normalViewPr>
  <p:slideViewPr>
    <p:cSldViewPr>
      <p:cViewPr>
        <p:scale>
          <a:sx n="57" d="100"/>
          <a:sy n="57" d="100"/>
        </p:scale>
        <p:origin x="-1531" y="-2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609C07-53FD-4E1E-8B36-4C4DC7BEA70F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4732D0-7393-4B29-ACD6-20DA76C6FF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9020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Slovní zásoba k tématu Přírodní katastrofy. Klik</a:t>
            </a:r>
            <a:r>
              <a:rPr lang="cs-CZ" baseline="0" dirty="0" smtClean="0"/>
              <a:t> a objeví se web video na téma </a:t>
            </a:r>
            <a:r>
              <a:rPr lang="cs-CZ" baseline="0" dirty="0" err="1" smtClean="0"/>
              <a:t>Hurricane</a:t>
            </a:r>
            <a:r>
              <a:rPr lang="cs-CZ" baseline="0" dirty="0" smtClean="0"/>
              <a:t>. Video vloženo do DUMU 23.10.2013. Možno nahradit později 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Nejdříve</a:t>
            </a:r>
            <a:r>
              <a:rPr lang="cs-CZ" baseline="0" dirty="0" smtClean="0"/>
              <a:t> klik na web stránky a studenti se podle obrázků online učí výslovnost nových slovíček. Potom si </a:t>
            </a:r>
            <a:r>
              <a:rPr lang="cs-CZ" baseline="0" dirty="0" smtClean="0"/>
              <a:t>poznamenají neznámá </a:t>
            </a:r>
            <a:r>
              <a:rPr lang="cs-CZ" baseline="0" dirty="0" smtClean="0"/>
              <a:t>slovíčka do sešitů. Překládají pomocí slovníku. Ve významovém slovníku mohou vyhledávat definice. Na klik obrázky jednotlivých přírodních katastrof. Na další klik nesprávně přiřazené pojmy. Studenti mají obrázky správně </a:t>
            </a:r>
            <a:r>
              <a:rPr lang="cs-CZ" baseline="0" dirty="0" smtClean="0"/>
              <a:t>přiřadit a pojmenovat</a:t>
            </a:r>
            <a:r>
              <a:rPr lang="cs-CZ" baseline="0" dirty="0" smtClean="0"/>
              <a:t>. Na klik je správné řešení všech pojmů najednou.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</a:t>
            </a:r>
            <a:r>
              <a:rPr lang="cs-CZ" baseline="0" dirty="0" smtClean="0"/>
              <a:t> přečte výslovnost, studenti po něm opakují, </a:t>
            </a:r>
            <a:r>
              <a:rPr lang="cs-CZ" dirty="0" smtClean="0"/>
              <a:t>vyhledají ve slovníku překlad</a:t>
            </a:r>
            <a:r>
              <a:rPr lang="cs-CZ" baseline="0" dirty="0" smtClean="0"/>
              <a:t> </a:t>
            </a:r>
            <a:r>
              <a:rPr lang="cs-CZ" dirty="0" smtClean="0"/>
              <a:t>a zapíší do sešitů. Klik,</a:t>
            </a:r>
            <a:r>
              <a:rPr lang="cs-CZ" baseline="0" dirty="0" smtClean="0"/>
              <a:t> správné </a:t>
            </a:r>
            <a:r>
              <a:rPr lang="cs-CZ" dirty="0" smtClean="0"/>
              <a:t>řešení. Klik</a:t>
            </a:r>
            <a:r>
              <a:rPr lang="cs-CZ" baseline="0" dirty="0" smtClean="0"/>
              <a:t> a studenti mají přiřadit ke slovíčkům správné definice.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předchozího úkolu.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3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cs-CZ" smtClean="0"/>
              <a:t>Microsoft </a:t>
            </a:r>
            <a:r>
              <a:rPr lang="cs-CZ" b="1" smtClean="0"/>
              <a:t>Konstrukční dokonalost</a:t>
            </a:r>
            <a:endParaRPr lang="cs-CZ" smtClean="0"/>
          </a:p>
        </p:txBody>
      </p:sp>
      <p:sp>
        <p:nvSpPr>
          <p:cNvPr id="47107" name="Rectangle 25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cs-CZ" smtClean="0"/>
              <a:t>Důvěrné informace společnosti Microsoft</a:t>
            </a:r>
          </a:p>
        </p:txBody>
      </p:sp>
      <p:sp>
        <p:nvSpPr>
          <p:cNvPr id="47108" name="Rectangle 26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D19570C-A909-40C0-B9F8-7AD3BA2C3C56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471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450850"/>
            <a:ext cx="4572000" cy="3429000"/>
          </a:xfrm>
          <a:ln/>
        </p:spPr>
      </p:sp>
      <p:sp>
        <p:nvSpPr>
          <p:cNvPr id="471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7492" y="4130103"/>
            <a:ext cx="6261652" cy="4593861"/>
          </a:xfrm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dirty="0" smtClean="0"/>
              <a:t>Studenti si přečtou definice.</a:t>
            </a:r>
            <a:r>
              <a:rPr lang="cs-CZ" baseline="0" dirty="0" smtClean="0"/>
              <a:t> Pracují ve dvojicích a vysvětlují, co znamená záplava nebo sucho. Modře vyznačená slovíčka překládají a zapíší do sešitů.</a:t>
            </a:r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první části studenti vysvětlí daná slova z předchozího textu</a:t>
            </a:r>
            <a:r>
              <a:rPr lang="cs-CZ" baseline="0" dirty="0" smtClean="0"/>
              <a:t> v angličtině.</a:t>
            </a:r>
            <a:r>
              <a:rPr lang="cs-CZ" dirty="0" smtClean="0"/>
              <a:t> Ve druhé části studenti pracují ve skupinách a snaží se  co</a:t>
            </a:r>
            <a:r>
              <a:rPr lang="cs-CZ" baseline="0" dirty="0" smtClean="0"/>
              <a:t> nejlépe popsat obrázky. Uvedená slovní zásoba je jen doporučením.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Stejný</a:t>
            </a:r>
            <a:r>
              <a:rPr lang="cs-CZ" baseline="0" dirty="0" smtClean="0"/>
              <a:t> úkol jako u předešlého </a:t>
            </a:r>
            <a:r>
              <a:rPr lang="cs-CZ" baseline="0" dirty="0" err="1" smtClean="0"/>
              <a:t>slidu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 na webovou stránku, kde si studenti zopakují</a:t>
            </a:r>
            <a:r>
              <a:rPr lang="cs-CZ" baseline="0" dirty="0" smtClean="0"/>
              <a:t> novou slovní zásobu. Po té řeší další cvičení. Poslední část na této web stránce je určena maturitnímu ročníku. Další web stránka je </a:t>
            </a:r>
            <a:r>
              <a:rPr lang="cs-CZ" baseline="0" dirty="0" smtClean="0"/>
              <a:t>určena k </a:t>
            </a:r>
            <a:r>
              <a:rPr lang="cs-CZ" baseline="0" dirty="0" smtClean="0"/>
              <a:t>procvičování konverzace na téma </a:t>
            </a:r>
            <a:r>
              <a:rPr lang="cs-CZ" baseline="0" dirty="0" smtClean="0"/>
              <a:t>Přírodní </a:t>
            </a:r>
            <a:r>
              <a:rPr lang="cs-CZ" baseline="0" dirty="0" smtClean="0"/>
              <a:t>katastrofy nebo může být určena pro domácí přípravu.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4732D0-7393-4B29-ACD6-20DA76C6FF3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6398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3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cs-CZ" dirty="0" smtClean="0"/>
              <a:t>Microsoft </a:t>
            </a:r>
            <a:r>
              <a:rPr lang="cs-CZ" b="1" dirty="0" smtClean="0"/>
              <a:t>Konstrukční dokonalost</a:t>
            </a:r>
            <a:endParaRPr lang="cs-CZ" dirty="0" smtClean="0"/>
          </a:p>
        </p:txBody>
      </p:sp>
      <p:sp>
        <p:nvSpPr>
          <p:cNvPr id="43011" name="Rectangle 25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cs-CZ" dirty="0" smtClean="0"/>
              <a:t>Důvěrné informace společnosti Microsoft</a:t>
            </a:r>
          </a:p>
        </p:txBody>
      </p:sp>
      <p:sp>
        <p:nvSpPr>
          <p:cNvPr id="43012" name="Rectangle 26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FF76F4-FC11-42FE-9D94-04E3E6D16C06}" type="slidenum">
              <a:rPr lang="cs-CZ" smtClean="0"/>
              <a:pPr/>
              <a:t>10</a:t>
            </a:fld>
            <a:endParaRPr lang="cs-CZ" dirty="0" smtClean="0"/>
          </a:p>
        </p:txBody>
      </p:sp>
      <p:sp>
        <p:nvSpPr>
          <p:cNvPr id="430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450850"/>
            <a:ext cx="4572000" cy="3429000"/>
          </a:xfrm>
          <a:ln/>
        </p:spPr>
      </p:sp>
      <p:sp>
        <p:nvSpPr>
          <p:cNvPr id="430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7492" y="4130103"/>
            <a:ext cx="6261652" cy="4603230"/>
          </a:xfrm>
          <a:noFill/>
          <a:ln/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00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46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382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80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52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96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19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251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312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78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38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161049" y="-3176815"/>
            <a:ext cx="2819400" cy="91730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0" y="3048000"/>
            <a:ext cx="4343400" cy="1362075"/>
          </a:xfrm>
        </p:spPr>
        <p:txBody>
          <a:bodyPr anchor="b" anchorCtr="0"/>
          <a:lstStyle>
            <a:lvl1pPr algn="l" latinLnBrk="0">
              <a:defRPr lang="cs-CZ" sz="4000" b="1" cap="small" baseline="0">
                <a:solidFill>
                  <a:srgbClr val="003300"/>
                </a:solidFill>
              </a:defRPr>
            </a:lvl1pPr>
          </a:lstStyle>
          <a:p>
            <a:r>
              <a:rPr lang="cs-CZ" sz="3500"/>
              <a:t>Po kliknutí lze upravit styl předlohy nadpisů.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781800" y="5334000"/>
            <a:ext cx="2133600" cy="990600"/>
          </a:xfrm>
        </p:spPr>
        <p:txBody>
          <a:bodyPr>
            <a:normAutofit/>
          </a:bodyPr>
          <a:lstStyle>
            <a:lvl1pPr marL="0" indent="0" algn="ctr" latinLnBrk="0">
              <a:buNone/>
              <a:defRPr lang="cs-CZ" sz="1800"/>
            </a:lvl1pPr>
          </a:lstStyle>
          <a:p>
            <a:r>
              <a:rPr lang="cs-CZ"/>
              <a:t>Logo společnosti</a:t>
            </a:r>
          </a:p>
        </p:txBody>
      </p:sp>
    </p:spTree>
    <p:extLst>
      <p:ext uri="{BB962C8B-B14F-4D97-AF65-F5344CB8AC3E}">
        <p14:creationId xmlns:p14="http://schemas.microsoft.com/office/powerpoint/2010/main" val="4217995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5600"/>
            <a:ext cx="8194675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3100" y="1497013"/>
            <a:ext cx="3975100" cy="4759325"/>
          </a:xfrm>
        </p:spPr>
        <p:txBody>
          <a:bodyPr/>
          <a:lstStyle>
            <a:lvl4pPr latinLnBrk="0">
              <a:defRPr lang="cs-CZ" baseline="0"/>
            </a:lvl4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37760" y="1497013"/>
            <a:ext cx="3977640" cy="4759325"/>
          </a:xfrm>
        </p:spPr>
        <p:txBody>
          <a:bodyPr/>
          <a:lstStyle>
            <a:lvl4pPr latinLnBrk="0">
              <a:defRPr lang="cs-CZ" baseline="0"/>
            </a:lvl4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762000" y="6356350"/>
            <a:ext cx="2133600" cy="365125"/>
          </a:xfrm>
        </p:spPr>
        <p:txBody>
          <a:bodyPr/>
          <a:lstStyle/>
          <a:p>
            <a:fld id="{757B281C-5159-4971-8228-52B9A72E9ED2}" type="datetimeFigureOut">
              <a:pPr/>
              <a:t>1.12.2013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3528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149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0FC69A-8428-4DDF-AE5E-6941F12F18CC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EDA2A-C9C1-46E3-978E-1E5BC1E21D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420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1.wav"/><Relationship Id="rId5" Type="http://schemas.openxmlformats.org/officeDocument/2006/relationships/image" Target="../media/image5.jpg"/><Relationship Id="rId4" Type="http://schemas.openxmlformats.org/officeDocument/2006/relationships/hyperlink" Target="http://www.youtube.com/watch?v=CpC8x0QClbE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hyperlink" Target="http://www.espressoenglish.net/learn-english-words-with-pictures-natural-disasters/" TargetMode="External"/><Relationship Id="rId3" Type="http://schemas.openxmlformats.org/officeDocument/2006/relationships/audio" Target="../media/audio1.wav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jpeg"/><Relationship Id="rId1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audio" Target="../media/audio2.wav"/><Relationship Id="rId5" Type="http://schemas.openxmlformats.org/officeDocument/2006/relationships/audio" Target="../media/audio2.wav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sldiscussions.com/n/natural_disaster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englishexercises.org/makeagame/viewgame.asp?id=719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457" y="332656"/>
            <a:ext cx="3960341" cy="1016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265814"/>
              </p:ext>
            </p:extLst>
          </p:nvPr>
        </p:nvGraphicFramePr>
        <p:xfrm>
          <a:off x="2555458" y="1348910"/>
          <a:ext cx="3960340" cy="523662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78039"/>
                <a:gridCol w="2882301"/>
              </a:tblGrid>
              <a:tr h="2207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Číslo </a:t>
                      </a:r>
                      <a:r>
                        <a:rPr lang="cs-CZ" sz="1000" dirty="0">
                          <a:effectLst/>
                        </a:rPr>
                        <a:t>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CZ.1.07/1.5.00/34.0565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2207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materiálu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</a:rPr>
                        <a:t>VY_32_INOVACE_126_NATURAL</a:t>
                      </a:r>
                      <a:r>
                        <a:rPr lang="cs-CZ" sz="1000" baseline="0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DISASTERS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4834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baseline="0" dirty="0" smtClean="0">
                          <a:effectLst/>
                          <a:latin typeface="+mn-lt"/>
                        </a:rPr>
                        <a:t>              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Masarykova 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střední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škola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zemědělská</a:t>
                      </a:r>
                      <a:r>
                        <a:rPr lang="cs-CZ" sz="1000" baseline="0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a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Vyšší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l"/>
                          <a:tab pos="1890395" algn="ctr"/>
                        </a:tabLst>
                        <a:defRPr/>
                      </a:pPr>
                      <a:r>
                        <a:rPr lang="cs-CZ" sz="1000" dirty="0" smtClean="0">
                          <a:effectLst/>
                          <a:latin typeface="+mn-lt"/>
                          <a:ea typeface="Times New Roman"/>
                        </a:rPr>
                        <a:t>            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odborná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škola, Opava, příspěvková organizace</a:t>
                      </a:r>
                      <a:endParaRPr lang="cs-CZ" sz="1000" dirty="0" smtClean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2207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Mgr. Jana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Ratimorská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2207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Průřezové téma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Člověk a životní prostředí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2207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Anglický jazyk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2207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3. – 4.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2207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10. 10. 2013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3752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effectLst/>
                          <a:latin typeface="+mn-lt"/>
                        </a:rPr>
                        <a:t>7. 11.</a:t>
                      </a:r>
                      <a:r>
                        <a:rPr lang="cs-CZ" sz="1000" baseline="0" dirty="0" smtClean="0">
                          <a:effectLst/>
                          <a:latin typeface="+mn-lt"/>
                        </a:rPr>
                        <a:t> 2013</a:t>
                      </a:r>
                    </a:p>
                    <a:p>
                      <a:r>
                        <a:rPr lang="cs-CZ" sz="1000" baseline="0" dirty="0" smtClean="0">
                          <a:effectLst/>
                          <a:latin typeface="+mn-lt"/>
                        </a:rPr>
                        <a:t>3.L</a:t>
                      </a:r>
                      <a:endParaRPr lang="cs-CZ" sz="1000" dirty="0">
                        <a:effectLst/>
                        <a:latin typeface="+mn-lt"/>
                      </a:endParaRPr>
                    </a:p>
                  </a:txBody>
                  <a:tcPr marL="58804" marR="58804" marT="29402" marB="29402" anchor="ctr"/>
                </a:tc>
              </a:tr>
              <a:tr h="37528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Prezentace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5298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Prezentace nové slovní zásoby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názorné seznámení s novou slovní zásobou, práce v 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Power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pointu proložená s prací v online prostředí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5811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err="1">
                          <a:effectLst/>
                          <a:latin typeface="+mn-lt"/>
                        </a:rPr>
                        <a:t>H</a:t>
                      </a:r>
                      <a:r>
                        <a:rPr lang="cs-CZ" sz="1000" dirty="0" err="1" smtClean="0">
                          <a:effectLst/>
                          <a:latin typeface="+mn-lt"/>
                        </a:rPr>
                        <a:t>urricane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</a:t>
                      </a:r>
                      <a:r>
                        <a:rPr lang="cs-CZ" sz="1000" kern="1200" dirty="0">
                          <a:effectLst/>
                          <a:latin typeface="+mn-lt"/>
                        </a:rPr>
                        <a:t>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flood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drought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windstorm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windstorm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err="1">
                          <a:effectLst/>
                          <a:latin typeface="+mn-lt"/>
                        </a:rPr>
                        <a:t>breeze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thunderstorm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 smtClean="0">
                          <a:effectLst/>
                          <a:latin typeface="+mn-lt"/>
                        </a:rPr>
                        <a:t>wind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9934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Určeno pro studenty úrovně B1. Časově je prezentace koncipována na 1 vyučovací hodinu. Poslech výslovnosti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jednotlivých 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slovíček, samostatné vyhledávání slovíček, definování pojmů, práce  s internetem, odbornou literaturou, v závěru ověřování testem online a konverzace na téma Natural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disasters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</a:tr>
              <a:tr h="220755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804" marR="58804" marT="29402" marB="29402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388" y="1840979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823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09644" y="548680"/>
            <a:ext cx="6241709" cy="923330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solidFill>
                  <a:srgbClr val="E56E15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NATURAL DISASTERS</a:t>
            </a:r>
            <a:endParaRPr lang="cs-CZ" sz="5400" b="1" spc="50" dirty="0">
              <a:ln w="11430"/>
              <a:solidFill>
                <a:srgbClr val="E56E15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4279" y="6042772"/>
            <a:ext cx="3961597" cy="523220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E56E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Hurricanes</a:t>
            </a:r>
            <a:r>
              <a:rPr lang="cs-CZ" sz="2800" b="1" dirty="0">
                <a:solidFill>
                  <a:srgbClr val="E56E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 101 - </a:t>
            </a:r>
            <a:r>
              <a:rPr lang="cs-CZ" sz="2800" b="1" dirty="0" err="1">
                <a:solidFill>
                  <a:srgbClr val="E56E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YouTube</a:t>
            </a:r>
            <a:endParaRPr lang="cs-CZ" sz="2800" b="1" dirty="0">
              <a:solidFill>
                <a:srgbClr val="E56E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370985" y="5157192"/>
            <a:ext cx="2519023" cy="58477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VOCABULARY</a:t>
            </a:r>
            <a:endParaRPr lang="cs-CZ" sz="3200" b="1" dirty="0">
              <a:solidFill>
                <a:schemeClr val="accent3">
                  <a:lumMod val="50000"/>
                </a:schemeClr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96336" y="6104326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online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2098" y="1772816"/>
            <a:ext cx="4876800" cy="3246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49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conveyor dir="l"/>
        <p:sndAc>
          <p:stSnd>
            <p:snd r:embed="rId3" name="explode.wav"/>
          </p:stSnd>
        </p:sndAc>
      </p:transition>
    </mc:Choice>
    <mc:Fallback xmlns="">
      <p:transition spd="slow">
        <p:fade/>
        <p:sndAc>
          <p:stSnd>
            <p:snd r:embed="rId6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5148064" y="1556792"/>
            <a:ext cx="3816424" cy="489654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/>
          <a:p>
            <a:r>
              <a:rPr lang="cs-CZ" sz="7200" dirty="0" smtClean="0"/>
              <a:t> </a:t>
            </a:r>
            <a:endParaRPr lang="cs-CZ" sz="72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20753331" flipH="1">
            <a:off x="-316180" y="3775286"/>
            <a:ext cx="2895600" cy="339048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332656"/>
            <a:ext cx="3312368" cy="646331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Natural </a:t>
            </a:r>
            <a:r>
              <a:rPr lang="cs-CZ" sz="3600" b="1" dirty="0" err="1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Disaster</a:t>
            </a:r>
            <a:endParaRPr lang="cs-CZ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1667664"/>
            <a:ext cx="3445302" cy="4708981"/>
          </a:xfrm>
          <a:prstGeom prst="rect">
            <a:avLst/>
          </a:prstGeom>
          <a:solidFill>
            <a:schemeClr val="bg1"/>
          </a:solidFill>
          <a:ln w="38100">
            <a:solidFill>
              <a:srgbClr val="E56E15"/>
            </a:solidFill>
          </a:ln>
        </p:spPr>
        <p:txBody>
          <a:bodyPr wrap="none" rtlCol="0">
            <a:spAutoFit/>
          </a:bodyPr>
          <a:lstStyle/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000" b="1" dirty="0" err="1">
                <a:solidFill>
                  <a:schemeClr val="accent3">
                    <a:lumMod val="50000"/>
                  </a:schemeClr>
                </a:solidFill>
              </a:rPr>
              <a:t>hurricane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000" b="1" dirty="0">
                <a:solidFill>
                  <a:srgbClr val="E56E15"/>
                </a:solidFill>
              </a:rPr>
              <a:t>     hurikán/orkán</a:t>
            </a: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000" b="1" dirty="0" err="1">
                <a:solidFill>
                  <a:schemeClr val="accent3">
                    <a:lumMod val="50000"/>
                  </a:schemeClr>
                </a:solidFill>
              </a:rPr>
              <a:t>tornado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000" b="1" dirty="0">
                <a:solidFill>
                  <a:srgbClr val="E56E15"/>
                </a:solidFill>
              </a:rPr>
              <a:t>     tornádo</a:t>
            </a: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000" b="1" dirty="0" err="1">
                <a:solidFill>
                  <a:schemeClr val="accent3">
                    <a:lumMod val="50000"/>
                  </a:schemeClr>
                </a:solidFill>
              </a:rPr>
              <a:t>blizzard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000" b="1" dirty="0">
                <a:solidFill>
                  <a:srgbClr val="E56E15"/>
                </a:solidFill>
              </a:rPr>
              <a:t>     sněhová bouře</a:t>
            </a: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000" b="1" dirty="0" err="1">
                <a:solidFill>
                  <a:schemeClr val="accent3">
                    <a:lumMod val="50000"/>
                  </a:schemeClr>
                </a:solidFill>
              </a:rPr>
              <a:t>thunderstorm</a:t>
            </a:r>
            <a:endParaRPr lang="cs-CZ" sz="30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000" b="1" dirty="0">
                <a:solidFill>
                  <a:srgbClr val="E56E15"/>
                </a:solidFill>
              </a:rPr>
              <a:t>     hromobití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33976" y="1688497"/>
            <a:ext cx="3921266" cy="4721292"/>
          </a:xfrm>
          <a:prstGeom prst="rect">
            <a:avLst/>
          </a:prstGeom>
          <a:solidFill>
            <a:schemeClr val="bg1"/>
          </a:solidFill>
          <a:ln w="38100">
            <a:solidFill>
              <a:srgbClr val="E56E15"/>
            </a:solidFill>
          </a:ln>
        </p:spPr>
        <p:txBody>
          <a:bodyPr wrap="none" rtlCol="0">
            <a:spAutoFit/>
          </a:bodyPr>
          <a:lstStyle/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200" b="1" dirty="0" err="1">
                <a:solidFill>
                  <a:schemeClr val="accent3">
                    <a:lumMod val="50000"/>
                  </a:schemeClr>
                </a:solidFill>
              </a:rPr>
              <a:t>flood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200" b="1" dirty="0">
                <a:solidFill>
                  <a:srgbClr val="E56E15"/>
                </a:solidFill>
              </a:rPr>
              <a:t>     povodeň </a:t>
            </a: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200" b="1" dirty="0" err="1">
                <a:solidFill>
                  <a:schemeClr val="accent3">
                    <a:lumMod val="50000"/>
                  </a:schemeClr>
                </a:solidFill>
              </a:rPr>
              <a:t>landslide</a:t>
            </a:r>
            <a:r>
              <a:rPr lang="cs-CZ" sz="3200" b="1" dirty="0">
                <a:solidFill>
                  <a:schemeClr val="accent3">
                    <a:lumMod val="50000"/>
                  </a:schemeClr>
                </a:solidFill>
              </a:rPr>
              <a:t>/</a:t>
            </a:r>
            <a:r>
              <a:rPr lang="cs-CZ" sz="3200" b="1" dirty="0" err="1">
                <a:solidFill>
                  <a:schemeClr val="accent3">
                    <a:lumMod val="50000"/>
                  </a:schemeClr>
                </a:solidFill>
              </a:rPr>
              <a:t>mudslide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200" b="1" dirty="0">
                <a:solidFill>
                  <a:srgbClr val="E56E15"/>
                </a:solidFill>
              </a:rPr>
              <a:t>    sesuv půdy</a:t>
            </a: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200" b="1" dirty="0" err="1">
                <a:solidFill>
                  <a:schemeClr val="accent3">
                    <a:lumMod val="50000"/>
                  </a:schemeClr>
                </a:solidFill>
              </a:rPr>
              <a:t>windstorm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200" b="1" dirty="0">
                <a:solidFill>
                  <a:srgbClr val="E56E15"/>
                </a:solidFill>
              </a:rPr>
              <a:t>     vichřice</a:t>
            </a: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200" b="1" dirty="0" err="1">
                <a:solidFill>
                  <a:schemeClr val="accent3">
                    <a:lumMod val="50000"/>
                  </a:schemeClr>
                </a:solidFill>
              </a:rPr>
              <a:t>earthquake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lvl="0" indent="-457200">
              <a:spcBef>
                <a:spcPct val="20000"/>
              </a:spcBef>
              <a:buFont typeface="Wingdings" panose="05000000000000000000" pitchFamily="2" charset="2"/>
              <a:buChar char="v"/>
            </a:pPr>
            <a:r>
              <a:rPr lang="cs-CZ" sz="3200" b="1" dirty="0">
                <a:solidFill>
                  <a:srgbClr val="E56E15"/>
                </a:solidFill>
              </a:rPr>
              <a:t>     </a:t>
            </a:r>
            <a:r>
              <a:rPr lang="cs-CZ" sz="3200" b="1" dirty="0" smtClean="0">
                <a:solidFill>
                  <a:srgbClr val="E56E15"/>
                </a:solidFill>
              </a:rPr>
              <a:t>zemětřesení</a:t>
            </a:r>
            <a:endParaRPr lang="cs-CZ" sz="3200" b="1" dirty="0">
              <a:solidFill>
                <a:srgbClr val="E56E15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07694" y="886653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E56E15"/>
                </a:solidFill>
              </a:rPr>
              <a:t>online</a:t>
            </a:r>
            <a:endParaRPr lang="cs-CZ" sz="2400" b="1" i="1" dirty="0">
              <a:solidFill>
                <a:srgbClr val="E56E15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08" y="1249788"/>
            <a:ext cx="1690504" cy="133081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040" y="2580605"/>
            <a:ext cx="1690504" cy="13186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126" y="3837312"/>
            <a:ext cx="1690504" cy="132963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126" y="5157193"/>
            <a:ext cx="1711122" cy="15095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3976" y="1250469"/>
            <a:ext cx="1790328" cy="132945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287" y="2540845"/>
            <a:ext cx="1790328" cy="139819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709" y="3952976"/>
            <a:ext cx="1790546" cy="124085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069" y="5157192"/>
            <a:ext cx="1790235" cy="1484783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6" name="Čárový popisek 1 15"/>
          <p:cNvSpPr/>
          <p:nvPr/>
        </p:nvSpPr>
        <p:spPr>
          <a:xfrm>
            <a:off x="6524305" y="1251765"/>
            <a:ext cx="2633963" cy="1330136"/>
          </a:xfrm>
          <a:prstGeom prst="borderCallout1">
            <a:avLst>
              <a:gd name="adj1" fmla="val 18750"/>
              <a:gd name="adj2" fmla="val -8333"/>
              <a:gd name="adj3" fmla="val 54876"/>
              <a:gd name="adj4" fmla="val -20212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4B23DD"/>
                </a:solidFill>
              </a:rPr>
              <a:t>hurricane</a:t>
            </a:r>
            <a:endParaRPr lang="cs-CZ" sz="2800" b="1" dirty="0">
              <a:solidFill>
                <a:srgbClr val="4B23DD"/>
              </a:solidFill>
            </a:endParaRPr>
          </a:p>
        </p:txBody>
      </p:sp>
      <p:sp>
        <p:nvSpPr>
          <p:cNvPr id="21" name="Čárový popisek 1 20"/>
          <p:cNvSpPr/>
          <p:nvPr/>
        </p:nvSpPr>
        <p:spPr>
          <a:xfrm>
            <a:off x="1673464" y="5193832"/>
            <a:ext cx="2669198" cy="1472868"/>
          </a:xfrm>
          <a:prstGeom prst="borderCallout1">
            <a:avLst>
              <a:gd name="adj1" fmla="val 18750"/>
              <a:gd name="adj2" fmla="val -8333"/>
              <a:gd name="adj3" fmla="val 51330"/>
              <a:gd name="adj4" fmla="val -20196"/>
            </a:avLst>
          </a:prstGeom>
          <a:solidFill>
            <a:srgbClr val="92D05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4B23DD"/>
                </a:solidFill>
              </a:rPr>
              <a:t>tornado</a:t>
            </a:r>
            <a:endParaRPr lang="cs-CZ" sz="2800" b="1" dirty="0">
              <a:solidFill>
                <a:srgbClr val="4B23DD"/>
              </a:solidFill>
            </a:endParaRPr>
          </a:p>
        </p:txBody>
      </p:sp>
      <p:sp>
        <p:nvSpPr>
          <p:cNvPr id="22" name="Čárový popisek 1 21"/>
          <p:cNvSpPr/>
          <p:nvPr/>
        </p:nvSpPr>
        <p:spPr>
          <a:xfrm>
            <a:off x="6524305" y="5193833"/>
            <a:ext cx="2619696" cy="1448142"/>
          </a:xfrm>
          <a:prstGeom prst="borderCallout1">
            <a:avLst>
              <a:gd name="adj1" fmla="val 18750"/>
              <a:gd name="adj2" fmla="val -8333"/>
              <a:gd name="adj3" fmla="val 57255"/>
              <a:gd name="adj4" fmla="val -21014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4B23DD"/>
                </a:solidFill>
              </a:rPr>
              <a:t>blizzard</a:t>
            </a:r>
            <a:endParaRPr lang="cs-CZ" sz="2800" b="1" dirty="0">
              <a:solidFill>
                <a:srgbClr val="4B23DD"/>
              </a:solidFill>
            </a:endParaRPr>
          </a:p>
        </p:txBody>
      </p:sp>
      <p:sp>
        <p:nvSpPr>
          <p:cNvPr id="23" name="Čárový popisek 1 22"/>
          <p:cNvSpPr/>
          <p:nvPr/>
        </p:nvSpPr>
        <p:spPr>
          <a:xfrm>
            <a:off x="6524304" y="2420888"/>
            <a:ext cx="2619696" cy="1478388"/>
          </a:xfrm>
          <a:prstGeom prst="borderCallout1">
            <a:avLst>
              <a:gd name="adj1" fmla="val 18750"/>
              <a:gd name="adj2" fmla="val -8333"/>
              <a:gd name="adj3" fmla="val 55133"/>
              <a:gd name="adj4" fmla="val -20881"/>
            </a:avLst>
          </a:prstGeom>
          <a:solidFill>
            <a:srgbClr val="E880DC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4B23DD"/>
                </a:solidFill>
              </a:rPr>
              <a:t>thunderstorm</a:t>
            </a:r>
            <a:endParaRPr lang="cs-CZ" sz="2800" b="1" dirty="0">
              <a:solidFill>
                <a:srgbClr val="4B23DD"/>
              </a:solidFill>
            </a:endParaRPr>
          </a:p>
        </p:txBody>
      </p:sp>
      <p:sp>
        <p:nvSpPr>
          <p:cNvPr id="24" name="Čárový popisek 1 23"/>
          <p:cNvSpPr/>
          <p:nvPr/>
        </p:nvSpPr>
        <p:spPr>
          <a:xfrm>
            <a:off x="1704812" y="1222786"/>
            <a:ext cx="2671430" cy="1329456"/>
          </a:xfrm>
          <a:prstGeom prst="borderCallout1">
            <a:avLst>
              <a:gd name="adj1" fmla="val 18750"/>
              <a:gd name="adj2" fmla="val -8333"/>
              <a:gd name="adj3" fmla="val 64961"/>
              <a:gd name="adj4" fmla="val -23736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00"/>
                </a:solidFill>
              </a:rPr>
              <a:t>flood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5" name="Čárový popisek 1 24"/>
          <p:cNvSpPr/>
          <p:nvPr/>
        </p:nvSpPr>
        <p:spPr>
          <a:xfrm>
            <a:off x="6524304" y="3847067"/>
            <a:ext cx="2619696" cy="1310125"/>
          </a:xfrm>
          <a:prstGeom prst="borderCallout1">
            <a:avLst>
              <a:gd name="adj1" fmla="val 18750"/>
              <a:gd name="adj2" fmla="val -8333"/>
              <a:gd name="adj3" fmla="val 60154"/>
              <a:gd name="adj4" fmla="val -22421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accent4">
                    <a:lumMod val="50000"/>
                  </a:schemeClr>
                </a:solidFill>
              </a:rPr>
              <a:t>earthquake</a:t>
            </a:r>
            <a:endParaRPr lang="cs-CZ" sz="28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1661378" y="2276872"/>
            <a:ext cx="2662898" cy="1560440"/>
          </a:xfrm>
          <a:prstGeom prst="borderCallout1">
            <a:avLst>
              <a:gd name="adj1" fmla="val 18750"/>
              <a:gd name="adj2" fmla="val -8333"/>
              <a:gd name="adj3" fmla="val 60501"/>
              <a:gd name="adj4" fmla="val -23183"/>
            </a:avLst>
          </a:prstGeom>
          <a:solidFill>
            <a:schemeClr val="accent4">
              <a:lumMod val="5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00"/>
                </a:solidFill>
              </a:rPr>
              <a:t>windstorm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27" name="Čárový popisek 1 26"/>
          <p:cNvSpPr/>
          <p:nvPr/>
        </p:nvSpPr>
        <p:spPr>
          <a:xfrm>
            <a:off x="1673464" y="3847067"/>
            <a:ext cx="2671430" cy="1310125"/>
          </a:xfrm>
          <a:prstGeom prst="borderCallout1">
            <a:avLst>
              <a:gd name="adj1" fmla="val 18750"/>
              <a:gd name="adj2" fmla="val -8333"/>
              <a:gd name="adj3" fmla="val 65286"/>
              <a:gd name="adj4" fmla="val -23232"/>
            </a:avLst>
          </a:prstGeom>
          <a:solidFill>
            <a:srgbClr val="4B23D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FF00"/>
                </a:solidFill>
              </a:rPr>
              <a:t>landslide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3558" y="209936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30" name="Vývojový diagram: spojnice 29"/>
          <p:cNvSpPr/>
          <p:nvPr/>
        </p:nvSpPr>
        <p:spPr>
          <a:xfrm>
            <a:off x="3558" y="338011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31" name="Vývojový diagram: spojnice 30"/>
          <p:cNvSpPr/>
          <p:nvPr/>
        </p:nvSpPr>
        <p:spPr>
          <a:xfrm>
            <a:off x="-4264" y="469066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32" name="Vývojový diagram: spojnice 31"/>
          <p:cNvSpPr/>
          <p:nvPr/>
        </p:nvSpPr>
        <p:spPr>
          <a:xfrm>
            <a:off x="-17040" y="618477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33" name="Vývojový diagram: spojnice 32"/>
          <p:cNvSpPr/>
          <p:nvPr/>
        </p:nvSpPr>
        <p:spPr>
          <a:xfrm>
            <a:off x="4734287" y="61935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8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4" name="Vývojový diagram: spojnice 33"/>
          <p:cNvSpPr/>
          <p:nvPr/>
        </p:nvSpPr>
        <p:spPr>
          <a:xfrm>
            <a:off x="4719709" y="469066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7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5" name="Vývojový diagram: spojnice 34"/>
          <p:cNvSpPr/>
          <p:nvPr/>
        </p:nvSpPr>
        <p:spPr>
          <a:xfrm>
            <a:off x="4719500" y="345984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6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6" name="Vývojový diagram: spojnice 35"/>
          <p:cNvSpPr/>
          <p:nvPr/>
        </p:nvSpPr>
        <p:spPr>
          <a:xfrm>
            <a:off x="4733374" y="21244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5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76242" y="424988"/>
            <a:ext cx="3703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13"/>
              </a:rPr>
              <a:t>Disasters | Espresso English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16126" y="307533"/>
            <a:ext cx="7500290" cy="671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lvl="0" algn="ctr"/>
            <a:r>
              <a:rPr lang="cs-CZ" sz="4800" b="1" dirty="0" err="1">
                <a:ln w="50800"/>
                <a:solidFill>
                  <a:schemeClr val="bg1">
                    <a:shade val="50000"/>
                  </a:schemeClr>
                </a:solidFill>
              </a:rPr>
              <a:t>Add</a:t>
            </a:r>
            <a:r>
              <a:rPr lang="cs-CZ" sz="48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4800" b="1" dirty="0" err="1">
                <a:ln w="50800"/>
                <a:solidFill>
                  <a:schemeClr val="bg1">
                    <a:shade val="50000"/>
                  </a:schemeClr>
                </a:solidFill>
              </a:rPr>
              <a:t>the</a:t>
            </a:r>
            <a:r>
              <a:rPr lang="cs-CZ" sz="48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4800" b="1" dirty="0" err="1">
                <a:ln w="50800"/>
                <a:solidFill>
                  <a:schemeClr val="bg1">
                    <a:shade val="50000"/>
                  </a:schemeClr>
                </a:solidFill>
              </a:rPr>
              <a:t>words</a:t>
            </a:r>
            <a:r>
              <a:rPr lang="cs-CZ" sz="4800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4800" b="1" dirty="0" err="1">
                <a:ln w="50800"/>
                <a:solidFill>
                  <a:schemeClr val="bg1">
                    <a:shade val="50000"/>
                  </a:schemeClr>
                </a:solidFill>
              </a:rPr>
              <a:t>correctly</a:t>
            </a:r>
            <a:endParaRPr lang="cs-CZ" sz="4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50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conveyor dir="l"/>
        <p:sndAc>
          <p:stSnd>
            <p:snd r:embed="rId3" name="explode.wav"/>
          </p:stSnd>
        </p:sndAc>
      </p:transition>
    </mc:Choice>
    <mc:Fallback xmlns="">
      <p:transition spd="slow">
        <p:fade/>
        <p:sndAc>
          <p:stSnd>
            <p:snd r:embed="rId14" name="explod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5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500"/>
                            </p:stCondLst>
                            <p:childTnLst>
                              <p:par>
                                <p:cTn id="1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3000"/>
                            </p:stCondLst>
                            <p:childTnLst>
                              <p:par>
                                <p:cTn id="1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4500"/>
                            </p:stCondLst>
                            <p:childTnLst>
                              <p:par>
                                <p:cTn id="1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6000"/>
                            </p:stCondLst>
                            <p:childTnLst>
                              <p:par>
                                <p:cTn id="1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7500"/>
                            </p:stCondLst>
                            <p:childTnLst>
                              <p:par>
                                <p:cTn id="1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9000"/>
                            </p:stCondLst>
                            <p:childTnLst>
                              <p:par>
                                <p:cTn id="1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1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1000"/>
                            </p:stCondLst>
                            <p:childTnLst>
                              <p:par>
                                <p:cTn id="18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1500"/>
                            </p:stCondLst>
                            <p:childTnLst>
                              <p:par>
                                <p:cTn id="20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2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8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9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1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3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5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2500"/>
                            </p:stCondLst>
                            <p:childTnLst>
                              <p:par>
                                <p:cTn id="23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3000"/>
                            </p:stCondLst>
                            <p:childTnLst>
                              <p:par>
                                <p:cTn id="25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2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3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5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7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9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3500"/>
                            </p:stCondLst>
                            <p:childTnLst>
                              <p:par>
                                <p:cTn id="27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4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9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0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2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3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4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6" dur="41" decel="50000">
                                          <p:stCondLst>
                                            <p:cond delay="45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5" fill="hold">
                            <p:stCondLst>
                              <p:cond delay="1000"/>
                            </p:stCondLst>
                            <p:childTnLst>
                              <p:par>
                                <p:cTn id="30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2" fill="hold">
                            <p:stCondLst>
                              <p:cond delay="2000"/>
                            </p:stCondLst>
                            <p:childTnLst>
                              <p:par>
                                <p:cTn id="32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9" fill="hold">
                            <p:stCondLst>
                              <p:cond delay="3000"/>
                            </p:stCondLst>
                            <p:childTnLst>
                              <p:par>
                                <p:cTn id="34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4000"/>
                            </p:stCondLst>
                            <p:childTnLst>
                              <p:par>
                                <p:cTn id="35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9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0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5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6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7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8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9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0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1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2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3" fill="hold">
                            <p:stCondLst>
                              <p:cond delay="5000"/>
                            </p:stCondLst>
                            <p:childTnLst>
                              <p:par>
                                <p:cTn id="37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0" fill="hold">
                            <p:stCondLst>
                              <p:cond delay="6000"/>
                            </p:stCondLst>
                            <p:childTnLst>
                              <p:par>
                                <p:cTn id="39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7" fill="hold">
                            <p:stCondLst>
                              <p:cond delay="7000"/>
                            </p:stCondLst>
                            <p:childTnLst>
                              <p:par>
                                <p:cTn id="40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4" fill="hold">
                      <p:stCondLst>
                        <p:cond delay="indefinite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2" fill="hold">
                      <p:stCondLst>
                        <p:cond delay="indefinite"/>
                      </p:stCondLst>
                      <p:childTnLst>
                        <p:par>
                          <p:cTn id="443" fill="hold">
                            <p:stCondLst>
                              <p:cond delay="0"/>
                            </p:stCondLst>
                            <p:childTnLst>
                              <p:par>
                                <p:cTn id="44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0.0044 L 0.5283 0.00857 " pathEditMode="relative" rAng="0" ptsTypes="AA">
                                      <p:cBhvr>
                                        <p:cTn id="44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93" y="208"/>
                                    </p:animMotion>
                                  </p:childTnLst>
                                </p:cTn>
                              </p:par>
                              <p:par>
                                <p:cTn id="446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0.02153 L 0.52708 0.24399 " pathEditMode="relative" rAng="0" ptsTypes="AA">
                                      <p:cBhvr>
                                        <p:cTn id="44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54" y="11111"/>
                                    </p:animMotion>
                                  </p:childTnLst>
                                </p:cTn>
                              </p:par>
                              <p:par>
                                <p:cTn id="448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7 0.01482 L 0.52552 -0.18125 " pathEditMode="relative" rAng="0" ptsTypes="AA">
                                      <p:cBhvr>
                                        <p:cTn id="4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71" y="-9815"/>
                                    </p:animMotion>
                                  </p:childTnLst>
                                </p:cTn>
                              </p:par>
                              <p:par>
                                <p:cTn id="450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0139 L -0.00173 -0.39745 " pathEditMode="relative" rAng="0" ptsTypes="AA">
                                      <p:cBhvr>
                                        <p:cTn id="4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-19815"/>
                                    </p:animMotion>
                                  </p:childTnLst>
                                </p:cTn>
                              </p:par>
                              <p:par>
                                <p:cTn id="452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4 0.00023 L -0.52708 0.00046 " pathEditMode="relative" rAng="0" ptsTypes="AA">
                                      <p:cBhvr>
                                        <p:cTn id="4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181" y="0"/>
                                    </p:animMotion>
                                  </p:childTnLst>
                                </p:cTn>
                              </p:par>
                              <p:par>
                                <p:cTn id="454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48148E-6 L -0.52777 0.40278 " pathEditMode="relative" rAng="0" ptsTypes="AA">
                                      <p:cBhvr>
                                        <p:cTn id="4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20139"/>
                                    </p:animMotion>
                                  </p:childTnLst>
                                </p:cTn>
                              </p:par>
                              <p:par>
                                <p:cTn id="456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44444E-6 L 1.11111E-6 0.22037 " pathEditMode="relative" rAng="0" ptsTypes="AA">
                                      <p:cBhvr>
                                        <p:cTn id="45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1019"/>
                                    </p:animMotion>
                                  </p:childTnLst>
                                </p:cTn>
                              </p:par>
                              <p:par>
                                <p:cTn id="458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1389 L -0.53003 -0.20208 " pathEditMode="relative" rAng="0" ptsTypes="AA">
                                      <p:cBhvr>
                                        <p:cTn id="45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10" y="-1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3" grpId="0" animBg="1"/>
      <p:bldP spid="4" grpId="0"/>
      <p:bldP spid="16" grpId="0" animBg="1"/>
      <p:bldP spid="16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17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18" grpId="0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7544" y="332656"/>
            <a:ext cx="8229600" cy="778098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Link up </a:t>
            </a:r>
            <a:r>
              <a:rPr lang="cs-CZ" b="1" dirty="0" err="1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with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definition</a:t>
            </a:r>
            <a:r>
              <a:rPr lang="cs-CZ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correctly</a:t>
            </a:r>
            <a:endParaRPr lang="cs-CZ" b="1" dirty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99991" y="2044375"/>
            <a:ext cx="3687548" cy="4450449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cs-CZ" sz="2400" b="1" dirty="0" err="1">
                <a:solidFill>
                  <a:prstClr val="black"/>
                </a:solidFill>
              </a:rPr>
              <a:t>It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is</a:t>
            </a:r>
            <a:r>
              <a:rPr lang="cs-CZ" sz="2400" b="1" dirty="0">
                <a:solidFill>
                  <a:prstClr val="black"/>
                </a:solidFill>
              </a:rPr>
              <a:t> a very </a:t>
            </a:r>
            <a:r>
              <a:rPr lang="cs-CZ" sz="2400" b="1" dirty="0" err="1">
                <a:solidFill>
                  <a:prstClr val="black"/>
                </a:solidFill>
              </a:rPr>
              <a:t>strong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wind</a:t>
            </a:r>
            <a:endParaRPr lang="cs-CZ" sz="2400" b="1" dirty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400" b="1" dirty="0">
                <a:solidFill>
                  <a:prstClr val="black"/>
                </a:solidFill>
              </a:rPr>
              <a:t>     </a:t>
            </a:r>
            <a:r>
              <a:rPr lang="cs-CZ" sz="2400" b="1" dirty="0" err="1">
                <a:solidFill>
                  <a:prstClr val="black"/>
                </a:solidFill>
              </a:rPr>
              <a:t>with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snow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or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rain</a:t>
            </a:r>
            <a:r>
              <a:rPr lang="cs-CZ" sz="2400" b="1" dirty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cs-CZ" sz="2400" b="1" dirty="0" err="1">
                <a:solidFill>
                  <a:prstClr val="black"/>
                </a:solidFill>
              </a:rPr>
              <a:t>It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is</a:t>
            </a:r>
            <a:r>
              <a:rPr lang="cs-CZ" sz="2400" b="1" dirty="0">
                <a:solidFill>
                  <a:prstClr val="black"/>
                </a:solidFill>
              </a:rPr>
              <a:t> a very </a:t>
            </a:r>
            <a:r>
              <a:rPr lang="cs-CZ" sz="2400" b="1" dirty="0" err="1">
                <a:solidFill>
                  <a:prstClr val="black"/>
                </a:solidFill>
              </a:rPr>
              <a:t>violent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storm</a:t>
            </a:r>
            <a:r>
              <a:rPr lang="cs-CZ" sz="2400" b="1" dirty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endParaRPr lang="cs-CZ" sz="2400" b="1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cs-CZ" sz="2400" b="1" dirty="0" err="1">
                <a:solidFill>
                  <a:prstClr val="black"/>
                </a:solidFill>
              </a:rPr>
              <a:t>It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is</a:t>
            </a:r>
            <a:r>
              <a:rPr lang="cs-CZ" sz="2400" b="1" dirty="0">
                <a:solidFill>
                  <a:prstClr val="black"/>
                </a:solidFill>
              </a:rPr>
              <a:t> a </a:t>
            </a:r>
            <a:r>
              <a:rPr lang="cs-CZ" sz="2400" b="1" dirty="0" err="1">
                <a:solidFill>
                  <a:prstClr val="black"/>
                </a:solidFill>
              </a:rPr>
              <a:t>current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of</a:t>
            </a:r>
            <a:r>
              <a:rPr lang="cs-CZ" sz="2400" b="1" dirty="0">
                <a:solidFill>
                  <a:prstClr val="black"/>
                </a:solidFill>
              </a:rPr>
              <a:t> air.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endParaRPr lang="cs-CZ" sz="2400" b="1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cs-CZ" sz="2400" b="1" dirty="0" err="1">
                <a:solidFill>
                  <a:prstClr val="black"/>
                </a:solidFill>
              </a:rPr>
              <a:t>It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is</a:t>
            </a:r>
            <a:r>
              <a:rPr lang="cs-CZ" sz="2400" b="1" dirty="0">
                <a:solidFill>
                  <a:prstClr val="black"/>
                </a:solidFill>
              </a:rPr>
              <a:t> a </a:t>
            </a:r>
            <a:r>
              <a:rPr lang="cs-CZ" sz="2400" b="1" dirty="0" err="1">
                <a:solidFill>
                  <a:prstClr val="black"/>
                </a:solidFill>
              </a:rPr>
              <a:t>gentle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wind</a:t>
            </a:r>
            <a:r>
              <a:rPr lang="cs-CZ" sz="2400" b="1" dirty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endParaRPr lang="cs-CZ" sz="2400" b="1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r>
              <a:rPr lang="cs-CZ" sz="2400" b="1" dirty="0" err="1">
                <a:solidFill>
                  <a:prstClr val="black"/>
                </a:solidFill>
              </a:rPr>
              <a:t>There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  <a:r>
              <a:rPr lang="cs-CZ" sz="2400" b="1" dirty="0" err="1">
                <a:solidFill>
                  <a:prstClr val="black"/>
                </a:solidFill>
              </a:rPr>
              <a:t>is</a:t>
            </a:r>
            <a:r>
              <a:rPr lang="cs-CZ" sz="2400" b="1" dirty="0">
                <a:solidFill>
                  <a:prstClr val="black"/>
                </a:solidFill>
              </a:rPr>
              <a:t> no </a:t>
            </a:r>
            <a:r>
              <a:rPr lang="cs-CZ" sz="2400" b="1" dirty="0" err="1">
                <a:solidFill>
                  <a:prstClr val="black"/>
                </a:solidFill>
              </a:rPr>
              <a:t>wind</a:t>
            </a:r>
            <a:r>
              <a:rPr lang="cs-CZ" sz="2400" b="1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Ø"/>
            </a:pP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044375"/>
            <a:ext cx="2210862" cy="4450449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 err="1">
                <a:solidFill>
                  <a:prstClr val="black"/>
                </a:solidFill>
              </a:rPr>
              <a:t>windlessness</a:t>
            </a:r>
            <a:endParaRPr lang="cs-CZ" sz="2400" b="1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>
                <a:solidFill>
                  <a:srgbClr val="FF0000"/>
                </a:solidFill>
              </a:rPr>
              <a:t>bezvětří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 err="1">
                <a:solidFill>
                  <a:prstClr val="black"/>
                </a:solidFill>
              </a:rPr>
              <a:t>breeze</a:t>
            </a:r>
            <a:endParaRPr lang="cs-CZ" sz="2400" b="1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>
                <a:solidFill>
                  <a:srgbClr val="FF0000"/>
                </a:solidFill>
              </a:rPr>
              <a:t>vánek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 err="1">
                <a:solidFill>
                  <a:prstClr val="black"/>
                </a:solidFill>
              </a:rPr>
              <a:t>wind</a:t>
            </a:r>
            <a:endParaRPr lang="cs-CZ" sz="2400" b="1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>
                <a:solidFill>
                  <a:srgbClr val="FF0000"/>
                </a:solidFill>
              </a:rPr>
              <a:t>vítr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 err="1">
                <a:solidFill>
                  <a:prstClr val="black"/>
                </a:solidFill>
              </a:rPr>
              <a:t>windstorm</a:t>
            </a:r>
            <a:r>
              <a:rPr lang="cs-CZ" sz="2400" b="1" dirty="0">
                <a:solidFill>
                  <a:prstClr val="black"/>
                </a:solidFill>
              </a:rPr>
              <a:t> 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>
                <a:solidFill>
                  <a:srgbClr val="FF0000"/>
                </a:solidFill>
              </a:rPr>
              <a:t>vichřice</a:t>
            </a: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 err="1">
                <a:solidFill>
                  <a:prstClr val="black"/>
                </a:solidFill>
              </a:rPr>
              <a:t>hurricane</a:t>
            </a:r>
            <a:endParaRPr lang="cs-CZ" sz="2400" b="1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Wingdings" panose="05000000000000000000" pitchFamily="2" charset="2"/>
              <a:buChar char="§"/>
            </a:pPr>
            <a:r>
              <a:rPr lang="cs-CZ" sz="2400" b="1" dirty="0" smtClean="0">
                <a:solidFill>
                  <a:srgbClr val="FF0000"/>
                </a:solidFill>
              </a:rPr>
              <a:t>hurikán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98224" y="1196752"/>
            <a:ext cx="2055178" cy="64633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600" b="1" dirty="0" err="1">
                <a:solidFill>
                  <a:prstClr val="white"/>
                </a:solidFill>
              </a:rPr>
              <a:t>definition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22721" y="1196752"/>
            <a:ext cx="1364604" cy="64633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600" b="1" dirty="0" err="1">
                <a:solidFill>
                  <a:prstClr val="white"/>
                </a:solidFill>
              </a:rPr>
              <a:t>words</a:t>
            </a:r>
            <a:endParaRPr lang="cs-CZ" sz="3600" b="1" dirty="0">
              <a:solidFill>
                <a:prstClr val="white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4091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conveyor dir="l"/>
        <p:sndAc>
          <p:stSnd>
            <p:snd r:embed="rId5" name="wind.wav"/>
          </p:stSnd>
        </p:sndAc>
      </p:transition>
    </mc:Choice>
    <mc:Fallback xmlns="">
      <p:transition spd="slow">
        <p:fade/>
        <p:sndAc>
          <p:stSnd>
            <p:snd r:embed="rId6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0"/>
                            </p:stCondLst>
                            <p:childTnLst>
                              <p:par>
                                <p:cTn id="7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500"/>
                            </p:stCondLst>
                            <p:childTnLst>
                              <p:par>
                                <p:cTn id="8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3000"/>
                            </p:stCondLst>
                            <p:childTnLst>
                              <p:par>
                                <p:cTn id="8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4500"/>
                            </p:stCondLst>
                            <p:childTnLst>
                              <p:par>
                                <p:cTn id="9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1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1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6000"/>
                            </p:stCondLst>
                            <p:childTnLst>
                              <p:par>
                                <p:cTn id="9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1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00"/>
                            </p:stCondLst>
                            <p:childTnLst>
                              <p:par>
                                <p:cTn id="1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1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1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1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1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11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35896" y="404664"/>
            <a:ext cx="2133918" cy="76944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10616" y="1603406"/>
            <a:ext cx="7271439" cy="523220"/>
          </a:xfrm>
          <a:prstGeom prst="rect">
            <a:avLst/>
          </a:prstGeom>
          <a:solidFill>
            <a:srgbClr val="7030A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800" b="1" dirty="0" err="1" smtClean="0">
                <a:solidFill>
                  <a:srgbClr val="FFFF66"/>
                </a:solidFill>
              </a:rPr>
              <a:t>Windlessness</a:t>
            </a:r>
            <a:r>
              <a:rPr lang="cs-CZ" sz="2800" b="1" dirty="0" smtClean="0">
                <a:solidFill>
                  <a:srgbClr val="FFFF66"/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               </a:t>
            </a:r>
            <a:r>
              <a:rPr lang="cs-CZ" sz="2800" b="1" dirty="0" err="1" smtClean="0">
                <a:solidFill>
                  <a:srgbClr val="FFC000"/>
                </a:solidFill>
              </a:rPr>
              <a:t>There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>
                <a:solidFill>
                  <a:srgbClr val="FFC000"/>
                </a:solidFill>
              </a:rPr>
              <a:t>is</a:t>
            </a:r>
            <a:r>
              <a:rPr lang="cs-CZ" sz="2800" b="1" dirty="0">
                <a:solidFill>
                  <a:srgbClr val="FFC000"/>
                </a:solidFill>
              </a:rPr>
              <a:t> no </a:t>
            </a:r>
            <a:r>
              <a:rPr lang="cs-CZ" sz="2800" b="1" dirty="0" err="1">
                <a:solidFill>
                  <a:srgbClr val="FFC000"/>
                </a:solidFill>
              </a:rPr>
              <a:t>wind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06298" y="2492896"/>
            <a:ext cx="7275758" cy="523220"/>
          </a:xfrm>
          <a:prstGeom prst="rect">
            <a:avLst/>
          </a:prstGeom>
          <a:solidFill>
            <a:srgbClr val="FFC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7030A0"/>
                </a:solidFill>
              </a:rPr>
              <a:t>Breeze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</a:t>
            </a:r>
            <a:r>
              <a:rPr lang="cs-CZ" sz="2800" b="1" dirty="0" err="1" smtClean="0">
                <a:solidFill>
                  <a:srgbClr val="660066"/>
                </a:solidFill>
              </a:rPr>
              <a:t>It</a:t>
            </a:r>
            <a:r>
              <a:rPr lang="cs-CZ" sz="2800" b="1" dirty="0" smtClean="0">
                <a:solidFill>
                  <a:srgbClr val="660066"/>
                </a:solidFill>
              </a:rPr>
              <a:t> </a:t>
            </a:r>
            <a:r>
              <a:rPr lang="cs-CZ" sz="2800" b="1" dirty="0" err="1">
                <a:solidFill>
                  <a:srgbClr val="660066"/>
                </a:solidFill>
              </a:rPr>
              <a:t>is</a:t>
            </a:r>
            <a:r>
              <a:rPr lang="cs-CZ" sz="2800" b="1" dirty="0">
                <a:solidFill>
                  <a:srgbClr val="660066"/>
                </a:solidFill>
              </a:rPr>
              <a:t> a </a:t>
            </a:r>
            <a:r>
              <a:rPr lang="cs-CZ" sz="2800" b="1" dirty="0" err="1">
                <a:solidFill>
                  <a:srgbClr val="660066"/>
                </a:solidFill>
              </a:rPr>
              <a:t>gentle</a:t>
            </a:r>
            <a:r>
              <a:rPr lang="cs-CZ" sz="2800" b="1" dirty="0">
                <a:solidFill>
                  <a:srgbClr val="660066"/>
                </a:solidFill>
              </a:rPr>
              <a:t> </a:t>
            </a:r>
            <a:r>
              <a:rPr lang="cs-CZ" sz="2800" b="1" dirty="0" err="1">
                <a:solidFill>
                  <a:srgbClr val="660066"/>
                </a:solidFill>
              </a:rPr>
              <a:t>wind</a:t>
            </a:r>
            <a:r>
              <a:rPr lang="cs-CZ" sz="2800" b="1" dirty="0" smtClean="0">
                <a:solidFill>
                  <a:srgbClr val="660066"/>
                </a:solidFill>
              </a:rPr>
              <a:t>.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06298" y="3357665"/>
            <a:ext cx="7275758" cy="52322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C000"/>
                </a:solidFill>
              </a:rPr>
              <a:t>Wind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</a:t>
            </a:r>
            <a:r>
              <a:rPr lang="cs-CZ" sz="2800" b="1" dirty="0" err="1" smtClean="0">
                <a:solidFill>
                  <a:srgbClr val="FFFF66"/>
                </a:solidFill>
              </a:rPr>
              <a:t>It</a:t>
            </a:r>
            <a:r>
              <a:rPr lang="cs-CZ" sz="2800" b="1" dirty="0" smtClean="0">
                <a:solidFill>
                  <a:srgbClr val="FFFF66"/>
                </a:solidFill>
              </a:rPr>
              <a:t> </a:t>
            </a:r>
            <a:r>
              <a:rPr lang="cs-CZ" sz="2800" b="1" dirty="0" err="1">
                <a:solidFill>
                  <a:srgbClr val="FFFF66"/>
                </a:solidFill>
              </a:rPr>
              <a:t>is</a:t>
            </a:r>
            <a:r>
              <a:rPr lang="cs-CZ" sz="2800" b="1" dirty="0">
                <a:solidFill>
                  <a:srgbClr val="FFFF66"/>
                </a:solidFill>
              </a:rPr>
              <a:t> a </a:t>
            </a:r>
            <a:r>
              <a:rPr lang="cs-CZ" sz="2800" b="1" dirty="0" err="1">
                <a:solidFill>
                  <a:srgbClr val="FFFF66"/>
                </a:solidFill>
              </a:rPr>
              <a:t>current</a:t>
            </a:r>
            <a:r>
              <a:rPr lang="cs-CZ" sz="2800" b="1" dirty="0">
                <a:solidFill>
                  <a:srgbClr val="FFFF66"/>
                </a:solidFill>
              </a:rPr>
              <a:t> </a:t>
            </a:r>
            <a:r>
              <a:rPr lang="cs-CZ" sz="2800" b="1" dirty="0" err="1">
                <a:solidFill>
                  <a:srgbClr val="FFFF66"/>
                </a:solidFill>
              </a:rPr>
              <a:t>of</a:t>
            </a:r>
            <a:r>
              <a:rPr lang="cs-CZ" sz="2800" b="1" dirty="0">
                <a:solidFill>
                  <a:srgbClr val="FFFF66"/>
                </a:solidFill>
              </a:rPr>
              <a:t> air</a:t>
            </a:r>
            <a:r>
              <a:rPr lang="cs-CZ" sz="2800" b="1" dirty="0" smtClean="0">
                <a:solidFill>
                  <a:srgbClr val="FFFF66"/>
                </a:solidFill>
              </a:rPr>
              <a:t>.</a:t>
            </a:r>
            <a:endParaRPr lang="cs-CZ" sz="2800" b="1" dirty="0">
              <a:solidFill>
                <a:srgbClr val="FFFF6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10617" y="4221088"/>
            <a:ext cx="7275758" cy="1040285"/>
          </a:xfrm>
          <a:prstGeom prst="rect">
            <a:avLst/>
          </a:prstGeom>
          <a:solidFill>
            <a:srgbClr val="E56E15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800" b="1" dirty="0" err="1" smtClean="0">
                <a:solidFill>
                  <a:srgbClr val="002060"/>
                </a:solidFill>
              </a:rPr>
              <a:t>Windstorm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It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accent1">
                    <a:lumMod val="75000"/>
                  </a:schemeClr>
                </a:solidFill>
              </a:rPr>
              <a:t>is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a very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strong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wind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75000"/>
                  </a:schemeClr>
                </a:solidFill>
              </a:rPr>
              <a:t>with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accent1">
                    <a:lumMod val="75000"/>
                  </a:schemeClr>
                </a:solidFill>
              </a:rPr>
              <a:t>snow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accent1">
                    <a:lumMod val="75000"/>
                  </a:schemeClr>
                </a:solidFill>
              </a:rPr>
              <a:t>or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b="1" dirty="0" err="1">
                <a:solidFill>
                  <a:schemeClr val="accent1">
                    <a:lumMod val="75000"/>
                  </a:schemeClr>
                </a:solidFill>
              </a:rPr>
              <a:t>rain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06298" y="5514548"/>
            <a:ext cx="7275758" cy="523220"/>
          </a:xfrm>
          <a:prstGeom prst="rect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Hurricane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</a:t>
            </a:r>
            <a:r>
              <a:rPr lang="cs-CZ" sz="2800" b="1" dirty="0" err="1" smtClean="0">
                <a:solidFill>
                  <a:schemeClr val="bg1"/>
                </a:solidFill>
              </a:rPr>
              <a:t>It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is</a:t>
            </a:r>
            <a:r>
              <a:rPr lang="cs-CZ" sz="2800" b="1" dirty="0">
                <a:solidFill>
                  <a:schemeClr val="bg1"/>
                </a:solidFill>
              </a:rPr>
              <a:t> a very </a:t>
            </a:r>
            <a:r>
              <a:rPr lang="cs-CZ" sz="2800" b="1" dirty="0" err="1">
                <a:solidFill>
                  <a:schemeClr val="bg1"/>
                </a:solidFill>
              </a:rPr>
              <a:t>violent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err="1">
                <a:solidFill>
                  <a:schemeClr val="bg1"/>
                </a:solidFill>
              </a:rPr>
              <a:t>storm</a:t>
            </a:r>
            <a:r>
              <a:rPr lang="cs-CZ" sz="2800" b="1" dirty="0">
                <a:solidFill>
                  <a:schemeClr val="bg1"/>
                </a:solidFill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69027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762" name="Rectangle 2"/>
          <p:cNvSpPr>
            <a:spLocks noGrp="1" noChangeArrowheads="1"/>
          </p:cNvSpPr>
          <p:nvPr>
            <p:ph type="title"/>
            <p:custDataLst>
              <p:tags r:id="rId2"/>
            </p:custDataLst>
          </p:nvPr>
        </p:nvSpPr>
        <p:spPr>
          <a:xfrm>
            <a:off x="1907704" y="332656"/>
            <a:ext cx="5616624" cy="792088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defRPr lang="cs-CZ"/>
            </a:pPr>
            <a:r>
              <a:rPr lang="cs-CZ" sz="4800" dirty="0" smtClean="0">
                <a:solidFill>
                  <a:srgbClr val="C00000"/>
                </a:solidFill>
              </a:rPr>
              <a:t> </a:t>
            </a:r>
            <a:r>
              <a:rPr lang="cs-CZ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Floods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4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Droughts</a:t>
            </a:r>
            <a:endParaRPr lang="cs-CZ" sz="4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2132856"/>
            <a:ext cx="8436677" cy="4409331"/>
          </a:xfr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>
                <a:solidFill>
                  <a:srgbClr val="FF0000"/>
                </a:solidFill>
              </a:rPr>
              <a:t>f</a:t>
            </a:r>
            <a:r>
              <a:rPr lang="cs-CZ" b="1" dirty="0" err="1" smtClean="0">
                <a:solidFill>
                  <a:srgbClr val="FF0000"/>
                </a:solidFill>
              </a:rPr>
              <a:t>lood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very </a:t>
            </a:r>
            <a:r>
              <a:rPr lang="cs-CZ" b="1" dirty="0" err="1" smtClean="0"/>
              <a:t>frequent</a:t>
            </a:r>
            <a:r>
              <a:rPr lang="cs-CZ" b="1" dirty="0" smtClean="0"/>
              <a:t> natural hazard </a:t>
            </a:r>
            <a:r>
              <a:rPr lang="cs-CZ" b="1" dirty="0" err="1" smtClean="0"/>
              <a:t>factor</a:t>
            </a:r>
            <a:r>
              <a:rPr lang="cs-CZ" b="1" dirty="0" smtClean="0"/>
              <a:t>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world</a:t>
            </a:r>
            <a:r>
              <a:rPr lang="cs-CZ" b="1" dirty="0" smtClean="0"/>
              <a:t>.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usually</a:t>
            </a:r>
            <a:r>
              <a:rPr lang="cs-CZ" b="1" dirty="0" smtClean="0"/>
              <a:t> </a:t>
            </a:r>
            <a:r>
              <a:rPr lang="cs-CZ" b="1" dirty="0" err="1" smtClean="0"/>
              <a:t>caused</a:t>
            </a:r>
            <a:r>
              <a:rPr lang="cs-CZ" b="1" dirty="0" smtClean="0"/>
              <a:t> by </a:t>
            </a:r>
            <a:r>
              <a:rPr lang="cs-CZ" b="1" dirty="0" err="1" smtClean="0">
                <a:solidFill>
                  <a:srgbClr val="00B0F0"/>
                </a:solidFill>
              </a:rPr>
              <a:t>heavy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rainfall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smtClean="0"/>
              <a:t>and </a:t>
            </a:r>
            <a:r>
              <a:rPr lang="cs-CZ" b="1" dirty="0" err="1" smtClean="0"/>
              <a:t>unusually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B0F0"/>
                </a:solidFill>
              </a:rPr>
              <a:t>rapid </a:t>
            </a:r>
            <a:r>
              <a:rPr lang="cs-CZ" b="1" dirty="0" err="1" smtClean="0">
                <a:solidFill>
                  <a:srgbClr val="00B0F0"/>
                </a:solidFill>
              </a:rPr>
              <a:t>melting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snow</a:t>
            </a:r>
            <a:r>
              <a:rPr lang="cs-CZ" b="1" dirty="0" smtClean="0"/>
              <a:t>, by </a:t>
            </a:r>
            <a:r>
              <a:rPr lang="cs-CZ" b="1" dirty="0" err="1" smtClean="0"/>
              <a:t>hurricanes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extreme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storms</a:t>
            </a:r>
            <a:r>
              <a:rPr lang="cs-CZ" b="1" dirty="0" smtClean="0"/>
              <a:t> and </a:t>
            </a:r>
            <a:r>
              <a:rPr lang="cs-CZ" b="1" dirty="0" err="1" smtClean="0"/>
              <a:t>sometimes</a:t>
            </a:r>
            <a:r>
              <a:rPr lang="cs-CZ" b="1" dirty="0" smtClean="0"/>
              <a:t> by </a:t>
            </a:r>
            <a:r>
              <a:rPr lang="cs-CZ" b="1" dirty="0" err="1" smtClean="0">
                <a:solidFill>
                  <a:srgbClr val="00B0F0"/>
                </a:solidFill>
              </a:rPr>
              <a:t>dams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breaking</a:t>
            </a:r>
            <a:r>
              <a:rPr lang="cs-CZ" b="1" dirty="0" smtClean="0"/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 err="1" smtClean="0">
                <a:solidFill>
                  <a:srgbClr val="FF0000"/>
                </a:solidFill>
              </a:rPr>
              <a:t>drought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period </a:t>
            </a:r>
            <a:r>
              <a:rPr lang="cs-CZ" b="1" dirty="0" err="1" smtClean="0"/>
              <a:t>of</a:t>
            </a:r>
            <a:r>
              <a:rPr lang="cs-CZ" b="1" dirty="0" smtClean="0"/>
              <a:t> a very long </a:t>
            </a:r>
            <a:r>
              <a:rPr lang="cs-CZ" b="1" dirty="0" err="1" smtClean="0"/>
              <a:t>time</a:t>
            </a:r>
            <a:r>
              <a:rPr lang="cs-CZ" b="1" dirty="0"/>
              <a:t> </a:t>
            </a:r>
            <a:r>
              <a:rPr lang="cs-CZ" b="1" dirty="0" err="1" smtClean="0"/>
              <a:t>during</a:t>
            </a:r>
            <a:r>
              <a:rPr lang="cs-CZ" b="1" dirty="0" smtClean="0"/>
              <a:t> </a:t>
            </a:r>
            <a:r>
              <a:rPr lang="cs-CZ" b="1" dirty="0" err="1" smtClean="0"/>
              <a:t>which</a:t>
            </a:r>
            <a:r>
              <a:rPr lang="cs-CZ" b="1" dirty="0" smtClean="0"/>
              <a:t>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extremely</a:t>
            </a:r>
            <a:r>
              <a:rPr lang="cs-CZ" b="1" dirty="0" smtClean="0">
                <a:solidFill>
                  <a:srgbClr val="00B0F0"/>
                </a:solidFill>
              </a:rPr>
              <a:t> dry </a:t>
            </a:r>
            <a:r>
              <a:rPr lang="cs-CZ" b="1" dirty="0" err="1" smtClean="0">
                <a:solidFill>
                  <a:srgbClr val="00B0F0"/>
                </a:solidFill>
              </a:rPr>
              <a:t>weather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smtClean="0"/>
              <a:t>and </a:t>
            </a:r>
            <a:r>
              <a:rPr lang="cs-CZ" b="1" dirty="0" smtClean="0">
                <a:solidFill>
                  <a:srgbClr val="00B0F0"/>
                </a:solidFill>
              </a:rPr>
              <a:t>no </a:t>
            </a:r>
            <a:r>
              <a:rPr lang="cs-CZ" b="1" dirty="0" err="1" smtClean="0">
                <a:solidFill>
                  <a:srgbClr val="00B0F0"/>
                </a:solidFill>
              </a:rPr>
              <a:t>rain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falls</a:t>
            </a:r>
            <a:r>
              <a:rPr lang="cs-CZ" b="1" dirty="0" smtClean="0"/>
              <a:t>.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last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months</a:t>
            </a:r>
            <a:r>
              <a:rPr lang="cs-CZ" b="1" dirty="0" smtClean="0"/>
              <a:t> but </a:t>
            </a:r>
            <a:r>
              <a:rPr lang="cs-CZ" b="1" dirty="0" err="1" smtClean="0"/>
              <a:t>also</a:t>
            </a:r>
            <a:r>
              <a:rPr lang="cs-CZ" b="1" dirty="0" smtClean="0"/>
              <a:t> </a:t>
            </a:r>
            <a:r>
              <a:rPr lang="cs-CZ" b="1" dirty="0" err="1" smtClean="0"/>
              <a:t>years</a:t>
            </a:r>
            <a:r>
              <a:rPr lang="cs-CZ" b="1" dirty="0" smtClean="0"/>
              <a:t>.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 smtClean="0"/>
              <a:t>affects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ecosystem</a:t>
            </a:r>
            <a:r>
              <a:rPr lang="cs-CZ" b="1" dirty="0" smtClean="0"/>
              <a:t> and </a:t>
            </a:r>
            <a:r>
              <a:rPr lang="cs-CZ" b="1" dirty="0" err="1" smtClean="0"/>
              <a:t>agriculture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region.</a:t>
            </a:r>
            <a:endParaRPr lang="cs-CZ" b="1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1334735"/>
            <a:ext cx="843667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err="1"/>
              <a:t>What</a:t>
            </a:r>
            <a:r>
              <a:rPr lang="cs-CZ" sz="2800" b="1" dirty="0"/>
              <a:t> </a:t>
            </a:r>
            <a:r>
              <a:rPr lang="cs-CZ" sz="2800" b="1" dirty="0" err="1"/>
              <a:t>does</a:t>
            </a:r>
            <a:r>
              <a:rPr lang="cs-CZ" sz="2800" b="1" dirty="0"/>
              <a:t> a </a:t>
            </a:r>
            <a:r>
              <a:rPr lang="cs-CZ" sz="2800" b="1" dirty="0" err="1"/>
              <a:t>flood</a:t>
            </a:r>
            <a:r>
              <a:rPr lang="cs-CZ" sz="2800" b="1" dirty="0"/>
              <a:t> </a:t>
            </a:r>
            <a:r>
              <a:rPr lang="cs-CZ" sz="2800" b="1" dirty="0" err="1"/>
              <a:t>mean</a:t>
            </a:r>
            <a:r>
              <a:rPr lang="cs-CZ" sz="2800" b="1" dirty="0"/>
              <a:t>?   </a:t>
            </a:r>
            <a:r>
              <a:rPr lang="cs-CZ" sz="2800" b="1" dirty="0" err="1"/>
              <a:t>What</a:t>
            </a:r>
            <a:r>
              <a:rPr lang="cs-CZ" sz="2800" b="1" dirty="0"/>
              <a:t> </a:t>
            </a:r>
            <a:r>
              <a:rPr lang="cs-CZ" sz="2800" b="1" dirty="0" err="1"/>
              <a:t>does</a:t>
            </a:r>
            <a:r>
              <a:rPr lang="cs-CZ" sz="2800" b="1" dirty="0"/>
              <a:t> a </a:t>
            </a:r>
            <a:r>
              <a:rPr lang="cs-CZ" sz="2800" b="1" dirty="0" err="1"/>
              <a:t>drought</a:t>
            </a:r>
            <a:r>
              <a:rPr lang="cs-CZ" sz="2800" b="1" dirty="0"/>
              <a:t> </a:t>
            </a:r>
            <a:r>
              <a:rPr lang="cs-CZ" sz="2800" b="1" dirty="0" err="1"/>
              <a:t>mean</a:t>
            </a:r>
            <a:r>
              <a:rPr lang="cs-CZ" sz="2800" b="1" dirty="0"/>
              <a:t>?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33553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97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9762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95536" y="476672"/>
            <a:ext cx="8424936" cy="76914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Repe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translate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sentences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Jana\AppData\Local\Microsoft\Windows\Temporary Internet Files\Content.IE5\4BV8WX95\MP90040386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2636912"/>
            <a:ext cx="3901440" cy="2599944"/>
          </a:xfrm>
          <a:prstGeom prst="rect">
            <a:avLst/>
          </a:prstGeom>
          <a:noFill/>
          <a:ln w="76200"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>
          <a:xfrm>
            <a:off x="4860032" y="1844824"/>
            <a:ext cx="3983360" cy="4668291"/>
          </a:xfrm>
          <a:solidFill>
            <a:srgbClr val="FFFF66"/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3500" b="1" dirty="0" err="1" smtClean="0">
                <a:solidFill>
                  <a:srgbClr val="C00000"/>
                </a:solidFill>
              </a:rPr>
              <a:t>Floods</a:t>
            </a:r>
            <a:endParaRPr lang="cs-CZ" sz="3500" b="1" dirty="0" smtClean="0">
              <a:solidFill>
                <a:srgbClr val="C00000"/>
              </a:solidFill>
            </a:endParaRPr>
          </a:p>
          <a:p>
            <a:pPr marL="0" lvl="0" indent="0">
              <a:buNone/>
            </a:pPr>
            <a:r>
              <a:rPr lang="cs-CZ" sz="3500" dirty="0" err="1" smtClean="0"/>
              <a:t>heavy</a:t>
            </a:r>
            <a:r>
              <a:rPr lang="cs-CZ" sz="3500" dirty="0" smtClean="0"/>
              <a:t> </a:t>
            </a:r>
            <a:r>
              <a:rPr lang="cs-CZ" sz="3500" dirty="0" err="1" smtClean="0"/>
              <a:t>rainfall</a:t>
            </a:r>
            <a:endParaRPr lang="cs-CZ" sz="3500" dirty="0" smtClean="0"/>
          </a:p>
          <a:p>
            <a:pPr marL="0" lvl="0" indent="0">
              <a:buNone/>
            </a:pPr>
            <a:r>
              <a:rPr lang="cs-CZ" sz="3500" dirty="0" smtClean="0"/>
              <a:t>rapid </a:t>
            </a:r>
            <a:r>
              <a:rPr lang="cs-CZ" sz="3500" dirty="0" err="1" smtClean="0"/>
              <a:t>melting</a:t>
            </a:r>
            <a:endParaRPr lang="cs-CZ" sz="3500" dirty="0" smtClean="0"/>
          </a:p>
          <a:p>
            <a:pPr marL="0" lvl="0" indent="0">
              <a:buNone/>
            </a:pPr>
            <a:r>
              <a:rPr lang="cs-CZ" sz="3500" dirty="0" err="1" smtClean="0"/>
              <a:t>extreme</a:t>
            </a:r>
            <a:r>
              <a:rPr lang="cs-CZ" sz="3500" dirty="0" smtClean="0"/>
              <a:t> </a:t>
            </a:r>
            <a:r>
              <a:rPr lang="cs-CZ" sz="3500" dirty="0" err="1" smtClean="0"/>
              <a:t>storms</a:t>
            </a:r>
            <a:endParaRPr lang="cs-CZ" sz="3500" dirty="0" smtClean="0"/>
          </a:p>
          <a:p>
            <a:pPr marL="0" lvl="0" indent="0">
              <a:buNone/>
            </a:pPr>
            <a:endParaRPr lang="cs-CZ" sz="3500" dirty="0">
              <a:solidFill>
                <a:srgbClr val="00B0F0"/>
              </a:solidFill>
            </a:endParaRPr>
          </a:p>
          <a:p>
            <a:pPr marL="0" lvl="1" indent="0">
              <a:buNone/>
            </a:pPr>
            <a:r>
              <a:rPr lang="cs-CZ" sz="3500" b="1" dirty="0" err="1">
                <a:solidFill>
                  <a:srgbClr val="C00000"/>
                </a:solidFill>
              </a:rPr>
              <a:t>Describe</a:t>
            </a:r>
            <a:r>
              <a:rPr lang="cs-CZ" sz="3500" b="1" dirty="0">
                <a:solidFill>
                  <a:srgbClr val="C00000"/>
                </a:solidFill>
              </a:rPr>
              <a:t> </a:t>
            </a:r>
            <a:r>
              <a:rPr lang="cs-CZ" sz="3500" b="1" dirty="0" err="1">
                <a:solidFill>
                  <a:srgbClr val="C00000"/>
                </a:solidFill>
              </a:rPr>
              <a:t>the</a:t>
            </a:r>
            <a:r>
              <a:rPr lang="cs-CZ" sz="3500" b="1" dirty="0">
                <a:solidFill>
                  <a:srgbClr val="C00000"/>
                </a:solidFill>
              </a:rPr>
              <a:t> </a:t>
            </a:r>
            <a:r>
              <a:rPr lang="cs-CZ" sz="3500" b="1" dirty="0" err="1">
                <a:solidFill>
                  <a:srgbClr val="C00000"/>
                </a:solidFill>
              </a:rPr>
              <a:t>picture</a:t>
            </a:r>
            <a:endParaRPr lang="cs-CZ" sz="35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500" dirty="0" smtClean="0"/>
              <a:t>(</a:t>
            </a:r>
            <a:r>
              <a:rPr lang="cs-CZ" sz="3500" dirty="0" err="1" smtClean="0"/>
              <a:t>water</a:t>
            </a:r>
            <a:r>
              <a:rPr lang="cs-CZ" sz="3500" dirty="0" smtClean="0"/>
              <a:t>, </a:t>
            </a:r>
            <a:r>
              <a:rPr lang="cs-CZ" sz="3500" dirty="0" err="1" smtClean="0"/>
              <a:t>cottage</a:t>
            </a:r>
            <a:r>
              <a:rPr lang="cs-CZ" sz="3500" dirty="0" smtClean="0"/>
              <a:t>, </a:t>
            </a:r>
            <a:r>
              <a:rPr lang="cs-CZ" sz="3500" dirty="0" err="1" smtClean="0"/>
              <a:t>road</a:t>
            </a:r>
            <a:r>
              <a:rPr lang="cs-CZ" sz="3500" dirty="0" smtClean="0"/>
              <a:t>, </a:t>
            </a:r>
            <a:r>
              <a:rPr lang="cs-CZ" sz="3500" dirty="0" err="1" smtClean="0"/>
              <a:t>trees</a:t>
            </a:r>
            <a:r>
              <a:rPr lang="cs-CZ" sz="3500" dirty="0" smtClean="0"/>
              <a:t>, </a:t>
            </a:r>
            <a:r>
              <a:rPr lang="cs-CZ" sz="3500" dirty="0" err="1" smtClean="0"/>
              <a:t>bushes</a:t>
            </a:r>
            <a:r>
              <a:rPr lang="cs-CZ" sz="3500" dirty="0" smtClean="0"/>
              <a:t>, </a:t>
            </a:r>
            <a:r>
              <a:rPr lang="cs-CZ" sz="3500" dirty="0" err="1" smtClean="0"/>
              <a:t>rainy</a:t>
            </a:r>
            <a:r>
              <a:rPr lang="cs-CZ" sz="3500" dirty="0" smtClean="0"/>
              <a:t> </a:t>
            </a:r>
            <a:r>
              <a:rPr lang="cs-CZ" sz="3500" dirty="0" err="1" smtClean="0"/>
              <a:t>weather</a:t>
            </a:r>
            <a:r>
              <a:rPr lang="cs-CZ" sz="3500" dirty="0" smtClean="0"/>
              <a:t>, </a:t>
            </a:r>
            <a:r>
              <a:rPr lang="cs-CZ" sz="3500" dirty="0" err="1" smtClean="0"/>
              <a:t>flood</a:t>
            </a:r>
            <a:r>
              <a:rPr lang="cs-CZ" sz="3500" dirty="0" smtClean="0"/>
              <a:t>, </a:t>
            </a:r>
            <a:r>
              <a:rPr lang="cs-CZ" sz="3500" dirty="0" err="1" smtClean="0"/>
              <a:t>partly</a:t>
            </a:r>
            <a:r>
              <a:rPr lang="cs-CZ" sz="3500" dirty="0" smtClean="0"/>
              <a:t> </a:t>
            </a:r>
            <a:r>
              <a:rPr lang="cs-CZ" sz="3500" dirty="0" err="1" smtClean="0"/>
              <a:t>cloudy</a:t>
            </a:r>
            <a:r>
              <a:rPr lang="cs-CZ" sz="3500" dirty="0" smtClean="0"/>
              <a:t>, </a:t>
            </a:r>
            <a:r>
              <a:rPr lang="cs-CZ" sz="3500" dirty="0" err="1" smtClean="0"/>
              <a:t>grass</a:t>
            </a:r>
            <a:r>
              <a:rPr lang="cs-CZ" sz="3500" dirty="0" smtClean="0"/>
              <a:t>, </a:t>
            </a:r>
            <a:r>
              <a:rPr lang="cs-CZ" sz="3500" dirty="0" err="1" smtClean="0"/>
              <a:t>flooded</a:t>
            </a:r>
            <a:r>
              <a:rPr lang="cs-CZ" sz="3500" dirty="0" smtClean="0"/>
              <a:t>, </a:t>
            </a:r>
            <a:r>
              <a:rPr lang="cs-CZ" sz="3500" dirty="0" err="1" smtClean="0"/>
              <a:t>etc</a:t>
            </a:r>
            <a:r>
              <a:rPr lang="cs-CZ" sz="3500" dirty="0" smtClean="0"/>
              <a:t>.)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772551" y="5517232"/>
            <a:ext cx="968213" cy="472825"/>
          </a:xfrm>
          <a:prstGeom prst="straightConnector1">
            <a:avLst/>
          </a:prstGeom>
          <a:ln w="28575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395536" y="5856947"/>
            <a:ext cx="33770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>
                <a:solidFill>
                  <a:schemeClr val="accent3">
                    <a:lumMod val="50000"/>
                  </a:schemeClr>
                </a:solidFill>
              </a:rPr>
              <a:t>The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3">
                    <a:lumMod val="50000"/>
                  </a:schemeClr>
                </a:solidFill>
              </a:rPr>
              <a:t>words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3">
                    <a:lumMod val="50000"/>
                  </a:schemeClr>
                </a:solidFill>
              </a:rPr>
              <a:t>may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3">
                    <a:lumMod val="50000"/>
                  </a:schemeClr>
                </a:solidFill>
              </a:rPr>
              <a:t>help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b="1" dirty="0" err="1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29363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25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500"/>
                            </p:stCondLst>
                            <p:childTnLst>
                              <p:par>
                                <p:cTn id="7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 tmFilter="0,0; .5, 1; 1, 1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 uiExpand="1" build="p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23528" y="332656"/>
            <a:ext cx="8568952" cy="72008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Repeat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4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translate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make </a:t>
            </a:r>
            <a:r>
              <a:rPr lang="cs-CZ" sz="4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sentence</a:t>
            </a:r>
            <a:r>
              <a:rPr lang="cs-CZ" sz="40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4788024" y="1673424"/>
            <a:ext cx="4176464" cy="4923928"/>
          </a:xfrm>
          <a:solidFill>
            <a:srgbClr val="FFFF66"/>
          </a:solidFill>
          <a:ln w="38100">
            <a:solidFill>
              <a:schemeClr val="accent3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cs-CZ" b="1" dirty="0" err="1">
                <a:solidFill>
                  <a:srgbClr val="C00000"/>
                </a:solidFill>
              </a:rPr>
              <a:t>Droudhts</a:t>
            </a:r>
            <a:endParaRPr lang="cs-CZ" b="1" dirty="0">
              <a:solidFill>
                <a:srgbClr val="C00000"/>
              </a:solidFill>
            </a:endParaRPr>
          </a:p>
          <a:p>
            <a:pPr marL="457200" lvl="1" indent="0">
              <a:buNone/>
            </a:pPr>
            <a:r>
              <a:rPr lang="cs-CZ" dirty="0" err="1"/>
              <a:t>extremely</a:t>
            </a:r>
            <a:r>
              <a:rPr lang="cs-CZ" dirty="0"/>
              <a:t> </a:t>
            </a:r>
            <a:r>
              <a:rPr lang="cs-CZ" dirty="0" smtClean="0"/>
              <a:t>dry </a:t>
            </a:r>
            <a:r>
              <a:rPr lang="cs-CZ" dirty="0" err="1" smtClean="0"/>
              <a:t>weather</a:t>
            </a:r>
            <a:endParaRPr lang="cs-CZ" dirty="0"/>
          </a:p>
          <a:p>
            <a:pPr marL="457200" lvl="1" indent="0">
              <a:buNone/>
            </a:pPr>
            <a:r>
              <a:rPr lang="cs-CZ" dirty="0"/>
              <a:t>no </a:t>
            </a:r>
            <a:r>
              <a:rPr lang="cs-CZ" dirty="0" err="1"/>
              <a:t>rain</a:t>
            </a:r>
            <a:r>
              <a:rPr lang="cs-CZ" dirty="0"/>
              <a:t> </a:t>
            </a:r>
            <a:r>
              <a:rPr lang="cs-CZ" dirty="0" err="1"/>
              <a:t>falls</a:t>
            </a:r>
            <a:r>
              <a:rPr lang="cs-CZ" dirty="0"/>
              <a:t> </a:t>
            </a:r>
          </a:p>
          <a:p>
            <a:pPr marL="457200" lvl="1" indent="0">
              <a:buNone/>
            </a:pPr>
            <a:r>
              <a:rPr lang="cs-CZ" b="1" dirty="0" err="1" smtClean="0">
                <a:solidFill>
                  <a:srgbClr val="C00000"/>
                </a:solidFill>
              </a:rPr>
              <a:t>Describe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the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err="1">
                <a:solidFill>
                  <a:srgbClr val="C00000"/>
                </a:solidFill>
              </a:rPr>
              <a:t>picture</a:t>
            </a:r>
            <a:endParaRPr lang="cs-CZ" b="1" dirty="0">
              <a:solidFill>
                <a:srgbClr val="C00000"/>
              </a:solidFill>
            </a:endParaRPr>
          </a:p>
          <a:p>
            <a:pPr marL="457200" lvl="1" indent="0">
              <a:buNone/>
            </a:pPr>
            <a:r>
              <a:rPr lang="cs-CZ" dirty="0"/>
              <a:t>(</a:t>
            </a:r>
            <a:r>
              <a:rPr lang="cs-CZ" dirty="0" err="1"/>
              <a:t>clear</a:t>
            </a:r>
            <a:r>
              <a:rPr lang="cs-CZ" dirty="0"/>
              <a:t> </a:t>
            </a:r>
            <a:r>
              <a:rPr lang="cs-CZ" dirty="0" err="1"/>
              <a:t>sky</a:t>
            </a:r>
            <a:r>
              <a:rPr lang="cs-CZ" dirty="0"/>
              <a:t>, sun, </a:t>
            </a:r>
            <a:r>
              <a:rPr lang="cs-CZ" dirty="0" err="1"/>
              <a:t>shine</a:t>
            </a:r>
            <a:r>
              <a:rPr lang="cs-CZ" dirty="0"/>
              <a:t>, dry, </a:t>
            </a:r>
            <a:r>
              <a:rPr lang="cs-CZ" dirty="0" err="1"/>
              <a:t>sand</a:t>
            </a:r>
            <a:r>
              <a:rPr lang="cs-CZ" dirty="0"/>
              <a:t>, no </a:t>
            </a:r>
            <a:r>
              <a:rPr lang="cs-CZ" dirty="0" err="1"/>
              <a:t>water</a:t>
            </a:r>
            <a:r>
              <a:rPr lang="cs-CZ" dirty="0"/>
              <a:t>, </a:t>
            </a:r>
            <a:r>
              <a:rPr lang="cs-CZ" dirty="0" err="1"/>
              <a:t>ecosystem,no</a:t>
            </a:r>
            <a:r>
              <a:rPr lang="cs-CZ" dirty="0"/>
              <a:t> </a:t>
            </a:r>
            <a:r>
              <a:rPr lang="cs-CZ" dirty="0" err="1"/>
              <a:t>plants</a:t>
            </a:r>
            <a:r>
              <a:rPr lang="cs-CZ" dirty="0"/>
              <a:t>, </a:t>
            </a:r>
            <a:r>
              <a:rPr lang="cs-CZ" dirty="0" err="1"/>
              <a:t>animals</a:t>
            </a:r>
            <a:r>
              <a:rPr lang="cs-CZ" dirty="0"/>
              <a:t>, </a:t>
            </a:r>
            <a:r>
              <a:rPr lang="cs-CZ" dirty="0" err="1"/>
              <a:t>die</a:t>
            </a:r>
            <a:r>
              <a:rPr lang="cs-CZ" dirty="0"/>
              <a:t> up, a long period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time</a:t>
            </a:r>
            <a:r>
              <a:rPr lang="cs-CZ" dirty="0"/>
              <a:t>, </a:t>
            </a:r>
            <a:r>
              <a:rPr lang="cs-CZ" dirty="0" err="1"/>
              <a:t>rain</a:t>
            </a:r>
            <a:r>
              <a:rPr lang="cs-CZ" dirty="0"/>
              <a:t> </a:t>
            </a:r>
            <a:r>
              <a:rPr lang="cs-CZ" dirty="0" err="1"/>
              <a:t>falls</a:t>
            </a:r>
            <a:r>
              <a:rPr lang="cs-CZ" dirty="0"/>
              <a:t>, </a:t>
            </a:r>
            <a:r>
              <a:rPr lang="cs-CZ" dirty="0" err="1"/>
              <a:t>ground</a:t>
            </a:r>
            <a:r>
              <a:rPr lang="cs-CZ" dirty="0"/>
              <a:t>)</a:t>
            </a:r>
          </a:p>
          <a:p>
            <a:pPr marL="457200" lvl="1" indent="0"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165304"/>
            <a:ext cx="28490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The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words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may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help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you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3347864" y="6021288"/>
            <a:ext cx="1080120" cy="328682"/>
          </a:xfrm>
          <a:prstGeom prst="straightConnector1">
            <a:avLst/>
          </a:prstGeom>
          <a:ln w="28575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348880"/>
            <a:ext cx="4104456" cy="29523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03605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500"/>
                            </p:stCondLst>
                            <p:childTnLst>
                              <p:par>
                                <p:cTn id="66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500"/>
                            </p:stCondLst>
                            <p:childTnLst>
                              <p:par>
                                <p:cTn id="7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 uiExpand="1" build="p" animBg="1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457200" y="2398197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1199" y="620688"/>
            <a:ext cx="2101601" cy="70788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40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Exercises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6660" y="4667037"/>
            <a:ext cx="8370677" cy="126188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/>
            <a:r>
              <a:rPr lang="cs-CZ" sz="2800" b="1" dirty="0" smtClean="0">
                <a:solidFill>
                  <a:srgbClr val="FF0000"/>
                </a:solidFill>
              </a:rPr>
              <a:t>2. </a:t>
            </a:r>
            <a:r>
              <a:rPr lang="cs-CZ" sz="2800" b="1" dirty="0" err="1" smtClean="0">
                <a:solidFill>
                  <a:srgbClr val="FF0000"/>
                </a:solidFill>
              </a:rPr>
              <a:t>Conversational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>
                <a:solidFill>
                  <a:srgbClr val="FF0000"/>
                </a:solidFill>
              </a:rPr>
              <a:t>questions</a:t>
            </a:r>
            <a:endParaRPr lang="cs-CZ" sz="2800" b="1" dirty="0">
              <a:solidFill>
                <a:srgbClr val="FF0000"/>
              </a:solidFill>
            </a:endParaRPr>
          </a:p>
          <a:p>
            <a:pPr lvl="0"/>
            <a:r>
              <a:rPr lang="cs-CZ" sz="2400" b="1" dirty="0" smtClean="0">
                <a:solidFill>
                  <a:srgbClr val="0BD0D9">
                    <a:lumMod val="50000"/>
                  </a:srgbClr>
                </a:solidFill>
                <a:hlinkClick r:id="rId3"/>
              </a:rPr>
              <a:t>ESL </a:t>
            </a:r>
            <a:r>
              <a:rPr lang="cs-CZ" sz="2400" b="1" dirty="0" err="1">
                <a:solidFill>
                  <a:srgbClr val="0BD0D9">
                    <a:lumMod val="50000"/>
                  </a:srgbClr>
                </a:solidFill>
                <a:hlinkClick r:id="rId3"/>
              </a:rPr>
              <a:t>Discussions</a:t>
            </a:r>
            <a:r>
              <a:rPr lang="cs-CZ" sz="2400" b="1" dirty="0">
                <a:solidFill>
                  <a:srgbClr val="0BD0D9">
                    <a:lumMod val="50000"/>
                  </a:srgbClr>
                </a:solidFill>
                <a:hlinkClick r:id="rId3"/>
              </a:rPr>
              <a:t>: </a:t>
            </a:r>
            <a:r>
              <a:rPr lang="cs-CZ" sz="2400" b="1" dirty="0" err="1">
                <a:solidFill>
                  <a:srgbClr val="0BD0D9">
                    <a:lumMod val="50000"/>
                  </a:srgbClr>
                </a:solidFill>
                <a:hlinkClick r:id="rId3"/>
              </a:rPr>
              <a:t>Conversation</a:t>
            </a:r>
            <a:r>
              <a:rPr lang="cs-CZ" sz="2400" b="1" dirty="0">
                <a:solidFill>
                  <a:srgbClr val="0BD0D9">
                    <a:lumMod val="50000"/>
                  </a:srgbClr>
                </a:solidFill>
                <a:hlinkClick r:id="rId3"/>
              </a:rPr>
              <a:t> </a:t>
            </a:r>
            <a:r>
              <a:rPr lang="cs-CZ" sz="2400" b="1" dirty="0" err="1">
                <a:solidFill>
                  <a:srgbClr val="0BD0D9">
                    <a:lumMod val="50000"/>
                  </a:srgbClr>
                </a:solidFill>
                <a:hlinkClick r:id="rId3"/>
              </a:rPr>
              <a:t>Questions</a:t>
            </a:r>
            <a:r>
              <a:rPr lang="cs-CZ" sz="2400" b="1" dirty="0">
                <a:solidFill>
                  <a:srgbClr val="0BD0D9">
                    <a:lumMod val="50000"/>
                  </a:srgbClr>
                </a:solidFill>
                <a:hlinkClick r:id="rId3"/>
              </a:rPr>
              <a:t>: </a:t>
            </a:r>
            <a:r>
              <a:rPr lang="cs-CZ" sz="2400" b="1" dirty="0" err="1">
                <a:solidFill>
                  <a:srgbClr val="0BD0D9">
                    <a:lumMod val="50000"/>
                  </a:srgbClr>
                </a:solidFill>
                <a:hlinkClick r:id="rId3"/>
              </a:rPr>
              <a:t>Speaking</a:t>
            </a:r>
            <a:r>
              <a:rPr lang="cs-CZ" sz="2400" b="1" dirty="0">
                <a:solidFill>
                  <a:srgbClr val="0BD0D9">
                    <a:lumMod val="50000"/>
                  </a:srgbClr>
                </a:solidFill>
                <a:hlinkClick r:id="rId3"/>
              </a:rPr>
              <a:t> </a:t>
            </a:r>
            <a:r>
              <a:rPr lang="cs-CZ" sz="2400" b="1" dirty="0" err="1">
                <a:solidFill>
                  <a:srgbClr val="0BD0D9">
                    <a:lumMod val="50000"/>
                  </a:srgbClr>
                </a:solidFill>
                <a:hlinkClick r:id="rId3"/>
              </a:rPr>
              <a:t>Lesson</a:t>
            </a:r>
            <a:r>
              <a:rPr lang="cs-CZ" sz="2400" b="1" dirty="0">
                <a:solidFill>
                  <a:srgbClr val="0BD0D9">
                    <a:lumMod val="50000"/>
                  </a:srgbClr>
                </a:solidFill>
                <a:hlinkClick r:id="rId3"/>
              </a:rPr>
              <a:t>: </a:t>
            </a:r>
            <a:endParaRPr lang="cs-CZ" sz="2400" b="1" dirty="0" smtClean="0">
              <a:solidFill>
                <a:srgbClr val="0BD0D9">
                  <a:lumMod val="50000"/>
                </a:srgbClr>
              </a:solidFill>
              <a:hlinkClick r:id="rId3"/>
            </a:endParaRPr>
          </a:p>
          <a:p>
            <a:pPr lvl="0"/>
            <a:r>
              <a:rPr lang="cs-CZ" sz="2400" b="1" dirty="0" smtClean="0">
                <a:solidFill>
                  <a:srgbClr val="0BD0D9">
                    <a:lumMod val="50000"/>
                  </a:srgbClr>
                </a:solidFill>
                <a:hlinkClick r:id="rId3"/>
              </a:rPr>
              <a:t>Natural </a:t>
            </a:r>
            <a:r>
              <a:rPr lang="cs-CZ" sz="2400" b="1" dirty="0" err="1" smtClean="0">
                <a:solidFill>
                  <a:srgbClr val="0BD0D9">
                    <a:lumMod val="50000"/>
                  </a:srgbClr>
                </a:solidFill>
                <a:hlinkClick r:id="rId3"/>
              </a:rPr>
              <a:t>Disasters</a:t>
            </a:r>
            <a:endParaRPr lang="cs-CZ" sz="2400" b="1" dirty="0">
              <a:solidFill>
                <a:srgbClr val="0BD0D9">
                  <a:lumMod val="50000"/>
                </a:srgb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5623" y="2335688"/>
            <a:ext cx="8412752" cy="954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0" lvl="1"/>
            <a:r>
              <a:rPr lang="cs-CZ" sz="2800" b="1" dirty="0" smtClean="0">
                <a:solidFill>
                  <a:srgbClr val="FF0000"/>
                </a:solidFill>
              </a:rPr>
              <a:t>1. </a:t>
            </a:r>
            <a:r>
              <a:rPr lang="cs-CZ" sz="2800" b="1" dirty="0" err="1" smtClean="0">
                <a:solidFill>
                  <a:srgbClr val="FF0000"/>
                </a:solidFill>
              </a:rPr>
              <a:t>English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vocabulary</a:t>
            </a:r>
            <a:r>
              <a:rPr lang="cs-CZ" sz="2800" b="1" dirty="0">
                <a:solidFill>
                  <a:srgbClr val="FF0000"/>
                </a:solidFill>
              </a:rPr>
              <a:t> Natural </a:t>
            </a:r>
            <a:r>
              <a:rPr lang="cs-CZ" sz="2800" b="1" dirty="0" err="1">
                <a:solidFill>
                  <a:srgbClr val="FF0000"/>
                </a:solidFill>
              </a:rPr>
              <a:t>Disasters</a:t>
            </a:r>
            <a:r>
              <a:rPr lang="cs-CZ" sz="2800" b="1" dirty="0">
                <a:solidFill>
                  <a:srgbClr val="FF0000"/>
                </a:solidFill>
              </a:rPr>
              <a:t> + </a:t>
            </a:r>
            <a:r>
              <a:rPr lang="cs-CZ" sz="2800" b="1" dirty="0" err="1">
                <a:solidFill>
                  <a:srgbClr val="FF0000"/>
                </a:solidFill>
              </a:rPr>
              <a:t>Grammar</a:t>
            </a:r>
            <a:endParaRPr lang="cs-CZ" sz="2800" b="1" dirty="0" smtClean="0">
              <a:solidFill>
                <a:srgbClr val="FF0000"/>
              </a:solidFill>
              <a:hlinkClick r:id="rId4"/>
            </a:endParaRPr>
          </a:p>
          <a:p>
            <a:pPr marL="0" lvl="1"/>
            <a:r>
              <a:rPr lang="en-US" sz="2800" b="1" dirty="0" smtClean="0">
                <a:solidFill>
                  <a:srgbClr val="FF0000"/>
                </a:solidFill>
                <a:hlinkClick r:id="rId4"/>
              </a:rPr>
              <a:t>English </a:t>
            </a:r>
            <a:r>
              <a:rPr lang="en-US" sz="2800" b="1" dirty="0">
                <a:solidFill>
                  <a:srgbClr val="FF0000"/>
                </a:solidFill>
                <a:hlinkClick r:id="rId4"/>
              </a:rPr>
              <a:t>Exercises: Natural Disasters &amp; Extreme </a:t>
            </a:r>
            <a:r>
              <a:rPr lang="en-US" sz="2800" b="1" dirty="0" smtClean="0">
                <a:solidFill>
                  <a:srgbClr val="FF0000"/>
                </a:solidFill>
                <a:hlinkClick r:id="rId4"/>
              </a:rPr>
              <a:t>Weather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88904" y="3342183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E56E15"/>
                </a:solidFill>
              </a:rPr>
              <a:t>online</a:t>
            </a:r>
            <a:endParaRPr lang="cs-CZ" sz="2400" b="1" i="1" dirty="0">
              <a:solidFill>
                <a:srgbClr val="E56E15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06634" y="6021288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E56E15"/>
                </a:solidFill>
              </a:rPr>
              <a:t>online</a:t>
            </a:r>
            <a:endParaRPr lang="cs-CZ" sz="2400" b="1" i="1" dirty="0">
              <a:solidFill>
                <a:srgbClr val="E56E1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89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1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6" grpId="0" animBg="1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78975" y="122729"/>
            <a:ext cx="3328283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7012" y="1052736"/>
            <a:ext cx="8856984" cy="547842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Slide</a:t>
            </a:r>
            <a:r>
              <a:rPr lang="cs-CZ" sz="1400" dirty="0" smtClean="0"/>
              <a:t> 2: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00B050"/>
                </a:solidFill>
              </a:rPr>
              <a:t>video    </a:t>
            </a: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www.youtube.com/watch?v=CpC8x0QClbE</a:t>
            </a:r>
            <a:r>
              <a:rPr lang="cs-CZ" sz="1400" dirty="0"/>
              <a:t> </a:t>
            </a:r>
            <a:r>
              <a:rPr lang="cs-CZ" sz="1400" dirty="0" smtClean="0"/>
              <a:t>        (online  cit.23.10.2013)</a:t>
            </a:r>
          </a:p>
          <a:p>
            <a:r>
              <a:rPr lang="cs-CZ" sz="1400" dirty="0" smtClean="0">
                <a:solidFill>
                  <a:srgbClr val="00B050"/>
                </a:solidFill>
              </a:rPr>
              <a:t>obrázek    </a:t>
            </a:r>
            <a:r>
              <a:rPr lang="cs-CZ" sz="1400" dirty="0"/>
              <a:t>http://pixabay.com/cs/voda-vlna-m%C4%9Bs%C3%ADc-strom-zrcadlen%C3%AD-209901</a:t>
            </a:r>
            <a:r>
              <a:rPr lang="cs-CZ" sz="1400" dirty="0" smtClean="0"/>
              <a:t>/      ( online cit. 29.11.2013)</a:t>
            </a:r>
          </a:p>
          <a:p>
            <a:r>
              <a:rPr lang="cs-CZ" sz="1400" dirty="0" err="1" smtClean="0"/>
              <a:t>Slide</a:t>
            </a:r>
            <a:r>
              <a:rPr lang="cs-CZ" sz="1400" dirty="0"/>
              <a:t> 3</a:t>
            </a:r>
            <a:r>
              <a:rPr lang="cs-CZ" sz="1400" dirty="0" smtClean="0"/>
              <a:t>: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00B050"/>
                </a:solidFill>
              </a:rPr>
              <a:t>video    </a:t>
            </a: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www.espressoenglish.net/learn-english-words-with-pictures-natural-disasters/</a:t>
            </a:r>
          </a:p>
          <a:p>
            <a:r>
              <a:rPr lang="cs-CZ" sz="1400" dirty="0"/>
              <a:t>(online  cit. 23.10.2013</a:t>
            </a:r>
            <a:r>
              <a:rPr lang="cs-CZ" sz="1400" dirty="0" smtClean="0"/>
              <a:t>)</a:t>
            </a:r>
            <a:endParaRPr lang="cs-CZ" sz="1400" dirty="0" smtClean="0">
              <a:solidFill>
                <a:srgbClr val="FF0000"/>
              </a:solidFill>
            </a:endParaRPr>
          </a:p>
          <a:p>
            <a:r>
              <a:rPr lang="cs-CZ" sz="1400" dirty="0" smtClean="0"/>
              <a:t>1.  http</a:t>
            </a:r>
            <a:r>
              <a:rPr lang="cs-CZ" sz="1400" dirty="0"/>
              <a:t>://www.shutterstock.com/pic.mhtml?language=cs&amp;id=123191812  </a:t>
            </a:r>
            <a:endParaRPr lang="cs-CZ" sz="1400" dirty="0" smtClean="0"/>
          </a:p>
          <a:p>
            <a:r>
              <a:rPr lang="cs-CZ" sz="1400" dirty="0" smtClean="0"/>
              <a:t>2.  http</a:t>
            </a:r>
            <a:r>
              <a:rPr lang="cs-CZ" sz="1400" dirty="0"/>
              <a:t>://pixabay.com/cs/zimn%C3%AD-bou%C5%99e-hurik%C3%A1n-cykl%C3%B3n-tajfun-58025/                                                                                </a:t>
            </a:r>
            <a:r>
              <a:rPr lang="cs-CZ" sz="1400" dirty="0" smtClean="0"/>
              <a:t>3.  http</a:t>
            </a:r>
            <a:r>
              <a:rPr lang="cs-CZ" sz="1400" dirty="0"/>
              <a:t>://pixabay.com/cs/sn%C3%ADh-sn%C4%9Bhov%C3%A9-vlo%C4%8Dky-blizard-zimn%C3%AD-16333/ </a:t>
            </a:r>
          </a:p>
          <a:p>
            <a:r>
              <a:rPr lang="cs-CZ" sz="1400" dirty="0" smtClean="0"/>
              <a:t>4.  </a:t>
            </a:r>
            <a:r>
              <a:rPr lang="cs-CZ" sz="1400" dirty="0"/>
              <a:t>http://pixabay.com/cs/bou%C5%99ka-zesv%C4%9Btlen%C3%AD-hrom-bou%C5%99e-d%C3%A9%C5%A1%C5%A5-71197/ </a:t>
            </a:r>
            <a:endParaRPr lang="cs-CZ" sz="1400" dirty="0" smtClean="0"/>
          </a:p>
          <a:p>
            <a:r>
              <a:rPr lang="cs-CZ" sz="1400" dirty="0" smtClean="0"/>
              <a:t>5.   http</a:t>
            </a:r>
            <a:r>
              <a:rPr lang="cs-CZ" sz="1400" dirty="0"/>
              <a:t>://pixabay.com/cs/povode%C5%88-velk%C3%A1-voda-z%C3%A1plavy-kal%C3%A1brie-58029/ </a:t>
            </a:r>
            <a:endParaRPr lang="cs-CZ" sz="1400" dirty="0" smtClean="0"/>
          </a:p>
          <a:p>
            <a:r>
              <a:rPr lang="cs-CZ" sz="1400" dirty="0" smtClean="0"/>
              <a:t>6.   http</a:t>
            </a:r>
            <a:r>
              <a:rPr lang="cs-CZ" sz="1400" dirty="0"/>
              <a:t>://www.shutterstock.com/pic.mhtml?language=cs&amp;id=122839834  </a:t>
            </a:r>
            <a:endParaRPr lang="cs-CZ" sz="1400" dirty="0" smtClean="0"/>
          </a:p>
          <a:p>
            <a:r>
              <a:rPr lang="cs-CZ" sz="1400" dirty="0" smtClean="0"/>
              <a:t>7.   http</a:t>
            </a:r>
            <a:r>
              <a:rPr lang="cs-CZ" sz="1400" dirty="0"/>
              <a:t>://</a:t>
            </a:r>
            <a:r>
              <a:rPr lang="cs-CZ" sz="1400" dirty="0" smtClean="0"/>
              <a:t>www.shutterstock.com/pic.mhtml?language=cs&amp;id=148698953 </a:t>
            </a:r>
          </a:p>
          <a:p>
            <a:r>
              <a:rPr lang="cs-CZ" sz="1400" dirty="0" smtClean="0"/>
              <a:t>8</a:t>
            </a:r>
            <a:r>
              <a:rPr lang="cs-CZ" sz="1400" dirty="0"/>
              <a:t>. </a:t>
            </a:r>
            <a:r>
              <a:rPr lang="cs-CZ" sz="1400" dirty="0" smtClean="0"/>
              <a:t>  http</a:t>
            </a:r>
            <a:r>
              <a:rPr lang="cs-CZ" sz="1400" dirty="0"/>
              <a:t>://www.shutterstock.com/pic.mhtml?language=cs&amp;id=98836256    </a:t>
            </a:r>
            <a:r>
              <a:rPr lang="cs-CZ" sz="1400" dirty="0" smtClean="0"/>
              <a:t> (všech 8 obrázku online cit. 29.11.2013</a:t>
            </a:r>
            <a:r>
              <a:rPr lang="cs-CZ" sz="1400" dirty="0"/>
              <a:t>)</a:t>
            </a:r>
            <a:r>
              <a:rPr lang="cs-CZ" sz="1400" dirty="0" smtClean="0"/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                                               </a:t>
            </a:r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7: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00B050"/>
                </a:solidFill>
              </a:rPr>
              <a:t>obrázek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office.microsoft.com/cs- 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</a:t>
            </a:r>
            <a:r>
              <a:rPr lang="cs-CZ" sz="1400" dirty="0" smtClean="0"/>
              <a:t>.</a:t>
            </a:r>
            <a:r>
              <a:rPr lang="cs-CZ" sz="1400" dirty="0"/>
              <a:t> </a:t>
            </a:r>
            <a:r>
              <a:rPr lang="cs-CZ" sz="1400" dirty="0" err="1" smtClean="0"/>
              <a:t>aspx?qu</a:t>
            </a:r>
            <a:r>
              <a:rPr lang="cs-CZ" sz="1400" dirty="0" smtClean="0"/>
              <a:t>=z%C3%A1plava&amp;ex=1</a:t>
            </a:r>
          </a:p>
          <a:p>
            <a:r>
              <a:rPr lang="cs-CZ" sz="1400" dirty="0" smtClean="0">
                <a:solidFill>
                  <a:srgbClr val="FF0000"/>
                </a:solidFill>
              </a:rPr>
              <a:t>                                                                                   </a:t>
            </a:r>
            <a:r>
              <a:rPr lang="cs-CZ" sz="1400" dirty="0"/>
              <a:t>(online  cit. </a:t>
            </a:r>
            <a:r>
              <a:rPr lang="cs-CZ" sz="1400" dirty="0" smtClean="0"/>
              <a:t>23.10.2013)</a:t>
            </a:r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8: </a:t>
            </a:r>
            <a:r>
              <a:rPr lang="cs-CZ" sz="1400" dirty="0" smtClean="0">
                <a:solidFill>
                  <a:srgbClr val="00B050"/>
                </a:solidFill>
              </a:rPr>
              <a:t>obrázek    </a:t>
            </a:r>
            <a:r>
              <a:rPr lang="cs-CZ" sz="1400" dirty="0" smtClean="0"/>
              <a:t>http</a:t>
            </a:r>
            <a:r>
              <a:rPr lang="cs-CZ" sz="1400" dirty="0"/>
              <a:t>://pixabay.com/cs/photos/?image_type=&amp;q=sucho&amp;order=best&amp;orientation=&amp;cat=&amp;</a:t>
            </a:r>
            <a:r>
              <a:rPr lang="cs-CZ" sz="1400" dirty="0" smtClean="0"/>
              <a:t>pagi=2                                                                              </a:t>
            </a:r>
            <a:r>
              <a:rPr lang="cs-CZ" sz="1400" dirty="0"/>
              <a:t>(online  cit. 23.10.2013)</a:t>
            </a:r>
            <a:endParaRPr lang="cs-CZ" sz="1400" dirty="0">
              <a:solidFill>
                <a:srgbClr val="FF0000"/>
              </a:solidFill>
            </a:endParaRPr>
          </a:p>
          <a:p>
            <a:endParaRPr lang="cs-CZ" sz="1400" dirty="0" smtClean="0">
              <a:solidFill>
                <a:srgbClr val="FF0000"/>
              </a:solidFill>
            </a:endParaRPr>
          </a:p>
          <a:p>
            <a:r>
              <a:rPr lang="cs-CZ" sz="1400" dirty="0" err="1" smtClean="0"/>
              <a:t>Slide</a:t>
            </a:r>
            <a:r>
              <a:rPr lang="cs-CZ" sz="1400" dirty="0" smtClean="0"/>
              <a:t> 9: </a:t>
            </a:r>
            <a:r>
              <a:rPr lang="cs-CZ" sz="1400" dirty="0" smtClean="0">
                <a:solidFill>
                  <a:srgbClr val="00B050"/>
                </a:solidFill>
              </a:rPr>
              <a:t>online cvičení   </a:t>
            </a:r>
            <a:endParaRPr lang="cs-CZ" sz="1400" dirty="0" smtClean="0"/>
          </a:p>
          <a:p>
            <a:r>
              <a:rPr lang="cs-CZ" sz="1400" dirty="0" smtClean="0"/>
              <a:t>http</a:t>
            </a:r>
            <a:r>
              <a:rPr lang="cs-CZ" sz="1400" dirty="0"/>
              <a:t>://www.englishexercises.org/makeagame/ </a:t>
            </a:r>
            <a:r>
              <a:rPr lang="cs-CZ" sz="1400" dirty="0" err="1"/>
              <a:t>viewgame.asp?id</a:t>
            </a:r>
            <a:r>
              <a:rPr lang="cs-CZ" sz="1400" dirty="0"/>
              <a:t>=7191</a:t>
            </a:r>
            <a:endParaRPr lang="cs-CZ" sz="1400" dirty="0" smtClean="0"/>
          </a:p>
          <a:p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             </a:t>
            </a:r>
            <a:r>
              <a:rPr lang="cs-CZ" sz="1400" dirty="0">
                <a:solidFill>
                  <a:srgbClr val="FF0000"/>
                </a:solidFill>
              </a:rPr>
              <a:t>                                                                      </a:t>
            </a:r>
            <a:r>
              <a:rPr lang="cs-CZ" sz="1400" dirty="0"/>
              <a:t>(online  cit. 23.10.2013)</a:t>
            </a:r>
            <a:endParaRPr lang="cs-CZ" sz="1400" dirty="0">
              <a:solidFill>
                <a:srgbClr val="FF0000"/>
              </a:solidFill>
            </a:endParaRPr>
          </a:p>
          <a:p>
            <a:r>
              <a:rPr lang="cs-CZ" sz="1400" dirty="0" smtClean="0"/>
              <a:t>http://www.esldiscussions.com/n/natural_disasters.html</a:t>
            </a:r>
            <a:endParaRPr lang="cs-CZ" sz="1400" dirty="0"/>
          </a:p>
          <a:p>
            <a:r>
              <a:rPr lang="cs-CZ" sz="1400" dirty="0" smtClean="0">
                <a:solidFill>
                  <a:srgbClr val="FF0000"/>
                </a:solidFill>
              </a:rPr>
              <a:t>                                                                                    </a:t>
            </a:r>
            <a:r>
              <a:rPr lang="cs-CZ" sz="1400" dirty="0"/>
              <a:t>(online  cit. 23.10.2013</a:t>
            </a:r>
            <a:r>
              <a:rPr lang="cs-CZ" sz="1400" dirty="0" smtClean="0"/>
              <a:t>)</a:t>
            </a:r>
            <a:endParaRPr lang="cs-CZ" sz="1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2579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FpChuQ9mrn7ncHkUb4wJDg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gLAHFkz1Wny4DLE3ZEH9AS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FpChuQ9mrn7ncHkUb4wJDg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HsVeI2TwAzQM9S4tQjLvMM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ulJFhM9s1uk4SUavhm7qdN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CdIAG7WhWjupCZ4n8F2Ks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7C7AXHsIfcZM0GIL5sI0jk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bORDfvhHahmpDFmvtYCcVK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yODdiYQyEGY8EmMcNZ3vZT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c48BxRTjzwKhAarpC8SPOi"/>
</p:tagLst>
</file>

<file path=ppt/theme/theme1.xml><?xml version="1.0" encoding="utf-8"?>
<a:theme xmlns:a="http://schemas.openxmlformats.org/drawingml/2006/main" name="Motiv systému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1201</TotalTime>
  <Words>957</Words>
  <Application>Microsoft Office PowerPoint</Application>
  <PresentationFormat>Předvádění na obrazovce (4:3)</PresentationFormat>
  <Paragraphs>172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 Link up with definition correctly</vt:lpstr>
      <vt:lpstr>Prezentace aplikace PowerPoint</vt:lpstr>
      <vt:lpstr> Floods and Droughts</vt:lpstr>
      <vt:lpstr>Repeat, translate and make sentences</vt:lpstr>
      <vt:lpstr>Repeat, translate and make sentences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Natural Disasters   Hurricanes 101 - YouTube</dc:title>
  <dc:creator>Jana</dc:creator>
  <cp:lastModifiedBy>Jana</cp:lastModifiedBy>
  <cp:revision>135</cp:revision>
  <dcterms:created xsi:type="dcterms:W3CDTF">2013-10-23T09:11:07Z</dcterms:created>
  <dcterms:modified xsi:type="dcterms:W3CDTF">2013-12-01T11:40:29Z</dcterms:modified>
</cp:coreProperties>
</file>