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3" r:id="rId2"/>
    <p:sldId id="256" r:id="rId3"/>
    <p:sldId id="258" r:id="rId4"/>
    <p:sldId id="259" r:id="rId5"/>
    <p:sldId id="257" r:id="rId6"/>
    <p:sldId id="260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47316"/>
    <a:srgbClr val="481F6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29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D8277E-93B1-489F-B850-96F78118D89A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B4C34E-942B-42D6-BCC2-8CA81F90F07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4792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Slovní zásoba na </a:t>
            </a:r>
            <a:r>
              <a:rPr lang="cs-CZ" smtClean="0"/>
              <a:t>téma Pracovní</a:t>
            </a:r>
            <a:r>
              <a:rPr lang="cs-CZ" baseline="0" smtClean="0"/>
              <a:t> </a:t>
            </a:r>
            <a:r>
              <a:rPr lang="cs-CZ" baseline="0" dirty="0" smtClean="0"/>
              <a:t>podmínky a pohovor.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B4C34E-942B-42D6-BCC2-8CA81F90F072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1618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Slovní zásoba na téma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Conditions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B4C34E-942B-42D6-BCC2-8CA81F90F07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0698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 nejdříve popisují obrázek. Potom sami odpovídají na otázku. Po kliknutí se dozví správné řešení. Pracují se slovníky nebo</a:t>
            </a:r>
            <a:r>
              <a:rPr lang="cs-CZ" baseline="0" dirty="0" smtClean="0"/>
              <a:t> online v internetovém prostředí.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B4C34E-942B-42D6-BCC2-8CA81F90F07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4847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Vyplní si životopis. Na klikání postupně</a:t>
            </a:r>
            <a:r>
              <a:rPr lang="cs-CZ" baseline="0" dirty="0" smtClean="0"/>
              <a:t> </a:t>
            </a:r>
            <a:r>
              <a:rPr lang="cs-CZ" dirty="0" smtClean="0"/>
              <a:t>vyjede</a:t>
            </a:r>
            <a:r>
              <a:rPr lang="cs-CZ" baseline="0" dirty="0" smtClean="0"/>
              <a:t> správné řešení.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B4C34E-942B-42D6-BCC2-8CA81F90F07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0324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 nejdříve vyplní test online v internetovém</a:t>
            </a:r>
            <a:r>
              <a:rPr lang="cs-CZ" baseline="0" dirty="0" smtClean="0"/>
              <a:t> prostředí. </a:t>
            </a:r>
            <a:r>
              <a:rPr lang="cs-CZ" baseline="0" dirty="0" smtClean="0"/>
              <a:t>Opakují, </a:t>
            </a:r>
            <a:r>
              <a:rPr lang="cs-CZ" baseline="0" dirty="0" smtClean="0"/>
              <a:t>co vidí na obrázku. Stačí jen 2-3 věty. Potom </a:t>
            </a:r>
            <a:r>
              <a:rPr lang="cs-CZ" baseline="0" dirty="0" smtClean="0"/>
              <a:t>si interview odzkouší </a:t>
            </a:r>
            <a:r>
              <a:rPr lang="cs-CZ" baseline="0" dirty="0" smtClean="0"/>
              <a:t>ve </a:t>
            </a:r>
            <a:r>
              <a:rPr lang="cs-CZ" baseline="0" dirty="0" smtClean="0"/>
              <a:t>dvojicích. Následuje překlad slov z předchozích vět. </a:t>
            </a:r>
            <a:r>
              <a:rPr lang="cs-CZ" baseline="0" dirty="0" smtClean="0"/>
              <a:t>Na klik řešení. Nakonec si poslechnou rozhovor v online prostředí.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B4C34E-942B-42D6-BCC2-8CA81F90F07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570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Rozšíří</a:t>
            </a:r>
            <a:r>
              <a:rPr lang="cs-CZ" baseline="0" dirty="0" smtClean="0"/>
              <a:t> si slovní zásobu se zaměřením na druh platu a pracovní dobu a zapisují  </a:t>
            </a:r>
            <a:r>
              <a:rPr lang="cs-CZ" baseline="0" dirty="0" smtClean="0"/>
              <a:t>neznámé výrazy </a:t>
            </a:r>
            <a:r>
              <a:rPr lang="cs-CZ" baseline="0" dirty="0" smtClean="0"/>
              <a:t>do sešitů. Uvedou další názvy </a:t>
            </a:r>
            <a:r>
              <a:rPr lang="cs-CZ" baseline="0" dirty="0" smtClean="0"/>
              <a:t>zaměstnání </a:t>
            </a:r>
            <a:r>
              <a:rPr lang="cs-CZ" baseline="0" dirty="0" smtClean="0"/>
              <a:t>jako příklady.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B4C34E-942B-42D6-BCC2-8CA81F90F07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93327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 přiřazují</a:t>
            </a:r>
            <a:r>
              <a:rPr lang="cs-CZ" baseline="0" dirty="0" smtClean="0"/>
              <a:t> jednotlivá slova k definicím. Na klik </a:t>
            </a:r>
            <a:r>
              <a:rPr lang="cs-CZ" baseline="0" smtClean="0"/>
              <a:t>správné řešení.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B4C34E-942B-42D6-BCC2-8CA81F90F07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7791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BDDA3-7219-47F2-979D-9868BAA9719B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5A4C6-C9E8-4FE9-ACD2-CBD9A1CE8A3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BDDA3-7219-47F2-979D-9868BAA9719B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5A4C6-C9E8-4FE9-ACD2-CBD9A1CE8A3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BDDA3-7219-47F2-979D-9868BAA9719B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5A4C6-C9E8-4FE9-ACD2-CBD9A1CE8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BDDA3-7219-47F2-979D-9868BAA9719B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5A4C6-C9E8-4FE9-ACD2-CBD9A1CE8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BDDA3-7219-47F2-979D-9868BAA9719B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5A4C6-C9E8-4FE9-ACD2-CBD9A1CE8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BDDA3-7219-47F2-979D-9868BAA9719B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5A4C6-C9E8-4FE9-ACD2-CBD9A1CE8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BDDA3-7219-47F2-979D-9868BAA9719B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5A4C6-C9E8-4FE9-ACD2-CBD9A1CE8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BDDA3-7219-47F2-979D-9868BAA9719B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5A4C6-C9E8-4FE9-ACD2-CBD9A1CE8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BDDA3-7219-47F2-979D-9868BAA9719B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5A4C6-C9E8-4FE9-ACD2-CBD9A1CE8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BDDA3-7219-47F2-979D-9868BAA9719B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5A4C6-C9E8-4FE9-ACD2-CBD9A1CE8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BDDA3-7219-47F2-979D-9868BAA9719B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15A4C6-C9E8-4FE9-ACD2-CBD9A1CE8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E14BDDA3-7219-47F2-979D-9868BAA9719B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6915A4C6-C9E8-4FE9-ACD2-CBD9A1CE8A3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nglishexercises.org/makeagame/viewgame.asp?id=7757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hyperlink" Target="http://www.youtube.com/watch?v=dMkp40_Dr0E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pn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7588" y="188640"/>
            <a:ext cx="4588668" cy="11899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0764944"/>
              </p:ext>
            </p:extLst>
          </p:nvPr>
        </p:nvGraphicFramePr>
        <p:xfrm>
          <a:off x="2287588" y="1378570"/>
          <a:ext cx="4588667" cy="524469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02809"/>
                <a:gridCol w="3285858"/>
              </a:tblGrid>
              <a:tr h="20973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6953" marR="66953" marT="33477" marB="33477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CZ.1.07/1.5.00/34.0565 </a:t>
                      </a:r>
                      <a:endParaRPr lang="cs-CZ" sz="10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6953" marR="66953" marT="33477" marB="33477" anchor="ctr"/>
                </a:tc>
              </a:tr>
              <a:tr h="2580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materiálu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6953" marR="66953" marT="33477" marB="33477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VY_32_INOVACE_127_WORKING CONDITIONS</a:t>
                      </a:r>
                      <a:endParaRPr lang="cs-CZ" sz="10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6953" marR="66953" marT="33477" marB="33477" anchor="ctr"/>
                </a:tc>
              </a:tr>
              <a:tr h="56510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Název školy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6953" marR="66953" marT="33477" marB="33477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endParaRPr lang="cs-CZ" sz="1000" dirty="0">
                        <a:effectLst/>
                        <a:latin typeface="Calibri" panose="020F0502020204030204" pitchFamily="34" charset="0"/>
                        <a:cs typeface="Arial" panose="020B0604020202020204" pitchFamily="34" charset="0"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 dirty="0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                                  Masarykova </a:t>
                      </a:r>
                      <a:r>
                        <a:rPr lang="cs-CZ" sz="10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střední  škola zemědělská a </a:t>
                      </a:r>
                      <a:r>
                        <a:rPr lang="cs-CZ" sz="1000" dirty="0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Vyšší</a:t>
                      </a: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1000" dirty="0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                       odborná </a:t>
                      </a:r>
                      <a:r>
                        <a:rPr lang="cs-CZ" sz="10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škola, Opava, příspěvková organizace</a:t>
                      </a:r>
                      <a:endParaRPr lang="cs-CZ" sz="10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6953" marR="66953" marT="33477" marB="33477" anchor="ctr"/>
                </a:tc>
              </a:tr>
              <a:tr h="2580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Autor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6953" marR="66953" marT="33477" marB="33477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Mgr. Jana </a:t>
                      </a:r>
                      <a:r>
                        <a:rPr lang="cs-CZ" sz="1000" dirty="0" err="1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Ratimorská</a:t>
                      </a:r>
                      <a:endParaRPr lang="cs-CZ" sz="10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6953" marR="66953" marT="33477" marB="33477" anchor="ctr"/>
                </a:tc>
              </a:tr>
              <a:tr h="2580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Průřezové téma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6953" marR="66953" marT="33477" marB="33477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Člověk a svět práce</a:t>
                      </a:r>
                      <a:endParaRPr lang="cs-CZ" sz="10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6953" marR="66953" marT="33477" marB="33477" anchor="ctr"/>
                </a:tc>
              </a:tr>
              <a:tr h="2580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Tematický celek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6953" marR="66953" marT="33477" marB="33477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Anglický jazyk </a:t>
                      </a:r>
                      <a:endParaRPr lang="cs-CZ" sz="10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6953" marR="66953" marT="33477" marB="33477" anchor="ctr"/>
                </a:tc>
              </a:tr>
              <a:tr h="2580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Ročník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6953" marR="66953" marT="33477" marB="33477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3</a:t>
                      </a:r>
                      <a:r>
                        <a:rPr lang="cs-CZ" sz="1000" dirty="0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. </a:t>
                      </a:r>
                      <a:r>
                        <a:rPr lang="cs-CZ" sz="10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– 4.</a:t>
                      </a:r>
                      <a:endParaRPr lang="cs-CZ" sz="10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6953" marR="66953" marT="33477" marB="33477" anchor="ctr"/>
                </a:tc>
              </a:tr>
              <a:tr h="25803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tvorby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6953" marR="66953" marT="33477" marB="33477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10. 11. 2013</a:t>
                      </a:r>
                      <a:endParaRPr lang="cs-CZ" sz="10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6953" marR="66953" marT="33477" marB="33477" anchor="ctr"/>
                </a:tc>
              </a:tr>
              <a:tr h="43866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Datum a místo ověření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6953" marR="66953" marT="33477" marB="33477" anchor="ctr"/>
                </a:tc>
                <a:tc>
                  <a:txBody>
                    <a:bodyPr/>
                    <a:lstStyle/>
                    <a:p>
                      <a:r>
                        <a:rPr lang="cs-CZ" sz="1000" dirty="0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15. 11. 2013</a:t>
                      </a:r>
                    </a:p>
                    <a:p>
                      <a:r>
                        <a:rPr lang="cs-CZ" sz="1000" dirty="0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4.A</a:t>
                      </a:r>
                      <a:endParaRPr lang="cs-CZ" sz="1000" dirty="0">
                        <a:effectLst/>
                        <a:latin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66953" marR="66953" marT="33477" marB="33477" anchor="ctr"/>
                </a:tc>
              </a:tr>
              <a:tr h="43866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Druh učebního materiálu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6953" marR="66953" marT="33477" marB="33477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Prezentace</a:t>
                      </a:r>
                      <a:endParaRPr lang="cs-CZ" sz="10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6953" marR="66953" marT="33477" marB="33477" anchor="ctr"/>
                </a:tc>
              </a:tr>
              <a:tr h="43866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Anotace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6953" marR="66953" marT="33477" marB="33477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Prezentace k rozšíření slovní zásoby, práce v </a:t>
                      </a:r>
                      <a:r>
                        <a:rPr lang="cs-CZ" sz="1000" dirty="0" err="1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Power</a:t>
                      </a:r>
                      <a:r>
                        <a:rPr lang="cs-CZ" sz="10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cs-CZ" sz="1000" dirty="0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Pointu proložená </a:t>
                      </a:r>
                      <a:r>
                        <a:rPr lang="cs-CZ" sz="10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prací </a:t>
                      </a:r>
                      <a:r>
                        <a:rPr lang="cs-CZ" sz="1000" dirty="0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v </a:t>
                      </a:r>
                      <a:r>
                        <a:rPr lang="cs-CZ" sz="10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online internetovém </a:t>
                      </a:r>
                      <a:r>
                        <a:rPr lang="cs-CZ" sz="1000" dirty="0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prostředí.</a:t>
                      </a:r>
                      <a:endParaRPr lang="cs-CZ" sz="10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6953" marR="66953" marT="33477" marB="33477" anchor="ctr"/>
                </a:tc>
              </a:tr>
              <a:tr h="30695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Klíčová slova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6953" marR="66953" marT="33477" marB="33477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 err="1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Going</a:t>
                      </a:r>
                      <a:r>
                        <a:rPr lang="cs-CZ" sz="1000" dirty="0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cs-CZ" sz="1000" dirty="0" err="1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for</a:t>
                      </a:r>
                      <a:r>
                        <a:rPr lang="cs-CZ" sz="10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cs-CZ" sz="1000" dirty="0" err="1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an</a:t>
                      </a:r>
                      <a:r>
                        <a:rPr lang="cs-CZ" sz="10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 interview, CV, </a:t>
                      </a:r>
                      <a:r>
                        <a:rPr lang="cs-CZ" sz="1000" dirty="0" err="1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pay</a:t>
                      </a:r>
                      <a:r>
                        <a:rPr lang="cs-CZ" sz="10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, </a:t>
                      </a:r>
                      <a:r>
                        <a:rPr lang="cs-CZ" sz="1000" dirty="0" err="1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working</a:t>
                      </a:r>
                      <a:r>
                        <a:rPr lang="cs-CZ" sz="10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cs-CZ" sz="1000" dirty="0" err="1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hours</a:t>
                      </a:r>
                      <a:r>
                        <a:rPr lang="cs-CZ" sz="1000" dirty="0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,</a:t>
                      </a:r>
                      <a:r>
                        <a:rPr lang="cs-CZ" sz="1000" baseline="0" dirty="0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cs-CZ" sz="1000" baseline="0" dirty="0" err="1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definitions</a:t>
                      </a:r>
                      <a:r>
                        <a:rPr lang="cs-CZ" sz="1000" baseline="0" dirty="0" smtClean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.</a:t>
                      </a:r>
                      <a:endParaRPr lang="cs-CZ" sz="10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6953" marR="66953" marT="33477" marB="33477" anchor="ctr"/>
                </a:tc>
              </a:tr>
              <a:tr h="98054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Metodický pokyn </a:t>
                      </a:r>
                      <a:endParaRPr lang="cs-CZ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6953" marR="66953" marT="33477" marB="33477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Určeno pro studenty úrovně B1. Časově je prezentace koncipována na 1 vyučovací hodinu. Online testovací prostředí, přiřazování definic ke slovům, práce se slovníkem, konverzace na téma </a:t>
                      </a:r>
                      <a:r>
                        <a:rPr lang="cs-CZ" sz="1000" dirty="0" err="1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An</a:t>
                      </a:r>
                      <a:r>
                        <a:rPr lang="cs-CZ" sz="10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 Interview.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Calibri" panose="020F0502020204030204" pitchFamily="34" charset="0"/>
                          <a:cs typeface="Arial" panose="020B0604020202020204" pitchFamily="34" charset="0"/>
                        </a:rPr>
                        <a:t>Poslech konverzace online v internetovém prostředí. </a:t>
                      </a:r>
                      <a:endParaRPr lang="cs-CZ" sz="1000" dirty="0">
                        <a:effectLst/>
                        <a:latin typeface="Calibri" panose="020F0502020204030204" pitchFamily="34" charset="0"/>
                        <a:ea typeface="Times New Roman"/>
                        <a:cs typeface="Arial" panose="020B0604020202020204" pitchFamily="34" charset="0"/>
                      </a:endParaRPr>
                    </a:p>
                  </a:txBody>
                  <a:tcPr marL="66953" marR="66953" marT="33477" marB="33477" anchor="ctr"/>
                </a:tc>
              </a:tr>
              <a:tr h="258037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6953" marR="66953" marT="33477" marB="33477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1" descr="mszes_z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916832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3802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555776" y="1988840"/>
            <a:ext cx="6157776" cy="1015663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sz="6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Working</a:t>
            </a: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6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6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onditions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14662" y="4007949"/>
            <a:ext cx="2646622" cy="769441"/>
          </a:xfrm>
          <a:prstGeom prst="rect">
            <a:avLst/>
          </a:prstGeom>
          <a:noFill/>
          <a:scene3d>
            <a:camera prst="isometricOffAxis2Left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0000"/>
                </a:solidFill>
              </a:rPr>
              <a:t>Vocabulary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700808"/>
            <a:ext cx="2438400" cy="4958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4543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3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2048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09598" y="174828"/>
            <a:ext cx="462177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7030A0"/>
            </a:solidFill>
          </a:ln>
          <a:scene3d>
            <a:camera prst="orthographicFront"/>
            <a:lightRig rig="threePt" dir="t"/>
          </a:scene3d>
          <a:sp3d>
            <a:bevelT w="101600" prst="riblet"/>
          </a:sp3d>
        </p:spPr>
        <p:txBody>
          <a:bodyPr wrap="none" rtlCol="0">
            <a:spAutoFit/>
            <a:sp3d extrusionH="57150">
              <a:bevelT w="50800" h="38100" prst="riblet"/>
            </a:sp3d>
          </a:bodyPr>
          <a:lstStyle/>
          <a:p>
            <a:r>
              <a:rPr lang="cs-CZ" sz="4000" b="1" dirty="0" err="1" smtClean="0">
                <a:solidFill>
                  <a:srgbClr val="7030A0"/>
                </a:solidFill>
              </a:rPr>
              <a:t>Going</a:t>
            </a:r>
            <a:r>
              <a:rPr lang="cs-CZ" sz="4000" b="1" dirty="0" smtClean="0">
                <a:solidFill>
                  <a:srgbClr val="7030A0"/>
                </a:solidFill>
              </a:rPr>
              <a:t> </a:t>
            </a:r>
            <a:r>
              <a:rPr lang="cs-CZ" sz="4000" b="1" dirty="0" err="1" smtClean="0">
                <a:solidFill>
                  <a:srgbClr val="7030A0"/>
                </a:solidFill>
              </a:rPr>
              <a:t>for</a:t>
            </a:r>
            <a:r>
              <a:rPr lang="cs-CZ" sz="4000" b="1" dirty="0" smtClean="0">
                <a:solidFill>
                  <a:srgbClr val="7030A0"/>
                </a:solidFill>
              </a:rPr>
              <a:t> </a:t>
            </a:r>
            <a:r>
              <a:rPr lang="cs-CZ" sz="4000" b="1" dirty="0" err="1" smtClean="0">
                <a:solidFill>
                  <a:srgbClr val="7030A0"/>
                </a:solidFill>
              </a:rPr>
              <a:t>an</a:t>
            </a:r>
            <a:r>
              <a:rPr lang="cs-CZ" sz="4000" b="1" dirty="0" smtClean="0">
                <a:solidFill>
                  <a:srgbClr val="7030A0"/>
                </a:solidFill>
              </a:rPr>
              <a:t> Interview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941505" y="1844824"/>
            <a:ext cx="3096344" cy="1687211"/>
          </a:xfrm>
          <a:prstGeom prst="ellipse">
            <a:avLst/>
          </a:prstGeom>
          <a:solidFill>
            <a:srgbClr val="C00000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rgbClr val="26210C"/>
                </a:solidFill>
              </a:rPr>
              <a:t>   </a:t>
            </a:r>
            <a:r>
              <a:rPr lang="cs-CZ" sz="2400" b="1" dirty="0" err="1" smtClean="0">
                <a:solidFill>
                  <a:srgbClr val="FFC000"/>
                </a:solidFill>
              </a:rPr>
              <a:t>What</a:t>
            </a:r>
            <a:r>
              <a:rPr lang="cs-CZ" sz="24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err="1" smtClean="0">
                <a:solidFill>
                  <a:srgbClr val="FFC000"/>
                </a:solidFill>
              </a:rPr>
              <a:t>will</a:t>
            </a:r>
            <a:endParaRPr lang="cs-CZ" sz="2400" b="1" dirty="0" smtClean="0">
              <a:solidFill>
                <a:srgbClr val="FFC000"/>
              </a:solidFill>
            </a:endParaRPr>
          </a:p>
          <a:p>
            <a:r>
              <a:rPr lang="cs-CZ" sz="2400" b="1" dirty="0" smtClean="0">
                <a:solidFill>
                  <a:srgbClr val="FFC000"/>
                </a:solidFill>
              </a:rPr>
              <a:t>    </a:t>
            </a:r>
            <a:r>
              <a:rPr lang="cs-CZ" sz="2400" b="1" dirty="0" err="1" smtClean="0">
                <a:solidFill>
                  <a:srgbClr val="FFC000"/>
                </a:solidFill>
              </a:rPr>
              <a:t>you</a:t>
            </a:r>
            <a:r>
              <a:rPr lang="cs-CZ" sz="24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err="1" smtClean="0">
                <a:solidFill>
                  <a:srgbClr val="FFC000"/>
                </a:solidFill>
              </a:rPr>
              <a:t>need</a:t>
            </a:r>
            <a:r>
              <a:rPr lang="cs-CZ" sz="2400" b="1" dirty="0" smtClean="0">
                <a:solidFill>
                  <a:srgbClr val="FFC000"/>
                </a:solidFill>
              </a:rPr>
              <a:t> </a:t>
            </a:r>
          </a:p>
          <a:p>
            <a:r>
              <a:rPr lang="cs-CZ" sz="2400" b="1" dirty="0" err="1">
                <a:solidFill>
                  <a:srgbClr val="FFC000"/>
                </a:solidFill>
              </a:rPr>
              <a:t>i</a:t>
            </a:r>
            <a:r>
              <a:rPr lang="cs-CZ" sz="2400" b="1" dirty="0" err="1" smtClean="0">
                <a:solidFill>
                  <a:srgbClr val="FFC000"/>
                </a:solidFill>
              </a:rPr>
              <a:t>f</a:t>
            </a:r>
            <a:r>
              <a:rPr lang="cs-CZ" sz="24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err="1" smtClean="0">
                <a:solidFill>
                  <a:srgbClr val="FFC000"/>
                </a:solidFill>
              </a:rPr>
              <a:t>you</a:t>
            </a:r>
            <a:r>
              <a:rPr lang="cs-CZ" sz="2400" b="1" dirty="0" smtClean="0">
                <a:solidFill>
                  <a:srgbClr val="FFC000"/>
                </a:solidFill>
              </a:rPr>
              <a:t> go </a:t>
            </a:r>
            <a:r>
              <a:rPr lang="cs-CZ" sz="2400" b="1" dirty="0" err="1" smtClean="0">
                <a:solidFill>
                  <a:srgbClr val="FFC000"/>
                </a:solidFill>
              </a:rPr>
              <a:t>for</a:t>
            </a:r>
            <a:r>
              <a:rPr lang="cs-CZ" sz="24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err="1" smtClean="0">
                <a:solidFill>
                  <a:srgbClr val="FFC000"/>
                </a:solidFill>
              </a:rPr>
              <a:t>an</a:t>
            </a:r>
            <a:endParaRPr lang="cs-CZ" sz="2400" b="1" dirty="0" smtClean="0">
              <a:solidFill>
                <a:srgbClr val="FFC000"/>
              </a:solidFill>
            </a:endParaRPr>
          </a:p>
          <a:p>
            <a:r>
              <a:rPr lang="cs-CZ" sz="2400" b="1" dirty="0" smtClean="0">
                <a:solidFill>
                  <a:srgbClr val="FFC000"/>
                </a:solidFill>
              </a:rPr>
              <a:t>    interview</a:t>
            </a:r>
            <a:r>
              <a:rPr lang="cs-CZ" sz="2400" b="1" dirty="0">
                <a:solidFill>
                  <a:srgbClr val="FFC000"/>
                </a:solidFill>
              </a:rPr>
              <a:t>?</a:t>
            </a:r>
          </a:p>
        </p:txBody>
      </p:sp>
      <p:sp>
        <p:nvSpPr>
          <p:cNvPr id="8" name="Šipka doprava 7"/>
          <p:cNvSpPr/>
          <p:nvPr/>
        </p:nvSpPr>
        <p:spPr>
          <a:xfrm rot="19056738">
            <a:off x="449713" y="3641728"/>
            <a:ext cx="3024336" cy="1080120"/>
          </a:xfrm>
          <a:prstGeom prst="rightArrow">
            <a:avLst>
              <a:gd name="adj1" fmla="val 52171"/>
              <a:gd name="adj2" fmla="val 47829"/>
            </a:avLst>
          </a:prstGeom>
          <a:solidFill>
            <a:srgbClr val="FD6E41"/>
          </a:solidFill>
          <a:ln>
            <a:solidFill>
              <a:srgbClr val="6331E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Application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form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0" y="1984565"/>
            <a:ext cx="2880320" cy="1080120"/>
          </a:xfrm>
          <a:prstGeom prst="rightArrow">
            <a:avLst/>
          </a:prstGeom>
          <a:solidFill>
            <a:srgbClr val="6331EF"/>
          </a:solidFill>
          <a:ln>
            <a:solidFill>
              <a:srgbClr val="FD6E4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26210C"/>
                </a:solidFill>
              </a:rPr>
              <a:t>Curriculum vitae</a:t>
            </a:r>
          </a:p>
        </p:txBody>
      </p:sp>
      <p:sp>
        <p:nvSpPr>
          <p:cNvPr id="11" name="Šipka doleva 10"/>
          <p:cNvSpPr/>
          <p:nvPr/>
        </p:nvSpPr>
        <p:spPr>
          <a:xfrm rot="19485934">
            <a:off x="5658107" y="976172"/>
            <a:ext cx="2304256" cy="1082089"/>
          </a:xfrm>
          <a:prstGeom prst="leftArrow">
            <a:avLst/>
          </a:prstGeom>
          <a:solidFill>
            <a:srgbClr val="DE74D9"/>
          </a:solidFill>
          <a:ln>
            <a:solidFill>
              <a:srgbClr val="57D0D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26210C"/>
                </a:solidFill>
              </a:rPr>
              <a:t>Identity </a:t>
            </a:r>
            <a:r>
              <a:rPr lang="cs-CZ" sz="2400" b="1" dirty="0" err="1" smtClean="0">
                <a:solidFill>
                  <a:srgbClr val="26210C"/>
                </a:solidFill>
              </a:rPr>
              <a:t>card</a:t>
            </a:r>
            <a:endParaRPr lang="cs-CZ" sz="2400" b="1" dirty="0">
              <a:solidFill>
                <a:srgbClr val="26210C"/>
              </a:solidFill>
            </a:endParaRPr>
          </a:p>
        </p:txBody>
      </p:sp>
      <p:sp>
        <p:nvSpPr>
          <p:cNvPr id="12" name="Šipka doleva 11"/>
          <p:cNvSpPr/>
          <p:nvPr/>
        </p:nvSpPr>
        <p:spPr>
          <a:xfrm rot="3463266">
            <a:off x="4871871" y="4124717"/>
            <a:ext cx="3024336" cy="1152128"/>
          </a:xfrm>
          <a:prstGeom prst="lef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57D0D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26210C"/>
                </a:solidFill>
              </a:rPr>
              <a:t>List </a:t>
            </a:r>
            <a:r>
              <a:rPr lang="cs-CZ" sz="2400" b="1" dirty="0" err="1" smtClean="0">
                <a:solidFill>
                  <a:srgbClr val="26210C"/>
                </a:solidFill>
              </a:rPr>
              <a:t>of</a:t>
            </a:r>
            <a:r>
              <a:rPr lang="cs-CZ" sz="2400" b="1" dirty="0" smtClean="0">
                <a:solidFill>
                  <a:srgbClr val="26210C"/>
                </a:solidFill>
              </a:rPr>
              <a:t> </a:t>
            </a:r>
            <a:r>
              <a:rPr lang="cs-CZ" sz="2400" b="1" dirty="0" err="1" smtClean="0">
                <a:solidFill>
                  <a:srgbClr val="26210C"/>
                </a:solidFill>
              </a:rPr>
              <a:t>references</a:t>
            </a:r>
            <a:endParaRPr lang="cs-CZ" sz="2400" b="1" dirty="0">
              <a:solidFill>
                <a:srgbClr val="26210C"/>
              </a:solidFill>
            </a:endParaRPr>
          </a:p>
        </p:txBody>
      </p:sp>
      <p:sp>
        <p:nvSpPr>
          <p:cNvPr id="13" name="Šipka doprava 12"/>
          <p:cNvSpPr/>
          <p:nvPr/>
        </p:nvSpPr>
        <p:spPr>
          <a:xfrm rot="17606542">
            <a:off x="1870524" y="4375842"/>
            <a:ext cx="2785027" cy="1030707"/>
          </a:xfrm>
          <a:prstGeom prst="rightArrow">
            <a:avLst/>
          </a:prstGeom>
          <a:solidFill>
            <a:srgbClr val="FFC000"/>
          </a:solidFill>
          <a:ln>
            <a:solidFill>
              <a:srgbClr val="3CE44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26210C"/>
                </a:solidFill>
              </a:rPr>
              <a:t>Certification</a:t>
            </a:r>
            <a:r>
              <a:rPr lang="cs-CZ" sz="2400" b="1" dirty="0" smtClean="0">
                <a:solidFill>
                  <a:srgbClr val="26210C"/>
                </a:solidFill>
              </a:rPr>
              <a:t> list</a:t>
            </a:r>
            <a:endParaRPr lang="cs-CZ" sz="2400" b="1" dirty="0">
              <a:solidFill>
                <a:srgbClr val="26210C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 rot="732390">
            <a:off x="6077198" y="2657257"/>
            <a:ext cx="2966982" cy="1039471"/>
          </a:xfrm>
          <a:prstGeom prst="leftArrow">
            <a:avLst/>
          </a:prstGeom>
          <a:solidFill>
            <a:srgbClr val="57D0DD"/>
          </a:solidFill>
          <a:ln>
            <a:solidFill>
              <a:srgbClr val="DE74D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26210C"/>
                </a:solidFill>
              </a:rPr>
              <a:t>Note</a:t>
            </a:r>
            <a:r>
              <a:rPr lang="cs-CZ" sz="2400" b="1" dirty="0" smtClean="0">
                <a:solidFill>
                  <a:srgbClr val="26210C"/>
                </a:solidFill>
              </a:rPr>
              <a:t> </a:t>
            </a:r>
            <a:r>
              <a:rPr lang="cs-CZ" sz="2400" b="1" dirty="0" err="1" smtClean="0">
                <a:solidFill>
                  <a:srgbClr val="26210C"/>
                </a:solidFill>
              </a:rPr>
              <a:t>pad</a:t>
            </a:r>
            <a:r>
              <a:rPr lang="cs-CZ" sz="2400" b="1" dirty="0" smtClean="0">
                <a:solidFill>
                  <a:srgbClr val="26210C"/>
                </a:solidFill>
              </a:rPr>
              <a:t> and </a:t>
            </a:r>
            <a:r>
              <a:rPr lang="cs-CZ" sz="2400" b="1" dirty="0" err="1" smtClean="0">
                <a:solidFill>
                  <a:srgbClr val="26210C"/>
                </a:solidFill>
              </a:rPr>
              <a:t>pen</a:t>
            </a:r>
            <a:endParaRPr lang="cs-CZ" sz="2400" b="1" dirty="0">
              <a:solidFill>
                <a:srgbClr val="26210C"/>
              </a:solidFill>
            </a:endParaRPr>
          </a:p>
        </p:txBody>
      </p:sp>
      <p:sp>
        <p:nvSpPr>
          <p:cNvPr id="15" name="Šipka doleva 14"/>
          <p:cNvSpPr/>
          <p:nvPr/>
        </p:nvSpPr>
        <p:spPr>
          <a:xfrm rot="5033294">
            <a:off x="3423788" y="4621269"/>
            <a:ext cx="2855732" cy="1072601"/>
          </a:xfrm>
          <a:prstGeom prst="leftArrow">
            <a:avLst/>
          </a:prstGeom>
          <a:solidFill>
            <a:srgbClr val="3CE444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26210C"/>
                </a:solidFill>
              </a:rPr>
              <a:t>Questions</a:t>
            </a:r>
            <a:endParaRPr lang="cs-CZ" sz="2400" b="1" dirty="0">
              <a:solidFill>
                <a:srgbClr val="26210C"/>
              </a:solidFill>
            </a:endParaRPr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496466"/>
            <a:ext cx="1656184" cy="119992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354429">
            <a:off x="7141854" y="1353543"/>
            <a:ext cx="1843155" cy="110231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5073" y="3821173"/>
            <a:ext cx="998509" cy="1417284"/>
          </a:xfrm>
          <a:prstGeom prst="rect">
            <a:avLst/>
          </a:prstGeom>
          <a:solidFill>
            <a:schemeClr val="bg2">
              <a:lumMod val="25000"/>
              <a:lumOff val="75000"/>
            </a:schemeClr>
          </a:solidFill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8077" y="5564145"/>
            <a:ext cx="1371600" cy="103936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282" y="2838613"/>
            <a:ext cx="1547357" cy="113997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123500" y="902150"/>
            <a:ext cx="36904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92D050"/>
                </a:solidFill>
                <a:cs typeface="Arial" panose="020B0604020202020204" pitchFamily="34" charset="0"/>
              </a:rPr>
              <a:t>Who</a:t>
            </a:r>
            <a:r>
              <a:rPr lang="cs-CZ" b="1" dirty="0" smtClean="0">
                <a:solidFill>
                  <a:srgbClr val="92D050"/>
                </a:solidFill>
                <a:cs typeface="Arial" panose="020B0604020202020204" pitchFamily="34" charset="0"/>
              </a:rPr>
              <a:t> </a:t>
            </a:r>
            <a:r>
              <a:rPr lang="cs-CZ" b="1" dirty="0" err="1" smtClean="0">
                <a:solidFill>
                  <a:srgbClr val="92D050"/>
                </a:solidFill>
                <a:cs typeface="Arial" panose="020B0604020202020204" pitchFamily="34" charset="0"/>
              </a:rPr>
              <a:t>is</a:t>
            </a:r>
            <a:r>
              <a:rPr lang="cs-CZ" b="1" dirty="0" smtClean="0">
                <a:solidFill>
                  <a:srgbClr val="92D050"/>
                </a:solidFill>
                <a:cs typeface="Arial" panose="020B0604020202020204" pitchFamily="34" charset="0"/>
              </a:rPr>
              <a:t> in </a:t>
            </a:r>
            <a:r>
              <a:rPr lang="cs-CZ" b="1" dirty="0" err="1" smtClean="0">
                <a:solidFill>
                  <a:srgbClr val="92D050"/>
                </a:solidFill>
                <a:cs typeface="Arial" panose="020B0604020202020204" pitchFamily="34" charset="0"/>
              </a:rPr>
              <a:t>the</a:t>
            </a:r>
            <a:r>
              <a:rPr lang="cs-CZ" b="1" dirty="0" smtClean="0">
                <a:solidFill>
                  <a:srgbClr val="92D050"/>
                </a:solidFill>
                <a:cs typeface="Arial" panose="020B0604020202020204" pitchFamily="34" charset="0"/>
              </a:rPr>
              <a:t> </a:t>
            </a:r>
            <a:r>
              <a:rPr lang="cs-CZ" b="1" dirty="0" err="1" smtClean="0">
                <a:solidFill>
                  <a:srgbClr val="92D050"/>
                </a:solidFill>
                <a:cs typeface="Arial" panose="020B0604020202020204" pitchFamily="34" charset="0"/>
              </a:rPr>
              <a:t>picture</a:t>
            </a:r>
            <a:r>
              <a:rPr lang="cs-CZ" b="1" dirty="0" smtClean="0">
                <a:solidFill>
                  <a:srgbClr val="92D050"/>
                </a:solidFill>
                <a:cs typeface="Arial" panose="020B0604020202020204" pitchFamily="34" charset="0"/>
              </a:rPr>
              <a:t>? </a:t>
            </a:r>
            <a:r>
              <a:rPr lang="cs-CZ" b="1" dirty="0" err="1" smtClean="0">
                <a:solidFill>
                  <a:srgbClr val="92D050"/>
                </a:solidFill>
                <a:cs typeface="Arial" panose="020B0604020202020204" pitchFamily="34" charset="0"/>
              </a:rPr>
              <a:t>Where</a:t>
            </a:r>
            <a:r>
              <a:rPr lang="cs-CZ" b="1" dirty="0" smtClean="0">
                <a:solidFill>
                  <a:srgbClr val="92D050"/>
                </a:solidFill>
                <a:cs typeface="Arial" panose="020B0604020202020204" pitchFamily="34" charset="0"/>
              </a:rPr>
              <a:t> are </a:t>
            </a:r>
            <a:r>
              <a:rPr lang="cs-CZ" b="1" dirty="0" err="1" smtClean="0">
                <a:solidFill>
                  <a:srgbClr val="92D050"/>
                </a:solidFill>
                <a:cs typeface="Arial" panose="020B0604020202020204" pitchFamily="34" charset="0"/>
              </a:rPr>
              <a:t>they</a:t>
            </a:r>
            <a:r>
              <a:rPr lang="cs-CZ" b="1" dirty="0" smtClean="0">
                <a:solidFill>
                  <a:srgbClr val="92D050"/>
                </a:solidFill>
                <a:cs typeface="Arial" panose="020B0604020202020204" pitchFamily="34" charset="0"/>
              </a:rPr>
              <a:t>?</a:t>
            </a:r>
          </a:p>
          <a:p>
            <a:r>
              <a:rPr lang="cs-CZ" b="1" dirty="0" err="1" smtClean="0">
                <a:solidFill>
                  <a:srgbClr val="92D050"/>
                </a:solidFill>
                <a:cs typeface="Arial" panose="020B0604020202020204" pitchFamily="34" charset="0"/>
              </a:rPr>
              <a:t>What</a:t>
            </a:r>
            <a:r>
              <a:rPr lang="cs-CZ" b="1" dirty="0" smtClean="0">
                <a:solidFill>
                  <a:srgbClr val="92D050"/>
                </a:solidFill>
                <a:cs typeface="Arial" panose="020B0604020202020204" pitchFamily="34" charset="0"/>
              </a:rPr>
              <a:t> are </a:t>
            </a:r>
            <a:r>
              <a:rPr lang="cs-CZ" b="1" dirty="0" err="1" smtClean="0">
                <a:solidFill>
                  <a:srgbClr val="92D050"/>
                </a:solidFill>
                <a:cs typeface="Arial" panose="020B0604020202020204" pitchFamily="34" charset="0"/>
              </a:rPr>
              <a:t>they</a:t>
            </a:r>
            <a:r>
              <a:rPr lang="cs-CZ" b="1" dirty="0" smtClean="0">
                <a:solidFill>
                  <a:srgbClr val="92D050"/>
                </a:solidFill>
                <a:cs typeface="Arial" panose="020B0604020202020204" pitchFamily="34" charset="0"/>
              </a:rPr>
              <a:t> </a:t>
            </a:r>
            <a:r>
              <a:rPr lang="cs-CZ" b="1" dirty="0" err="1" smtClean="0">
                <a:solidFill>
                  <a:srgbClr val="92D050"/>
                </a:solidFill>
                <a:cs typeface="Arial" panose="020B0604020202020204" pitchFamily="34" charset="0"/>
              </a:rPr>
              <a:t>doing</a:t>
            </a:r>
            <a:r>
              <a:rPr lang="cs-CZ" b="1" dirty="0" smtClean="0">
                <a:solidFill>
                  <a:srgbClr val="92D050"/>
                </a:solidFill>
                <a:cs typeface="Arial" panose="020B0604020202020204" pitchFamily="34" charset="0"/>
              </a:rPr>
              <a:t>?</a:t>
            </a:r>
            <a:endParaRPr lang="cs-CZ" b="1" dirty="0">
              <a:solidFill>
                <a:srgbClr val="92D050"/>
              </a:solidFill>
              <a:cs typeface="Arial" panose="020B0604020202020204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281" y="5496466"/>
            <a:ext cx="1784599" cy="119992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281" y="3483"/>
            <a:ext cx="2834001" cy="1984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5713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1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9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4" fill="hold">
                                          <p:stCondLst>
                                            <p:cond delay="216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38" presetClass="entr" presetSubtype="0" accel="5000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9919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9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14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1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" decel="50000" autoRev="1" fill="hold">
                                          <p:stCondLst>
                                            <p:cond delay="114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6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8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vislý svitek 7"/>
          <p:cNvSpPr/>
          <p:nvPr/>
        </p:nvSpPr>
        <p:spPr>
          <a:xfrm>
            <a:off x="-217807" y="515579"/>
            <a:ext cx="9396536" cy="5668274"/>
          </a:xfrm>
          <a:prstGeom prst="verticalScroll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1">
                <a:lumMod val="50000"/>
              </a:schemeClr>
            </a:solidFill>
          </a:ln>
          <a:scene3d>
            <a:camera prst="isometricOffAxis1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err="1" smtClean="0">
                <a:solidFill>
                  <a:srgbClr val="7030A0"/>
                </a:solidFill>
              </a:rPr>
              <a:t>Name</a:t>
            </a:r>
            <a:r>
              <a:rPr lang="cs-CZ" sz="2000" b="1" dirty="0" smtClean="0">
                <a:solidFill>
                  <a:srgbClr val="7030A0"/>
                </a:solidFill>
              </a:rPr>
              <a:t>:</a:t>
            </a:r>
          </a:p>
          <a:p>
            <a:r>
              <a:rPr lang="cs-CZ" sz="2000" b="1" dirty="0" err="1" smtClean="0">
                <a:solidFill>
                  <a:srgbClr val="7030A0"/>
                </a:solidFill>
              </a:rPr>
              <a:t>Address</a:t>
            </a:r>
            <a:r>
              <a:rPr lang="cs-CZ" sz="2000" b="1" dirty="0" smtClean="0">
                <a:solidFill>
                  <a:srgbClr val="7030A0"/>
                </a:solidFill>
              </a:rPr>
              <a:t>:</a:t>
            </a:r>
          </a:p>
          <a:p>
            <a:r>
              <a:rPr lang="cs-CZ" sz="2000" b="1" dirty="0" err="1" smtClean="0">
                <a:solidFill>
                  <a:srgbClr val="7030A0"/>
                </a:solidFill>
              </a:rPr>
              <a:t>Date</a:t>
            </a:r>
            <a:r>
              <a:rPr lang="cs-CZ" sz="2000" b="1" dirty="0" smtClean="0">
                <a:solidFill>
                  <a:srgbClr val="7030A0"/>
                </a:solidFill>
              </a:rPr>
              <a:t> </a:t>
            </a:r>
            <a:r>
              <a:rPr lang="cs-CZ" sz="2000" b="1" dirty="0" err="1" smtClean="0">
                <a:solidFill>
                  <a:srgbClr val="7030A0"/>
                </a:solidFill>
              </a:rPr>
              <a:t>of</a:t>
            </a:r>
            <a:r>
              <a:rPr lang="cs-CZ" sz="2000" b="1" dirty="0" smtClean="0">
                <a:solidFill>
                  <a:srgbClr val="7030A0"/>
                </a:solidFill>
              </a:rPr>
              <a:t> </a:t>
            </a:r>
            <a:r>
              <a:rPr lang="cs-CZ" sz="2000" b="1" dirty="0" err="1" smtClean="0">
                <a:solidFill>
                  <a:srgbClr val="7030A0"/>
                </a:solidFill>
              </a:rPr>
              <a:t>Birth</a:t>
            </a:r>
            <a:r>
              <a:rPr lang="cs-CZ" sz="2000" b="1" dirty="0" smtClean="0">
                <a:solidFill>
                  <a:srgbClr val="7030A0"/>
                </a:solidFill>
              </a:rPr>
              <a:t>:</a:t>
            </a:r>
          </a:p>
          <a:p>
            <a:r>
              <a:rPr lang="cs-CZ" sz="2000" b="1" dirty="0" err="1" smtClean="0">
                <a:solidFill>
                  <a:srgbClr val="7030A0"/>
                </a:solidFill>
              </a:rPr>
              <a:t>Marital</a:t>
            </a:r>
            <a:r>
              <a:rPr lang="cs-CZ" sz="2000" b="1" dirty="0" smtClean="0">
                <a:solidFill>
                  <a:srgbClr val="7030A0"/>
                </a:solidFill>
              </a:rPr>
              <a:t> Status:</a:t>
            </a:r>
          </a:p>
          <a:p>
            <a:r>
              <a:rPr lang="cs-CZ" sz="2000" b="1" dirty="0" err="1" smtClean="0">
                <a:solidFill>
                  <a:srgbClr val="7030A0"/>
                </a:solidFill>
              </a:rPr>
              <a:t>Phone</a:t>
            </a:r>
            <a:r>
              <a:rPr lang="cs-CZ" sz="2000" b="1" dirty="0" smtClean="0">
                <a:solidFill>
                  <a:srgbClr val="7030A0"/>
                </a:solidFill>
              </a:rPr>
              <a:t>: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Email:</a:t>
            </a:r>
          </a:p>
          <a:p>
            <a:r>
              <a:rPr lang="cs-CZ" sz="2000" b="1" dirty="0" err="1" smtClean="0">
                <a:solidFill>
                  <a:srgbClr val="7030A0"/>
                </a:solidFill>
              </a:rPr>
              <a:t>Education</a:t>
            </a:r>
            <a:r>
              <a:rPr lang="cs-CZ" sz="2000" b="1" dirty="0" smtClean="0">
                <a:solidFill>
                  <a:srgbClr val="7030A0"/>
                </a:solidFill>
              </a:rPr>
              <a:t>:</a:t>
            </a:r>
          </a:p>
          <a:p>
            <a:endParaRPr lang="cs-CZ" sz="2000" b="1" dirty="0" smtClean="0">
              <a:solidFill>
                <a:srgbClr val="7030A0"/>
              </a:solidFill>
            </a:endParaRPr>
          </a:p>
          <a:p>
            <a:r>
              <a:rPr lang="cs-CZ" sz="2000" b="1" dirty="0" err="1" smtClean="0">
                <a:solidFill>
                  <a:srgbClr val="7030A0"/>
                </a:solidFill>
              </a:rPr>
              <a:t>Work</a:t>
            </a:r>
            <a:r>
              <a:rPr lang="cs-CZ" sz="2000" b="1" dirty="0" smtClean="0">
                <a:solidFill>
                  <a:srgbClr val="7030A0"/>
                </a:solidFill>
              </a:rPr>
              <a:t> </a:t>
            </a:r>
            <a:r>
              <a:rPr lang="cs-CZ" sz="2000" b="1" dirty="0" err="1" smtClean="0">
                <a:solidFill>
                  <a:srgbClr val="7030A0"/>
                </a:solidFill>
              </a:rPr>
              <a:t>Practise</a:t>
            </a:r>
            <a:r>
              <a:rPr lang="cs-CZ" sz="2000" b="1" dirty="0" smtClean="0">
                <a:solidFill>
                  <a:srgbClr val="7030A0"/>
                </a:solidFill>
              </a:rPr>
              <a:t>:</a:t>
            </a:r>
          </a:p>
          <a:p>
            <a:r>
              <a:rPr lang="cs-CZ" sz="2000" b="1" dirty="0" smtClean="0">
                <a:solidFill>
                  <a:srgbClr val="7030A0"/>
                </a:solidFill>
              </a:rPr>
              <a:t>PC </a:t>
            </a:r>
            <a:r>
              <a:rPr lang="cs-CZ" sz="2000" b="1" dirty="0" err="1" smtClean="0">
                <a:solidFill>
                  <a:srgbClr val="7030A0"/>
                </a:solidFill>
              </a:rPr>
              <a:t>Skills</a:t>
            </a:r>
            <a:r>
              <a:rPr lang="cs-CZ" sz="2000" b="1" dirty="0" smtClean="0">
                <a:solidFill>
                  <a:srgbClr val="7030A0"/>
                </a:solidFill>
              </a:rPr>
              <a:t>:</a:t>
            </a:r>
          </a:p>
          <a:p>
            <a:r>
              <a:rPr lang="cs-CZ" sz="2000" b="1" dirty="0" err="1" smtClean="0">
                <a:solidFill>
                  <a:srgbClr val="7030A0"/>
                </a:solidFill>
              </a:rPr>
              <a:t>Languages</a:t>
            </a:r>
            <a:r>
              <a:rPr lang="cs-CZ" sz="2000" b="1" dirty="0" smtClean="0">
                <a:solidFill>
                  <a:srgbClr val="7030A0"/>
                </a:solidFill>
              </a:rPr>
              <a:t>:</a:t>
            </a:r>
          </a:p>
          <a:p>
            <a:r>
              <a:rPr lang="cs-CZ" sz="2000" b="1" dirty="0" err="1" smtClean="0">
                <a:solidFill>
                  <a:srgbClr val="7030A0"/>
                </a:solidFill>
              </a:rPr>
              <a:t>Other</a:t>
            </a:r>
            <a:r>
              <a:rPr lang="cs-CZ" sz="2000" b="1" dirty="0" smtClean="0">
                <a:solidFill>
                  <a:srgbClr val="7030A0"/>
                </a:solidFill>
              </a:rPr>
              <a:t> </a:t>
            </a:r>
            <a:r>
              <a:rPr lang="cs-CZ" sz="2000" b="1" dirty="0" err="1" smtClean="0">
                <a:solidFill>
                  <a:srgbClr val="7030A0"/>
                </a:solidFill>
              </a:rPr>
              <a:t>Skills</a:t>
            </a:r>
            <a:r>
              <a:rPr lang="cs-CZ" sz="2000" b="1" dirty="0" smtClean="0">
                <a:solidFill>
                  <a:srgbClr val="7030A0"/>
                </a:solidFill>
              </a:rPr>
              <a:t>:</a:t>
            </a:r>
          </a:p>
          <a:p>
            <a:r>
              <a:rPr lang="cs-CZ" sz="2000" b="1" dirty="0" err="1" smtClean="0">
                <a:solidFill>
                  <a:srgbClr val="7030A0"/>
                </a:solidFill>
              </a:rPr>
              <a:t>Hobbies</a:t>
            </a:r>
            <a:r>
              <a:rPr lang="cs-CZ" sz="2000" b="1" dirty="0" smtClean="0">
                <a:solidFill>
                  <a:srgbClr val="7030A0"/>
                </a:solidFill>
              </a:rPr>
              <a:t>: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526268"/>
            <a:ext cx="3540521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7030A0"/>
            </a:solidFill>
          </a:ln>
          <a:scene3d>
            <a:camera prst="isometricOffAxis1Right"/>
            <a:lightRig rig="threePt" dir="t"/>
          </a:scene3d>
          <a:sp3d>
            <a:bevelT w="101600" prst="riblet"/>
          </a:sp3d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50800" h="38100" prst="riblet"/>
            </a:sp3d>
          </a:bodyPr>
          <a:lstStyle/>
          <a:p>
            <a:pPr lvl="0"/>
            <a:r>
              <a:rPr lang="cs-CZ" sz="4000" b="1" dirty="0">
                <a:solidFill>
                  <a:srgbClr val="7030A0"/>
                </a:solidFill>
              </a:rPr>
              <a:t>Curriculum Vitae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123726" y="1052735"/>
            <a:ext cx="6192569" cy="4401205"/>
          </a:xfrm>
          <a:prstGeom prst="rect">
            <a:avLst/>
          </a:prstGeom>
          <a:noFill/>
          <a:scene3d>
            <a:camera prst="isometricOffAxis1Right"/>
            <a:lightRig rig="threePt" dir="t"/>
          </a:scene3d>
        </p:spPr>
        <p:txBody>
          <a:bodyPr wrap="square" rtlCol="0">
            <a:spAutoFit/>
          </a:bodyPr>
          <a:lstStyle/>
          <a:p>
            <a:endParaRPr lang="cs-CZ" sz="2000" b="1" dirty="0">
              <a:solidFill>
                <a:srgbClr val="26210C"/>
              </a:solidFill>
            </a:endParaRPr>
          </a:p>
          <a:p>
            <a:r>
              <a:rPr lang="cs-CZ" sz="2000" b="1" dirty="0">
                <a:solidFill>
                  <a:srgbClr val="26210C"/>
                </a:solidFill>
              </a:rPr>
              <a:t>John Smith</a:t>
            </a:r>
          </a:p>
          <a:p>
            <a:r>
              <a:rPr lang="cs-CZ" sz="2000" b="1" dirty="0" err="1">
                <a:solidFill>
                  <a:srgbClr val="26210C"/>
                </a:solidFill>
              </a:rPr>
              <a:t>Hobilova</a:t>
            </a:r>
            <a:r>
              <a:rPr lang="cs-CZ" sz="2000" b="1" dirty="0">
                <a:solidFill>
                  <a:srgbClr val="26210C"/>
                </a:solidFill>
              </a:rPr>
              <a:t> street 32, 746 00 Opava, </a:t>
            </a:r>
            <a:r>
              <a:rPr lang="cs-CZ" sz="2000" b="1" dirty="0" err="1">
                <a:solidFill>
                  <a:srgbClr val="26210C"/>
                </a:solidFill>
              </a:rPr>
              <a:t>the</a:t>
            </a:r>
            <a:r>
              <a:rPr lang="cs-CZ" sz="2000" b="1" dirty="0">
                <a:solidFill>
                  <a:srgbClr val="26210C"/>
                </a:solidFill>
              </a:rPr>
              <a:t> CZ</a:t>
            </a:r>
          </a:p>
          <a:p>
            <a:r>
              <a:rPr lang="cs-CZ" sz="2000" b="1" dirty="0">
                <a:solidFill>
                  <a:srgbClr val="26210C"/>
                </a:solidFill>
              </a:rPr>
              <a:t>02. 07. 1992</a:t>
            </a:r>
          </a:p>
          <a:p>
            <a:r>
              <a:rPr lang="cs-CZ" sz="2000" b="1" dirty="0">
                <a:solidFill>
                  <a:srgbClr val="26210C"/>
                </a:solidFill>
              </a:rPr>
              <a:t>Single</a:t>
            </a:r>
          </a:p>
          <a:p>
            <a:r>
              <a:rPr lang="cs-CZ" sz="2000" b="1" dirty="0">
                <a:solidFill>
                  <a:srgbClr val="26210C"/>
                </a:solidFill>
              </a:rPr>
              <a:t>722 156 423</a:t>
            </a:r>
          </a:p>
          <a:p>
            <a:r>
              <a:rPr lang="cs-CZ" sz="2000" b="1" dirty="0">
                <a:solidFill>
                  <a:srgbClr val="26210C"/>
                </a:solidFill>
              </a:rPr>
              <a:t>zanova@seznam.cz</a:t>
            </a:r>
          </a:p>
          <a:p>
            <a:r>
              <a:rPr lang="cs-CZ" sz="2000" b="1" dirty="0">
                <a:solidFill>
                  <a:srgbClr val="26210C"/>
                </a:solidFill>
              </a:rPr>
              <a:t>1999-2008 </a:t>
            </a:r>
            <a:r>
              <a:rPr lang="cs-CZ" sz="2000" b="1" dirty="0" err="1">
                <a:solidFill>
                  <a:srgbClr val="26210C"/>
                </a:solidFill>
              </a:rPr>
              <a:t>Grammar</a:t>
            </a:r>
            <a:r>
              <a:rPr lang="cs-CZ" sz="2000" b="1" dirty="0">
                <a:solidFill>
                  <a:srgbClr val="26210C"/>
                </a:solidFill>
              </a:rPr>
              <a:t> </a:t>
            </a:r>
            <a:r>
              <a:rPr lang="cs-CZ" sz="2000" b="1" dirty="0" err="1">
                <a:solidFill>
                  <a:srgbClr val="26210C"/>
                </a:solidFill>
              </a:rPr>
              <a:t>School,Opava</a:t>
            </a:r>
            <a:endParaRPr lang="cs-CZ" sz="2000" b="1" dirty="0">
              <a:solidFill>
                <a:srgbClr val="26210C"/>
              </a:solidFill>
            </a:endParaRPr>
          </a:p>
          <a:p>
            <a:r>
              <a:rPr lang="cs-CZ" sz="2000" b="1" dirty="0">
                <a:solidFill>
                  <a:srgbClr val="26210C"/>
                </a:solidFill>
              </a:rPr>
              <a:t>2009-2013 </a:t>
            </a:r>
            <a:r>
              <a:rPr lang="cs-CZ" sz="2000" b="1" dirty="0" err="1">
                <a:solidFill>
                  <a:srgbClr val="26210C"/>
                </a:solidFill>
              </a:rPr>
              <a:t>Secondary</a:t>
            </a:r>
            <a:r>
              <a:rPr lang="cs-CZ" sz="2000" b="1" dirty="0">
                <a:solidFill>
                  <a:srgbClr val="26210C"/>
                </a:solidFill>
              </a:rPr>
              <a:t> </a:t>
            </a:r>
            <a:r>
              <a:rPr lang="cs-CZ" sz="2000" b="1" dirty="0" err="1">
                <a:solidFill>
                  <a:srgbClr val="26210C"/>
                </a:solidFill>
              </a:rPr>
              <a:t>School</a:t>
            </a:r>
            <a:r>
              <a:rPr lang="cs-CZ" sz="2000" b="1" dirty="0">
                <a:solidFill>
                  <a:srgbClr val="26210C"/>
                </a:solidFill>
              </a:rPr>
              <a:t> </a:t>
            </a:r>
            <a:r>
              <a:rPr lang="cs-CZ" sz="2000" b="1" dirty="0" err="1">
                <a:solidFill>
                  <a:srgbClr val="26210C"/>
                </a:solidFill>
              </a:rPr>
              <a:t>of</a:t>
            </a:r>
            <a:r>
              <a:rPr lang="cs-CZ" sz="2000" b="1" dirty="0">
                <a:solidFill>
                  <a:srgbClr val="26210C"/>
                </a:solidFill>
              </a:rPr>
              <a:t> </a:t>
            </a:r>
            <a:r>
              <a:rPr lang="cs-CZ" sz="2000" b="1" dirty="0" err="1">
                <a:solidFill>
                  <a:srgbClr val="26210C"/>
                </a:solidFill>
              </a:rPr>
              <a:t>Agriculture</a:t>
            </a:r>
            <a:r>
              <a:rPr lang="cs-CZ" sz="2000" b="1" dirty="0">
                <a:solidFill>
                  <a:srgbClr val="26210C"/>
                </a:solidFill>
              </a:rPr>
              <a:t>, Opava</a:t>
            </a:r>
          </a:p>
          <a:p>
            <a:r>
              <a:rPr lang="cs-CZ" sz="2000" b="1" dirty="0">
                <a:solidFill>
                  <a:srgbClr val="26210C"/>
                </a:solidFill>
              </a:rPr>
              <a:t>2013-2014 </a:t>
            </a:r>
            <a:r>
              <a:rPr lang="cs-CZ" sz="2000" b="1" dirty="0" err="1">
                <a:solidFill>
                  <a:srgbClr val="26210C"/>
                </a:solidFill>
              </a:rPr>
              <a:t>Salles</a:t>
            </a:r>
            <a:r>
              <a:rPr lang="cs-CZ" sz="2000" b="1" dirty="0">
                <a:solidFill>
                  <a:srgbClr val="26210C"/>
                </a:solidFill>
              </a:rPr>
              <a:t> </a:t>
            </a:r>
            <a:r>
              <a:rPr lang="cs-CZ" sz="2000" b="1" dirty="0" err="1">
                <a:solidFill>
                  <a:srgbClr val="26210C"/>
                </a:solidFill>
              </a:rPr>
              <a:t>assistant</a:t>
            </a:r>
            <a:endParaRPr lang="cs-CZ" sz="2000" b="1" dirty="0">
              <a:solidFill>
                <a:srgbClr val="26210C"/>
              </a:solidFill>
            </a:endParaRPr>
          </a:p>
          <a:p>
            <a:r>
              <a:rPr lang="cs-CZ" sz="2000" b="1" dirty="0">
                <a:solidFill>
                  <a:srgbClr val="26210C"/>
                </a:solidFill>
              </a:rPr>
              <a:t>Windows 7,MS Office (Word, </a:t>
            </a:r>
            <a:r>
              <a:rPr lang="cs-CZ" sz="2000" b="1" dirty="0" err="1">
                <a:solidFill>
                  <a:srgbClr val="26210C"/>
                </a:solidFill>
              </a:rPr>
              <a:t>Power</a:t>
            </a:r>
            <a:r>
              <a:rPr lang="cs-CZ" sz="2000" b="1" dirty="0">
                <a:solidFill>
                  <a:srgbClr val="26210C"/>
                </a:solidFill>
              </a:rPr>
              <a:t> Point, Excel)</a:t>
            </a:r>
          </a:p>
          <a:p>
            <a:r>
              <a:rPr lang="cs-CZ" sz="2000" b="1" dirty="0">
                <a:solidFill>
                  <a:srgbClr val="26210C"/>
                </a:solidFill>
              </a:rPr>
              <a:t>Czech (</a:t>
            </a:r>
            <a:r>
              <a:rPr lang="cs-CZ" sz="2000" b="1" dirty="0" err="1">
                <a:solidFill>
                  <a:srgbClr val="26210C"/>
                </a:solidFill>
              </a:rPr>
              <a:t>native</a:t>
            </a:r>
            <a:r>
              <a:rPr lang="cs-CZ" sz="2000" b="1" dirty="0">
                <a:solidFill>
                  <a:srgbClr val="26210C"/>
                </a:solidFill>
              </a:rPr>
              <a:t>), </a:t>
            </a:r>
            <a:r>
              <a:rPr lang="cs-CZ" sz="2000" b="1" dirty="0" err="1">
                <a:solidFill>
                  <a:srgbClr val="26210C"/>
                </a:solidFill>
              </a:rPr>
              <a:t>English</a:t>
            </a:r>
            <a:r>
              <a:rPr lang="cs-CZ" sz="2000" b="1" dirty="0">
                <a:solidFill>
                  <a:srgbClr val="26210C"/>
                </a:solidFill>
              </a:rPr>
              <a:t> (</a:t>
            </a:r>
            <a:r>
              <a:rPr lang="cs-CZ" sz="2000" b="1" dirty="0" err="1">
                <a:solidFill>
                  <a:srgbClr val="26210C"/>
                </a:solidFill>
              </a:rPr>
              <a:t>level</a:t>
            </a:r>
            <a:r>
              <a:rPr lang="cs-CZ" sz="2000" b="1" dirty="0">
                <a:solidFill>
                  <a:srgbClr val="26210C"/>
                </a:solidFill>
              </a:rPr>
              <a:t> B1)</a:t>
            </a:r>
          </a:p>
          <a:p>
            <a:r>
              <a:rPr lang="cs-CZ" sz="2000" b="1" dirty="0" err="1">
                <a:solidFill>
                  <a:srgbClr val="26210C"/>
                </a:solidFill>
              </a:rPr>
              <a:t>Driving</a:t>
            </a:r>
            <a:r>
              <a:rPr lang="cs-CZ" sz="2000" b="1" dirty="0">
                <a:solidFill>
                  <a:srgbClr val="26210C"/>
                </a:solidFill>
              </a:rPr>
              <a:t> licence</a:t>
            </a:r>
          </a:p>
          <a:p>
            <a:r>
              <a:rPr lang="cs-CZ" sz="2000" b="1" dirty="0">
                <a:solidFill>
                  <a:srgbClr val="26210C"/>
                </a:solidFill>
              </a:rPr>
              <a:t>Sport, </a:t>
            </a:r>
            <a:r>
              <a:rPr lang="cs-CZ" sz="2000" b="1" dirty="0" err="1">
                <a:solidFill>
                  <a:srgbClr val="26210C"/>
                </a:solidFill>
              </a:rPr>
              <a:t>reading</a:t>
            </a:r>
            <a:r>
              <a:rPr lang="cs-CZ" sz="2000" b="1" dirty="0">
                <a:solidFill>
                  <a:srgbClr val="26210C"/>
                </a:solidFill>
              </a:rPr>
              <a:t>, </a:t>
            </a:r>
            <a:r>
              <a:rPr lang="cs-CZ" sz="2000" b="1" dirty="0" err="1">
                <a:solidFill>
                  <a:srgbClr val="26210C"/>
                </a:solidFill>
              </a:rPr>
              <a:t>culture</a:t>
            </a:r>
            <a:endParaRPr lang="cs-CZ" sz="2000" b="1" dirty="0">
              <a:solidFill>
                <a:srgbClr val="26210C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9564" y="260648"/>
            <a:ext cx="1448324" cy="18002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2479" y="4439131"/>
            <a:ext cx="2222376" cy="20296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2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5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1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1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8000"/>
                            </p:stCondLst>
                            <p:childTnLst>
                              <p:par>
                                <p:cTn id="4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0000"/>
                            </p:stCondLst>
                            <p:childTnLst>
                              <p:par>
                                <p:cTn id="5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2000"/>
                            </p:stCondLst>
                            <p:childTnLst>
                              <p:par>
                                <p:cTn id="5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4000"/>
                            </p:stCondLst>
                            <p:childTnLst>
                              <p:par>
                                <p:cTn id="6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6000"/>
                            </p:stCondLst>
                            <p:childTnLst>
                              <p:par>
                                <p:cTn id="6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8000"/>
                            </p:stCondLst>
                            <p:childTnLst>
                              <p:par>
                                <p:cTn id="7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0000"/>
                            </p:stCondLst>
                            <p:childTnLst>
                              <p:par>
                                <p:cTn id="7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8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2000"/>
                            </p:stCondLst>
                            <p:childTnLst>
                              <p:par>
                                <p:cTn id="8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8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1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1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1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500" fill="hold"/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500" fill="hold"/>
                                        <p:tgtEl>
                                          <p:spTgt spid="1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1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1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054" y="124344"/>
            <a:ext cx="7049109" cy="400110"/>
          </a:xfrm>
          <a:prstGeom prst="rect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hlinkClick r:id="rId3"/>
              </a:rPr>
              <a:t>http://www.englishexercises.org/makeagame/viewgame.asp?id=7757</a:t>
            </a:r>
            <a:endParaRPr lang="cs-CZ" sz="2000" b="1" dirty="0" smtClean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0244" y="6320269"/>
            <a:ext cx="5719451" cy="400110"/>
          </a:xfrm>
          <a:prstGeom prst="rect">
            <a:avLst/>
          </a:prstGeom>
          <a:solidFill>
            <a:schemeClr val="tx1">
              <a:lumMod val="85000"/>
            </a:schemeClr>
          </a:solidFill>
          <a:ln w="28575">
            <a:solidFill>
              <a:srgbClr val="92D050"/>
            </a:solidFill>
          </a:ln>
        </p:spPr>
        <p:txBody>
          <a:bodyPr wrap="none" rtlCol="0">
            <a:spAutoFit/>
          </a:bodyPr>
          <a:lstStyle/>
          <a:p>
            <a:r>
              <a:rPr lang="en-US" sz="2000" b="1" dirty="0" smtClean="0">
                <a:solidFill>
                  <a:srgbClr val="00B0F0"/>
                </a:solidFill>
                <a:hlinkClick r:id="rId4"/>
              </a:rPr>
              <a:t>Business English - Applying for Jobs - Part 1 - YouTube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60199" y="774576"/>
            <a:ext cx="2968185" cy="64633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7030A0"/>
            </a:solidFill>
          </a:ln>
          <a:scene3d>
            <a:camera prst="orthographicFront"/>
            <a:lightRig rig="threePt" dir="t"/>
          </a:scene3d>
          <a:sp3d>
            <a:bevelT w="101600" prst="riblet"/>
          </a:sp3d>
        </p:spPr>
        <p:txBody>
          <a:bodyPr wrap="none" rtlCol="0">
            <a:spAutoFit/>
            <a:sp3d extrusionH="57150">
              <a:bevelT w="50800" h="38100" prst="riblet"/>
            </a:sp3d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A Job Interview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0244" y="2559670"/>
            <a:ext cx="448296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Tell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me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something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about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yourself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.</a:t>
            </a:r>
          </a:p>
          <a:p>
            <a:r>
              <a:rPr lang="cs-CZ" sz="2000" b="1" dirty="0" err="1" smtClean="0"/>
              <a:t>How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would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you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describe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yourself</a:t>
            </a:r>
            <a:r>
              <a:rPr lang="cs-CZ" sz="2000" b="1" dirty="0" smtClean="0"/>
              <a:t> ? </a:t>
            </a:r>
            <a:endParaRPr lang="cs-CZ" sz="2000" b="1" dirty="0"/>
          </a:p>
          <a:p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Tell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me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about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your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character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. </a:t>
            </a:r>
            <a:endParaRPr lang="cs-CZ" sz="2000" b="1" dirty="0">
              <a:solidFill>
                <a:schemeClr val="tx1">
                  <a:lumMod val="75000"/>
                </a:schemeClr>
              </a:solidFill>
            </a:endParaRPr>
          </a:p>
          <a:p>
            <a:r>
              <a:rPr lang="cs-CZ" sz="2000" b="1" dirty="0" err="1" smtClean="0"/>
              <a:t>What</a:t>
            </a:r>
            <a:r>
              <a:rPr lang="cs-CZ" sz="2000" b="1" dirty="0" smtClean="0"/>
              <a:t> are </a:t>
            </a:r>
            <a:r>
              <a:rPr lang="cs-CZ" sz="2000" b="1" dirty="0" err="1" smtClean="0"/>
              <a:t>your</a:t>
            </a:r>
            <a:r>
              <a:rPr lang="cs-CZ" sz="2000" b="1" dirty="0" smtClean="0"/>
              <a:t> </a:t>
            </a:r>
            <a:r>
              <a:rPr lang="cs-CZ" sz="2000" b="1" dirty="0" err="1" smtClean="0">
                <a:solidFill>
                  <a:srgbClr val="00B0F0"/>
                </a:solidFill>
              </a:rPr>
              <a:t>weaknesses</a:t>
            </a:r>
            <a:r>
              <a:rPr lang="cs-CZ" sz="2000" b="1" dirty="0" smtClean="0">
                <a:solidFill>
                  <a:schemeClr val="bg2">
                    <a:lumMod val="25000"/>
                    <a:lumOff val="75000"/>
                  </a:schemeClr>
                </a:solidFill>
              </a:rPr>
              <a:t> ?</a:t>
            </a:r>
          </a:p>
          <a:p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What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 are </a:t>
            </a:r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your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rgbClr val="00B0F0"/>
                </a:solidFill>
              </a:rPr>
              <a:t>strengths</a:t>
            </a:r>
            <a:r>
              <a:rPr lang="cs-CZ" sz="2000" b="1" dirty="0" smtClean="0">
                <a:solidFill>
                  <a:srgbClr val="00B0F0"/>
                </a:solidFill>
              </a:rPr>
              <a:t> </a:t>
            </a:r>
            <a:r>
              <a:rPr lang="cs-CZ" sz="2000" b="1" dirty="0" smtClean="0">
                <a:solidFill>
                  <a:schemeClr val="bg2">
                    <a:lumMod val="25000"/>
                    <a:lumOff val="75000"/>
                  </a:schemeClr>
                </a:solidFill>
              </a:rPr>
              <a:t>? </a:t>
            </a:r>
          </a:p>
          <a:p>
            <a:r>
              <a:rPr lang="cs-CZ" sz="2000" b="1" dirty="0" err="1" smtClean="0"/>
              <a:t>What</a:t>
            </a:r>
            <a:r>
              <a:rPr lang="cs-CZ" sz="2000" b="1" dirty="0" smtClean="0"/>
              <a:t> are </a:t>
            </a:r>
            <a:r>
              <a:rPr lang="cs-CZ" sz="2000" b="1" dirty="0" err="1" smtClean="0"/>
              <a:t>you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interested</a:t>
            </a:r>
            <a:r>
              <a:rPr lang="cs-CZ" sz="2000" b="1" dirty="0" smtClean="0"/>
              <a:t> in ? </a:t>
            </a:r>
          </a:p>
          <a:p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Why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 are </a:t>
            </a:r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you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interested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 in </a:t>
            </a:r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working</a:t>
            </a:r>
            <a:endParaRPr lang="cs-CZ" sz="2000" b="1" dirty="0" smtClean="0">
              <a:solidFill>
                <a:schemeClr val="tx1">
                  <a:lumMod val="75000"/>
                </a:schemeClr>
              </a:solidFill>
            </a:endParaRPr>
          </a:p>
          <a:p>
            <a:r>
              <a:rPr lang="cs-CZ" sz="2000" b="1" dirty="0">
                <a:solidFill>
                  <a:schemeClr val="bg2">
                    <a:lumMod val="25000"/>
                    <a:lumOff val="7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bg2">
                    <a:lumMod val="25000"/>
                    <a:lumOff val="75000"/>
                  </a:schemeClr>
                </a:solidFill>
              </a:rPr>
              <a:t>  </a:t>
            </a:r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for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our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rgbClr val="00B0F0"/>
                </a:solidFill>
              </a:rPr>
              <a:t>firm</a:t>
            </a:r>
            <a:r>
              <a:rPr lang="cs-CZ" sz="2000" b="1" dirty="0" smtClean="0">
                <a:solidFill>
                  <a:schemeClr val="bg2">
                    <a:lumMod val="25000"/>
                    <a:lumOff val="75000"/>
                  </a:schemeClr>
                </a:solidFill>
              </a:rPr>
              <a:t> ?</a:t>
            </a:r>
          </a:p>
          <a:p>
            <a:r>
              <a:rPr lang="cs-CZ" sz="2000" b="1" dirty="0" err="1" smtClean="0"/>
              <a:t>What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have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you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got</a:t>
            </a:r>
            <a:r>
              <a:rPr lang="cs-CZ" sz="2000" b="1" dirty="0" smtClean="0"/>
              <a:t> to </a:t>
            </a:r>
            <a:r>
              <a:rPr lang="cs-CZ" sz="2000" b="1" dirty="0" err="1" smtClean="0"/>
              <a:t>offer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our</a:t>
            </a:r>
            <a:r>
              <a:rPr lang="cs-CZ" sz="2000" b="1" dirty="0" smtClean="0"/>
              <a:t> </a:t>
            </a:r>
            <a:r>
              <a:rPr lang="cs-CZ" sz="2000" b="1" dirty="0" err="1" smtClean="0">
                <a:solidFill>
                  <a:srgbClr val="00B0F0"/>
                </a:solidFill>
              </a:rPr>
              <a:t>company</a:t>
            </a:r>
            <a:r>
              <a:rPr lang="cs-CZ" sz="2000" b="1" dirty="0" smtClean="0">
                <a:solidFill>
                  <a:schemeClr val="bg2">
                    <a:lumMod val="25000"/>
                    <a:lumOff val="75000"/>
                  </a:schemeClr>
                </a:solidFill>
              </a:rPr>
              <a:t>?</a:t>
            </a:r>
          </a:p>
          <a:p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What</a:t>
            </a:r>
            <a:r>
              <a:rPr lang="cs-CZ" sz="2000" b="1" dirty="0" smtClean="0">
                <a:solidFill>
                  <a:schemeClr val="bg2">
                    <a:lumMod val="25000"/>
                    <a:lumOff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rgbClr val="00B0F0"/>
                </a:solidFill>
              </a:rPr>
              <a:t>salary</a:t>
            </a:r>
            <a:r>
              <a:rPr lang="cs-CZ" sz="2000" b="1" dirty="0" smtClean="0">
                <a:solidFill>
                  <a:schemeClr val="bg2">
                    <a:lumMod val="25000"/>
                    <a:lumOff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would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you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expect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for</a:t>
            </a:r>
            <a:endParaRPr lang="cs-CZ" sz="2000" b="1" dirty="0" smtClean="0">
              <a:solidFill>
                <a:schemeClr val="tx1">
                  <a:lumMod val="75000"/>
                </a:schemeClr>
              </a:solidFill>
            </a:endParaRPr>
          </a:p>
          <a:p>
            <a:r>
              <a:rPr lang="cs-CZ" sz="2000" b="1" dirty="0">
                <a:solidFill>
                  <a:schemeClr val="bg2">
                    <a:lumMod val="25000"/>
                    <a:lumOff val="7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bg2">
                    <a:lumMod val="25000"/>
                    <a:lumOff val="75000"/>
                  </a:schemeClr>
                </a:solidFill>
              </a:rPr>
              <a:t>  </a:t>
            </a:r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this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advertised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rgbClr val="00B0F0"/>
                </a:solidFill>
              </a:rPr>
              <a:t>position</a:t>
            </a:r>
            <a:r>
              <a:rPr lang="cs-CZ" sz="2000" b="1" dirty="0" smtClean="0">
                <a:solidFill>
                  <a:schemeClr val="bg2">
                    <a:lumMod val="25000"/>
                    <a:lumOff val="7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in </a:t>
            </a:r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our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 </a:t>
            </a:r>
            <a:r>
              <a:rPr lang="cs-CZ" sz="2000" b="1" dirty="0" err="1" smtClean="0">
                <a:solidFill>
                  <a:schemeClr val="tx1">
                    <a:lumMod val="75000"/>
                  </a:schemeClr>
                </a:solidFill>
              </a:rPr>
              <a:t>company</a:t>
            </a:r>
            <a:r>
              <a:rPr lang="cs-CZ" sz="2000" b="1" dirty="0" smtClean="0">
                <a:solidFill>
                  <a:schemeClr val="tx1">
                    <a:lumMod val="75000"/>
                  </a:schemeClr>
                </a:solidFill>
              </a:rPr>
              <a:t>? </a:t>
            </a:r>
          </a:p>
          <a:p>
            <a:r>
              <a:rPr lang="cs-CZ" sz="2000" b="1" dirty="0" smtClean="0"/>
              <a:t>Do </a:t>
            </a:r>
            <a:r>
              <a:rPr lang="cs-CZ" sz="2000" b="1" dirty="0" err="1" smtClean="0"/>
              <a:t>you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prefer</a:t>
            </a:r>
            <a:r>
              <a:rPr lang="cs-CZ" sz="2000" b="1" dirty="0" smtClean="0"/>
              <a:t> </a:t>
            </a:r>
            <a:r>
              <a:rPr lang="cs-CZ" sz="2000" b="1" dirty="0" err="1" smtClean="0">
                <a:solidFill>
                  <a:srgbClr val="00B0F0"/>
                </a:solidFill>
              </a:rPr>
              <a:t>working</a:t>
            </a:r>
            <a:r>
              <a:rPr lang="cs-CZ" sz="2000" b="1" dirty="0" smtClean="0">
                <a:solidFill>
                  <a:srgbClr val="00B0F0"/>
                </a:solidFill>
              </a:rPr>
              <a:t> </a:t>
            </a:r>
            <a:r>
              <a:rPr lang="cs-CZ" sz="2000" b="1" dirty="0" err="1" smtClean="0">
                <a:solidFill>
                  <a:srgbClr val="00B0F0"/>
                </a:solidFill>
              </a:rPr>
              <a:t>alone</a:t>
            </a:r>
            <a:r>
              <a:rPr lang="cs-CZ" sz="2000" b="1" dirty="0" smtClean="0">
                <a:solidFill>
                  <a:srgbClr val="00B0F0"/>
                </a:solidFill>
              </a:rPr>
              <a:t> </a:t>
            </a:r>
            <a:r>
              <a:rPr lang="cs-CZ" sz="2000" b="1" dirty="0" err="1" smtClean="0"/>
              <a:t>or</a:t>
            </a:r>
            <a:r>
              <a:rPr lang="cs-CZ" sz="2000" b="1" dirty="0" smtClean="0">
                <a:solidFill>
                  <a:schemeClr val="bg2">
                    <a:lumMod val="25000"/>
                    <a:lumOff val="75000"/>
                  </a:schemeClr>
                </a:solidFill>
              </a:rPr>
              <a:t> </a:t>
            </a:r>
            <a:r>
              <a:rPr lang="cs-CZ" sz="2000" b="1" dirty="0" smtClean="0">
                <a:solidFill>
                  <a:srgbClr val="00B0F0"/>
                </a:solidFill>
              </a:rPr>
              <a:t>in a team</a:t>
            </a:r>
            <a:r>
              <a:rPr lang="cs-CZ" sz="2000" b="1" dirty="0" smtClean="0">
                <a:solidFill>
                  <a:schemeClr val="bg2">
                    <a:lumMod val="25000"/>
                    <a:lumOff val="75000"/>
                  </a:schemeClr>
                </a:solidFill>
              </a:rPr>
              <a:t>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99592" y="1984484"/>
            <a:ext cx="19623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Interviewer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71648" y="1940688"/>
            <a:ext cx="31582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Applicant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answers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172400" y="164539"/>
            <a:ext cx="6335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92D050"/>
                </a:solidFill>
              </a:rPr>
              <a:t>test</a:t>
            </a:r>
            <a:endParaRPr lang="cs-CZ" sz="2400" b="1" i="1" dirty="0">
              <a:solidFill>
                <a:srgbClr val="92D050"/>
              </a:solidFill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7668344" y="324399"/>
            <a:ext cx="360040" cy="0"/>
          </a:xfrm>
          <a:prstGeom prst="straightConnector1">
            <a:avLst/>
          </a:prstGeom>
          <a:ln w="381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Obrázek 1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1986" y="2708920"/>
            <a:ext cx="1917483" cy="2736304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3620" y="631835"/>
            <a:ext cx="2019363" cy="1314484"/>
          </a:xfrm>
          <a:prstGeom prst="rect">
            <a:avLst/>
          </a:prstGeom>
        </p:spPr>
      </p:pic>
      <p:sp>
        <p:nvSpPr>
          <p:cNvPr id="21" name="TextovéPole 20"/>
          <p:cNvSpPr txBox="1"/>
          <p:nvPr/>
        </p:nvSpPr>
        <p:spPr>
          <a:xfrm>
            <a:off x="4599015" y="2708919"/>
            <a:ext cx="2289409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00B0F0"/>
                </a:solidFill>
              </a:rPr>
              <a:t>v týmu</a:t>
            </a:r>
          </a:p>
          <a:p>
            <a:r>
              <a:rPr lang="cs-CZ" sz="2000" b="1" dirty="0">
                <a:solidFill>
                  <a:srgbClr val="00B0F0"/>
                </a:solidFill>
              </a:rPr>
              <a:t>firma</a:t>
            </a:r>
          </a:p>
          <a:p>
            <a:r>
              <a:rPr lang="cs-CZ" sz="2000" b="1" dirty="0">
                <a:solidFill>
                  <a:srgbClr val="00B0F0"/>
                </a:solidFill>
              </a:rPr>
              <a:t>společnost</a:t>
            </a:r>
          </a:p>
          <a:p>
            <a:r>
              <a:rPr lang="cs-CZ" sz="2000" b="1" dirty="0">
                <a:solidFill>
                  <a:srgbClr val="00B0F0"/>
                </a:solidFill>
              </a:rPr>
              <a:t>slabé stránky</a:t>
            </a:r>
          </a:p>
          <a:p>
            <a:r>
              <a:rPr lang="cs-CZ" sz="2000" b="1" dirty="0">
                <a:solidFill>
                  <a:srgbClr val="00B0F0"/>
                </a:solidFill>
              </a:rPr>
              <a:t>postavení/pozice</a:t>
            </a:r>
          </a:p>
          <a:p>
            <a:r>
              <a:rPr lang="cs-CZ" sz="2000" b="1" dirty="0">
                <a:solidFill>
                  <a:srgbClr val="00B0F0"/>
                </a:solidFill>
              </a:rPr>
              <a:t>plat</a:t>
            </a:r>
          </a:p>
          <a:p>
            <a:r>
              <a:rPr lang="cs-CZ" sz="2000" b="1" dirty="0">
                <a:solidFill>
                  <a:srgbClr val="00B0F0"/>
                </a:solidFill>
              </a:rPr>
              <a:t>pracovat samostatně</a:t>
            </a:r>
          </a:p>
          <a:p>
            <a:r>
              <a:rPr lang="cs-CZ" sz="2000" b="1" dirty="0">
                <a:solidFill>
                  <a:srgbClr val="00B0F0"/>
                </a:solidFill>
              </a:rPr>
              <a:t>silné stránky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508933" y="1940688"/>
            <a:ext cx="11050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err="1" smtClean="0">
                <a:solidFill>
                  <a:srgbClr val="92D050"/>
                </a:solidFill>
              </a:rPr>
              <a:t>Translate</a:t>
            </a:r>
            <a:endParaRPr lang="cs-CZ" sz="2000" b="1" i="1" dirty="0">
              <a:solidFill>
                <a:srgbClr val="92D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599015" y="2689629"/>
            <a:ext cx="2221283" cy="2736304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in a team</a:t>
            </a:r>
          </a:p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firm</a:t>
            </a:r>
            <a:endParaRPr lang="cs-CZ" sz="20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company</a:t>
            </a:r>
            <a:endParaRPr lang="cs-CZ" sz="20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weaknesses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position</a:t>
            </a:r>
            <a:endParaRPr lang="cs-CZ" sz="20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salary</a:t>
            </a:r>
            <a:endParaRPr lang="cs-CZ" sz="20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000" b="1" dirty="0" err="1" smtClean="0">
                <a:solidFill>
                  <a:schemeClr val="tx1"/>
                </a:solidFill>
              </a:rPr>
              <a:t>working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  <a:r>
              <a:rPr lang="cs-CZ" sz="2000" b="1" dirty="0" err="1" smtClean="0">
                <a:solidFill>
                  <a:schemeClr val="tx1"/>
                </a:solidFill>
              </a:rPr>
              <a:t>alone</a:t>
            </a:r>
            <a:endParaRPr lang="cs-CZ" sz="2000" b="1" dirty="0" smtClean="0">
              <a:solidFill>
                <a:schemeClr val="tx1"/>
              </a:solidFill>
            </a:endParaRPr>
          </a:p>
          <a:p>
            <a:pPr algn="ctr"/>
            <a:r>
              <a:rPr lang="cs-CZ" sz="2000" b="1" dirty="0" err="1">
                <a:solidFill>
                  <a:schemeClr val="tx1"/>
                </a:solidFill>
              </a:rPr>
              <a:t>strengths</a:t>
            </a:r>
            <a:endParaRPr lang="cs-CZ" sz="2000" b="1" dirty="0" smtClean="0">
              <a:solidFill>
                <a:schemeClr val="tx1"/>
              </a:solidFill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688016" y="6345322"/>
            <a:ext cx="8018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i="1" dirty="0" smtClean="0">
                <a:solidFill>
                  <a:srgbClr val="92D050"/>
                </a:solidFill>
              </a:rPr>
              <a:t>online</a:t>
            </a:r>
            <a:endParaRPr lang="cs-CZ" sz="2000" b="1" i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9073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3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3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3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3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3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1400"/>
                            </p:stCondLst>
                            <p:childTnLst>
                              <p:par>
                                <p:cTn id="140" presetID="5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4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4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4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6" fill="hold">
                            <p:stCondLst>
                              <p:cond delay="2800"/>
                            </p:stCondLst>
                            <p:childTnLst>
                              <p:par>
                                <p:cTn id="147" presetID="5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5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4700"/>
                            </p:stCondLst>
                            <p:childTnLst>
                              <p:par>
                                <p:cTn id="154" presetID="5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7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5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5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6800"/>
                            </p:stCondLst>
                            <p:childTnLst>
                              <p:par>
                                <p:cTn id="161" presetID="5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6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6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7" fill="hold">
                            <p:stCondLst>
                              <p:cond delay="9300"/>
                            </p:stCondLst>
                            <p:childTnLst>
                              <p:par>
                                <p:cTn id="168" presetID="5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7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10600"/>
                            </p:stCondLst>
                            <p:childTnLst>
                              <p:par>
                                <p:cTn id="175" presetID="5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7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7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1" fill="hold">
                            <p:stCondLst>
                              <p:cond delay="13300"/>
                            </p:stCondLst>
                            <p:childTnLst>
                              <p:par>
                                <p:cTn id="182" presetID="56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8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8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8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8" fill="hold">
                      <p:stCondLst>
                        <p:cond delay="indefinite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3" fill="hold">
                            <p:stCondLst>
                              <p:cond delay="500"/>
                            </p:stCondLst>
                            <p:childTnLst>
                              <p:par>
                                <p:cTn id="20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 animBg="1"/>
      <p:bldP spid="9" grpId="0"/>
      <p:bldP spid="10" grpId="0"/>
      <p:bldP spid="11" grpId="0"/>
      <p:bldP spid="3" grpId="0" animBg="1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vojitá vlna 5"/>
          <p:cNvSpPr/>
          <p:nvPr/>
        </p:nvSpPr>
        <p:spPr>
          <a:xfrm>
            <a:off x="2339752" y="2280319"/>
            <a:ext cx="4320480" cy="1868761"/>
          </a:xfrm>
          <a:prstGeom prst="doubleWave">
            <a:avLst>
              <a:gd name="adj1" fmla="val 6250"/>
              <a:gd name="adj2" fmla="val 2442"/>
            </a:avLst>
          </a:prstGeom>
          <a:solidFill>
            <a:schemeClr val="accent1">
              <a:lumMod val="40000"/>
              <a:lumOff val="60000"/>
            </a:schemeClr>
          </a:solidFill>
          <a:ln w="38100">
            <a:solidFill>
              <a:srgbClr val="7030A0"/>
            </a:solidFill>
          </a:ln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50800" h="38100" prst="riblet"/>
            </a:sp3d>
          </a:bodyPr>
          <a:lstStyle/>
          <a:p>
            <a:pPr algn="ctr"/>
            <a:r>
              <a:rPr lang="cs-CZ" sz="4000" b="1" dirty="0" err="1" smtClean="0">
                <a:solidFill>
                  <a:srgbClr val="7030A0"/>
                </a:solidFill>
              </a:rPr>
              <a:t>Pay</a:t>
            </a:r>
            <a:r>
              <a:rPr lang="cs-CZ" sz="4000" b="1" dirty="0" smtClean="0">
                <a:solidFill>
                  <a:srgbClr val="7030A0"/>
                </a:solidFill>
              </a:rPr>
              <a:t> and </a:t>
            </a:r>
            <a:r>
              <a:rPr lang="cs-CZ" sz="4000" b="1" dirty="0" err="1">
                <a:solidFill>
                  <a:srgbClr val="7030A0"/>
                </a:solidFill>
              </a:rPr>
              <a:t>Working</a:t>
            </a:r>
            <a:r>
              <a:rPr lang="cs-CZ" sz="4000" b="1" dirty="0">
                <a:solidFill>
                  <a:srgbClr val="7030A0"/>
                </a:solidFill>
              </a:rPr>
              <a:t> </a:t>
            </a:r>
            <a:r>
              <a:rPr lang="cs-CZ" sz="4000" b="1" dirty="0" err="1">
                <a:solidFill>
                  <a:srgbClr val="7030A0"/>
                </a:solidFill>
              </a:rPr>
              <a:t>H</a:t>
            </a:r>
            <a:r>
              <a:rPr lang="cs-CZ" sz="4000" b="1" dirty="0" err="1" smtClean="0">
                <a:solidFill>
                  <a:srgbClr val="7030A0"/>
                </a:solidFill>
              </a:rPr>
              <a:t>ours</a:t>
            </a:r>
            <a:r>
              <a:rPr lang="cs-CZ" sz="4000" b="1" dirty="0" smtClean="0">
                <a:solidFill>
                  <a:srgbClr val="7030A0"/>
                </a:solidFill>
              </a:rPr>
              <a:t> 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2" name="Čárový popisek 2 (se zvýrazněním) 1"/>
          <p:cNvSpPr/>
          <p:nvPr/>
        </p:nvSpPr>
        <p:spPr>
          <a:xfrm>
            <a:off x="1731107" y="116632"/>
            <a:ext cx="1826970" cy="552456"/>
          </a:xfrm>
          <a:prstGeom prst="accentCallout2">
            <a:avLst>
              <a:gd name="adj1" fmla="val 98361"/>
              <a:gd name="adj2" fmla="val 105235"/>
              <a:gd name="adj3" fmla="val 98139"/>
              <a:gd name="adj4" fmla="val 122924"/>
              <a:gd name="adj5" fmla="val 391938"/>
              <a:gd name="adj6" fmla="val 122609"/>
            </a:avLst>
          </a:prstGeom>
          <a:solidFill>
            <a:srgbClr val="D163AA"/>
          </a:solidFill>
          <a:ln w="28575">
            <a:solidFill>
              <a:srgbClr val="DE74D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</a:rPr>
              <a:t> full-</a:t>
            </a:r>
            <a:r>
              <a:rPr lang="cs-CZ" sz="2000" b="1" dirty="0" err="1" smtClean="0">
                <a:solidFill>
                  <a:srgbClr val="002060"/>
                </a:solidFill>
              </a:rPr>
              <a:t>time</a:t>
            </a: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r>
              <a:rPr lang="cs-CZ" sz="2000" b="1" dirty="0" err="1" smtClean="0">
                <a:solidFill>
                  <a:srgbClr val="002060"/>
                </a:solidFill>
              </a:rPr>
              <a:t>job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5" name="Čárový popisek 2 (se zvýrazněním) 4"/>
          <p:cNvSpPr/>
          <p:nvPr/>
        </p:nvSpPr>
        <p:spPr>
          <a:xfrm>
            <a:off x="149915" y="3022049"/>
            <a:ext cx="1423211" cy="500644"/>
          </a:xfrm>
          <a:prstGeom prst="accentCallout2">
            <a:avLst>
              <a:gd name="adj1" fmla="val 105389"/>
              <a:gd name="adj2" fmla="val 113577"/>
              <a:gd name="adj3" fmla="val 100707"/>
              <a:gd name="adj4" fmla="val 134895"/>
              <a:gd name="adj5" fmla="val 34866"/>
              <a:gd name="adj6" fmla="val 154389"/>
            </a:avLst>
          </a:prstGeom>
          <a:solidFill>
            <a:srgbClr val="D163AA"/>
          </a:solidFill>
          <a:ln w="28575">
            <a:solidFill>
              <a:srgbClr val="D163A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002060"/>
                </a:solidFill>
              </a:rPr>
              <a:t>flexitime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8" name="Čárový popisek 2 (se zvýrazněním) 7"/>
          <p:cNvSpPr/>
          <p:nvPr/>
        </p:nvSpPr>
        <p:spPr>
          <a:xfrm>
            <a:off x="280865" y="535976"/>
            <a:ext cx="1161312" cy="499501"/>
          </a:xfrm>
          <a:prstGeom prst="accentCallout2">
            <a:avLst>
              <a:gd name="adj1" fmla="val 103240"/>
              <a:gd name="adj2" fmla="val 113813"/>
              <a:gd name="adj3" fmla="val 173649"/>
              <a:gd name="adj4" fmla="val 138791"/>
              <a:gd name="adj5" fmla="val 335461"/>
              <a:gd name="adj6" fmla="val 200652"/>
            </a:avLst>
          </a:prstGeom>
          <a:solidFill>
            <a:srgbClr val="57D0DD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rgbClr val="002060"/>
                </a:solidFill>
              </a:rPr>
              <a:t>p</a:t>
            </a:r>
            <a:r>
              <a:rPr lang="cs-CZ" sz="2000" b="1" dirty="0" err="1" smtClean="0">
                <a:solidFill>
                  <a:srgbClr val="002060"/>
                </a:solidFill>
              </a:rPr>
              <a:t>ay</a:t>
            </a: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r>
              <a:rPr lang="cs-CZ" sz="2000" b="1" dirty="0" err="1" smtClean="0">
                <a:solidFill>
                  <a:srgbClr val="002060"/>
                </a:solidFill>
              </a:rPr>
              <a:t>rise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9" name="Čárový popisek 2 (se zvýrazněním) 8"/>
          <p:cNvSpPr/>
          <p:nvPr/>
        </p:nvSpPr>
        <p:spPr>
          <a:xfrm>
            <a:off x="6406389" y="4569022"/>
            <a:ext cx="2232248" cy="456257"/>
          </a:xfrm>
          <a:prstGeom prst="accent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-77635"/>
              <a:gd name="adj6" fmla="val -33013"/>
            </a:avLst>
          </a:prstGeom>
          <a:solidFill>
            <a:srgbClr val="D163AA"/>
          </a:solidFill>
          <a:ln w="28575">
            <a:solidFill>
              <a:srgbClr val="DE74D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</a:rPr>
              <a:t>do </a:t>
            </a:r>
            <a:r>
              <a:rPr lang="cs-CZ" sz="2000" b="1" dirty="0" err="1" smtClean="0">
                <a:solidFill>
                  <a:srgbClr val="002060"/>
                </a:solidFill>
              </a:rPr>
              <a:t>shiftwork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0" name="Čárový popisek 2 (se zvýrazněním) 9"/>
          <p:cNvSpPr/>
          <p:nvPr/>
        </p:nvSpPr>
        <p:spPr>
          <a:xfrm>
            <a:off x="2621665" y="1179391"/>
            <a:ext cx="720080" cy="450049"/>
          </a:xfrm>
          <a:prstGeom prst="accentCallout2">
            <a:avLst>
              <a:gd name="adj1" fmla="val 8330"/>
              <a:gd name="adj2" fmla="val 115397"/>
              <a:gd name="adj3" fmla="val 125549"/>
              <a:gd name="adj4" fmla="val 173812"/>
              <a:gd name="adj5" fmla="val 284420"/>
              <a:gd name="adj6" fmla="val 171488"/>
            </a:avLst>
          </a:prstGeom>
          <a:solidFill>
            <a:srgbClr val="57D0DD"/>
          </a:solidFill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002060"/>
                </a:solidFill>
              </a:rPr>
              <a:t>fee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1" name="Čárový popisek 2 (se zvýrazněním) 10"/>
          <p:cNvSpPr/>
          <p:nvPr/>
        </p:nvSpPr>
        <p:spPr>
          <a:xfrm>
            <a:off x="2617060" y="5445224"/>
            <a:ext cx="1834341" cy="448690"/>
          </a:xfrm>
          <a:prstGeom prst="accentCallout2">
            <a:avLst>
              <a:gd name="adj1" fmla="val 1571"/>
              <a:gd name="adj2" fmla="val 107204"/>
              <a:gd name="adj3" fmla="val -4871"/>
              <a:gd name="adj4" fmla="val 130266"/>
              <a:gd name="adj5" fmla="val -269734"/>
              <a:gd name="adj6" fmla="val 128075"/>
            </a:avLst>
          </a:prstGeom>
          <a:solidFill>
            <a:srgbClr val="D163AA"/>
          </a:solidFill>
          <a:ln w="28575">
            <a:solidFill>
              <a:srgbClr val="DE74D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</a:rPr>
              <a:t> part-</a:t>
            </a:r>
            <a:r>
              <a:rPr lang="cs-CZ" sz="2000" b="1" dirty="0" err="1" smtClean="0">
                <a:solidFill>
                  <a:srgbClr val="002060"/>
                </a:solidFill>
              </a:rPr>
              <a:t>time</a:t>
            </a:r>
            <a:r>
              <a:rPr lang="cs-CZ" sz="2000" b="1" dirty="0" smtClean="0">
                <a:solidFill>
                  <a:srgbClr val="002060"/>
                </a:solidFill>
              </a:rPr>
              <a:t>  </a:t>
            </a:r>
            <a:r>
              <a:rPr lang="cs-CZ" sz="2000" b="1" dirty="0" err="1" smtClean="0">
                <a:solidFill>
                  <a:srgbClr val="002060"/>
                </a:solidFill>
              </a:rPr>
              <a:t>job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2" name="Čárový popisek 2 (se zvýrazněním) 11"/>
          <p:cNvSpPr/>
          <p:nvPr/>
        </p:nvSpPr>
        <p:spPr>
          <a:xfrm>
            <a:off x="3148710" y="4628655"/>
            <a:ext cx="1322894" cy="396624"/>
          </a:xfrm>
          <a:prstGeom prst="accentCallout2">
            <a:avLst>
              <a:gd name="adj1" fmla="val 18750"/>
              <a:gd name="adj2" fmla="val -8333"/>
              <a:gd name="adj3" fmla="val -31497"/>
              <a:gd name="adj4" fmla="val -8691"/>
              <a:gd name="adj5" fmla="val -132825"/>
              <a:gd name="adj6" fmla="val 7389"/>
            </a:avLst>
          </a:prstGeom>
          <a:solidFill>
            <a:srgbClr val="57D0DD"/>
          </a:solidFill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</a:rPr>
              <a:t>pension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3" name="Čárový popisek 2 (se zvýrazněním) 12"/>
          <p:cNvSpPr/>
          <p:nvPr/>
        </p:nvSpPr>
        <p:spPr>
          <a:xfrm>
            <a:off x="633809" y="5445224"/>
            <a:ext cx="914400" cy="432048"/>
          </a:xfrm>
          <a:prstGeom prst="accentCallout2">
            <a:avLst>
              <a:gd name="adj1" fmla="val 2470"/>
              <a:gd name="adj2" fmla="val 119872"/>
              <a:gd name="adj3" fmla="val 7897"/>
              <a:gd name="adj4" fmla="val 169231"/>
              <a:gd name="adj5" fmla="val -316213"/>
              <a:gd name="adj6" fmla="val 259743"/>
            </a:avLst>
          </a:prstGeom>
          <a:solidFill>
            <a:srgbClr val="57D0DD"/>
          </a:solidFill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2060"/>
                </a:solidFill>
              </a:rPr>
              <a:t>bonus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4" name="Čárový popisek 2 (se zvýrazněním) 13"/>
          <p:cNvSpPr/>
          <p:nvPr/>
        </p:nvSpPr>
        <p:spPr>
          <a:xfrm>
            <a:off x="6332275" y="5590912"/>
            <a:ext cx="1984139" cy="504636"/>
          </a:xfrm>
          <a:prstGeom prst="accent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-289392"/>
              <a:gd name="adj6" fmla="val -44895"/>
            </a:avLst>
          </a:prstGeom>
          <a:solidFill>
            <a:srgbClr val="57D0DD"/>
          </a:solidFill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rgbClr val="002060"/>
                </a:solidFill>
              </a:rPr>
              <a:t>f</a:t>
            </a:r>
            <a:r>
              <a:rPr lang="cs-CZ" sz="2000" b="1" dirty="0" err="1" smtClean="0">
                <a:solidFill>
                  <a:srgbClr val="002060"/>
                </a:solidFill>
              </a:rPr>
              <a:t>ringe</a:t>
            </a: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r>
              <a:rPr lang="cs-CZ" sz="2000" b="1" dirty="0" err="1" smtClean="0">
                <a:solidFill>
                  <a:srgbClr val="002060"/>
                </a:solidFill>
              </a:rPr>
              <a:t>benefits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5" name="Čárový popisek 2 (se zvýrazněním) 14"/>
          <p:cNvSpPr/>
          <p:nvPr/>
        </p:nvSpPr>
        <p:spPr>
          <a:xfrm>
            <a:off x="7224318" y="3140968"/>
            <a:ext cx="837293" cy="381725"/>
          </a:xfrm>
          <a:prstGeom prst="accentCallout2">
            <a:avLst>
              <a:gd name="adj1" fmla="val 18750"/>
              <a:gd name="adj2" fmla="val -8333"/>
              <a:gd name="adj3" fmla="val 16469"/>
              <a:gd name="adj4" fmla="val -25641"/>
              <a:gd name="adj5" fmla="val 96533"/>
              <a:gd name="adj6" fmla="val -58205"/>
            </a:avLst>
          </a:prstGeom>
          <a:solidFill>
            <a:srgbClr val="57D0DD"/>
          </a:solidFill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002060"/>
                </a:solidFill>
              </a:rPr>
              <a:t>wage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7" name="Čárový popisek 2 (se zvýrazněním) 16"/>
          <p:cNvSpPr/>
          <p:nvPr/>
        </p:nvSpPr>
        <p:spPr>
          <a:xfrm>
            <a:off x="6816959" y="249593"/>
            <a:ext cx="1736172" cy="536133"/>
          </a:xfrm>
          <a:prstGeom prst="accent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374892"/>
              <a:gd name="adj6" fmla="val -50369"/>
            </a:avLst>
          </a:prstGeom>
          <a:solidFill>
            <a:srgbClr val="D163AA"/>
          </a:solidFill>
          <a:ln w="28575">
            <a:solidFill>
              <a:srgbClr val="DE74D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rgbClr val="002060"/>
                </a:solidFill>
              </a:rPr>
              <a:t>w</a:t>
            </a:r>
            <a:r>
              <a:rPr lang="cs-CZ" sz="2000" b="1" dirty="0" err="1" smtClean="0">
                <a:solidFill>
                  <a:srgbClr val="002060"/>
                </a:solidFill>
              </a:rPr>
              <a:t>ork</a:t>
            </a: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r>
              <a:rPr lang="cs-CZ" sz="2000" b="1" dirty="0" err="1" smtClean="0">
                <a:solidFill>
                  <a:srgbClr val="002060"/>
                </a:solidFill>
              </a:rPr>
              <a:t>overtime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8" name="Čárový popisek 2 (se zvýrazněním) 17"/>
          <p:cNvSpPr/>
          <p:nvPr/>
        </p:nvSpPr>
        <p:spPr>
          <a:xfrm>
            <a:off x="7522513" y="1699452"/>
            <a:ext cx="1078196" cy="460248"/>
          </a:xfrm>
          <a:prstGeom prst="accentCallout2">
            <a:avLst>
              <a:gd name="adj1" fmla="val 18750"/>
              <a:gd name="adj2" fmla="val -8333"/>
              <a:gd name="adj3" fmla="val 18750"/>
              <a:gd name="adj4" fmla="val -42762"/>
              <a:gd name="adj5" fmla="val 194008"/>
              <a:gd name="adj6" fmla="val -87984"/>
            </a:avLst>
          </a:prstGeom>
          <a:solidFill>
            <a:srgbClr val="57D0DD"/>
          </a:solidFill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002060"/>
                </a:solidFill>
              </a:rPr>
              <a:t>income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19" name="Čárový popisek 2 (se zvýrazněním) 18"/>
          <p:cNvSpPr/>
          <p:nvPr/>
        </p:nvSpPr>
        <p:spPr>
          <a:xfrm>
            <a:off x="265811" y="1853376"/>
            <a:ext cx="914400" cy="426943"/>
          </a:xfrm>
          <a:prstGeom prst="accentCallout2">
            <a:avLst>
              <a:gd name="adj1" fmla="val 93377"/>
              <a:gd name="adj2" fmla="val 116026"/>
              <a:gd name="adj3" fmla="val 125906"/>
              <a:gd name="adj4" fmla="val 129487"/>
              <a:gd name="adj5" fmla="val 129721"/>
              <a:gd name="adj6" fmla="val 216154"/>
            </a:avLst>
          </a:prstGeom>
          <a:solidFill>
            <a:srgbClr val="57D0DD"/>
          </a:solidFill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002060"/>
                </a:solidFill>
              </a:rPr>
              <a:t>salary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012086"/>
            <a:ext cx="1601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z</a:t>
            </a:r>
            <a:r>
              <a:rPr lang="cs-CZ" b="1" dirty="0" smtClean="0"/>
              <a:t>výšení platu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051086" y="713017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n</a:t>
            </a:r>
            <a:r>
              <a:rPr lang="cs-CZ" b="1" dirty="0" smtClean="0"/>
              <a:t>a plný úvazek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16958" y="793454"/>
            <a:ext cx="17459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racovat přesčas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642964" y="2189188"/>
            <a:ext cx="8066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říjem 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224318" y="3516051"/>
            <a:ext cx="760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mzda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09050" y="2344366"/>
            <a:ext cx="5950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plat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4382" y="3747844"/>
            <a:ext cx="2018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ružná </a:t>
            </a:r>
            <a:r>
              <a:rPr lang="cs-CZ" b="1" dirty="0" err="1" smtClean="0"/>
              <a:t>prac.doba</a:t>
            </a:r>
            <a:endParaRPr lang="cs-CZ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29848" y="5877272"/>
            <a:ext cx="1922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z</a:t>
            </a:r>
            <a:r>
              <a:rPr lang="cs-CZ" b="1" dirty="0" smtClean="0"/>
              <a:t>vláštní odměna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395324" y="5019272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penze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591293" y="5893914"/>
            <a:ext cx="1883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č</a:t>
            </a:r>
            <a:r>
              <a:rPr lang="cs-CZ" b="1" dirty="0" smtClean="0"/>
              <a:t>ástečný úvazek</a:t>
            </a:r>
            <a:endParaRPr lang="cs-CZ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406389" y="5025279"/>
            <a:ext cx="2146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racovat na směny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907930" y="6095548"/>
            <a:ext cx="2832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zaměstnanecké příplatky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783618" y="1605630"/>
            <a:ext cx="1018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honorář</a:t>
            </a:r>
            <a:endParaRPr lang="cs-CZ" b="1" dirty="0"/>
          </a:p>
        </p:txBody>
      </p:sp>
      <p:sp>
        <p:nvSpPr>
          <p:cNvPr id="32" name="Čárový popisek 2 (se zvýrazněním) 31"/>
          <p:cNvSpPr/>
          <p:nvPr/>
        </p:nvSpPr>
        <p:spPr>
          <a:xfrm>
            <a:off x="505356" y="4421886"/>
            <a:ext cx="1307618" cy="435032"/>
          </a:xfrm>
          <a:prstGeom prst="accentCallout2">
            <a:avLst>
              <a:gd name="adj1" fmla="val -385"/>
              <a:gd name="adj2" fmla="val 117308"/>
              <a:gd name="adj3" fmla="val -385"/>
              <a:gd name="adj4" fmla="val 153846"/>
              <a:gd name="adj5" fmla="val -73011"/>
              <a:gd name="adj6" fmla="val 171435"/>
            </a:avLst>
          </a:prstGeom>
          <a:solidFill>
            <a:srgbClr val="57D0DD"/>
          </a:solidFill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rgbClr val="002060"/>
                </a:solidFill>
              </a:rPr>
              <a:t>h</a:t>
            </a:r>
            <a:r>
              <a:rPr lang="cs-CZ" sz="2000" b="1" dirty="0" err="1" smtClean="0">
                <a:solidFill>
                  <a:srgbClr val="002060"/>
                </a:solidFill>
              </a:rPr>
              <a:t>our</a:t>
            </a: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r>
              <a:rPr lang="cs-CZ" sz="2000" b="1" dirty="0" err="1" smtClean="0">
                <a:solidFill>
                  <a:srgbClr val="002060"/>
                </a:solidFill>
              </a:rPr>
              <a:t>rate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34736" y="4848759"/>
            <a:ext cx="18325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h</a:t>
            </a:r>
            <a:r>
              <a:rPr lang="cs-CZ" b="1" dirty="0" smtClean="0"/>
              <a:t>odinová sazba</a:t>
            </a:r>
            <a:endParaRPr lang="cs-CZ" b="1" dirty="0"/>
          </a:p>
        </p:txBody>
      </p:sp>
      <p:sp>
        <p:nvSpPr>
          <p:cNvPr id="34" name="Čárový popisek 2 (se zvýrazněním) 33"/>
          <p:cNvSpPr/>
          <p:nvPr/>
        </p:nvSpPr>
        <p:spPr>
          <a:xfrm>
            <a:off x="4468229" y="736511"/>
            <a:ext cx="1307618" cy="456526"/>
          </a:xfrm>
          <a:prstGeom prst="accentCallout2">
            <a:avLst>
              <a:gd name="adj1" fmla="val -385"/>
              <a:gd name="adj2" fmla="val 106550"/>
              <a:gd name="adj3" fmla="val -385"/>
              <a:gd name="adj4" fmla="val 117985"/>
              <a:gd name="adj5" fmla="val 350690"/>
              <a:gd name="adj6" fmla="val 117644"/>
            </a:avLst>
          </a:prstGeom>
          <a:solidFill>
            <a:srgbClr val="57D0DD"/>
          </a:solidFill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002060"/>
                </a:solidFill>
              </a:rPr>
              <a:t>piece</a:t>
            </a:r>
            <a:r>
              <a:rPr lang="cs-CZ" sz="2000" b="1" dirty="0" smtClean="0">
                <a:solidFill>
                  <a:srgbClr val="002060"/>
                </a:solidFill>
              </a:rPr>
              <a:t> </a:t>
            </a:r>
            <a:r>
              <a:rPr lang="cs-CZ" sz="2000" b="1" dirty="0" err="1" smtClean="0">
                <a:solidFill>
                  <a:srgbClr val="002060"/>
                </a:solidFill>
              </a:rPr>
              <a:t>rate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276293" y="1204818"/>
            <a:ext cx="1691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ú</a:t>
            </a:r>
            <a:r>
              <a:rPr lang="cs-CZ" b="1" dirty="0" smtClean="0"/>
              <a:t>kolová sazba</a:t>
            </a:r>
            <a:endParaRPr lang="cs-CZ" b="1" dirty="0"/>
          </a:p>
        </p:txBody>
      </p:sp>
      <p:sp>
        <p:nvSpPr>
          <p:cNvPr id="38" name="Obdélník 37"/>
          <p:cNvSpPr/>
          <p:nvPr/>
        </p:nvSpPr>
        <p:spPr>
          <a:xfrm>
            <a:off x="4475142" y="669088"/>
            <a:ext cx="1439701" cy="529909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FFC000"/>
                </a:solidFill>
              </a:rPr>
              <a:t>worker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148747" y="4598367"/>
            <a:ext cx="1351281" cy="457200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FFC000"/>
                </a:solidFill>
              </a:rPr>
              <a:t>pensioner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2335232" y="1164724"/>
            <a:ext cx="1277340" cy="487237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FFC000"/>
                </a:solidFill>
              </a:rPr>
              <a:t>lawyer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234736" y="1838126"/>
            <a:ext cx="1929925" cy="442193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rgbClr val="FFC000"/>
                </a:solidFill>
              </a:rPr>
              <a:t>d</a:t>
            </a:r>
            <a:r>
              <a:rPr lang="cs-CZ" sz="2000" b="1" dirty="0" err="1" smtClean="0">
                <a:solidFill>
                  <a:srgbClr val="FFC000"/>
                </a:solidFill>
              </a:rPr>
              <a:t>octor</a:t>
            </a:r>
            <a:r>
              <a:rPr lang="cs-CZ" sz="2000" b="1" dirty="0" smtClean="0">
                <a:solidFill>
                  <a:srgbClr val="FFC000"/>
                </a:solidFill>
              </a:rPr>
              <a:t> </a:t>
            </a:r>
            <a:r>
              <a:rPr lang="cs-CZ" sz="2000" b="1" dirty="0" err="1" smtClean="0">
                <a:solidFill>
                  <a:srgbClr val="FFC000"/>
                </a:solidFill>
              </a:rPr>
              <a:t>teacher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7116030" y="3028691"/>
            <a:ext cx="1491426" cy="49400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rgbClr val="FFC000"/>
                </a:solidFill>
              </a:rPr>
              <a:t>p</a:t>
            </a:r>
            <a:r>
              <a:rPr lang="cs-CZ" sz="2000" b="1" dirty="0" err="1" smtClean="0">
                <a:solidFill>
                  <a:srgbClr val="FFC000"/>
                </a:solidFill>
              </a:rPr>
              <a:t>lumber</a:t>
            </a:r>
            <a:r>
              <a:rPr lang="cs-CZ" sz="2000" b="1" dirty="0" smtClean="0">
                <a:solidFill>
                  <a:srgbClr val="FFC000"/>
                </a:solidFill>
              </a:rPr>
              <a:t> </a:t>
            </a:r>
            <a:r>
              <a:rPr lang="cs-CZ" sz="2000" b="1" dirty="0" err="1" smtClean="0">
                <a:solidFill>
                  <a:srgbClr val="FFC000"/>
                </a:solidFill>
              </a:rPr>
              <a:t>carpenter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7147211" y="1651961"/>
            <a:ext cx="1784536" cy="49307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rgbClr val="FFC000"/>
                </a:solidFill>
              </a:rPr>
              <a:t>s</a:t>
            </a:r>
            <a:r>
              <a:rPr lang="cs-CZ" sz="2000" b="1" dirty="0" err="1" smtClean="0">
                <a:solidFill>
                  <a:srgbClr val="FFC000"/>
                </a:solidFill>
              </a:rPr>
              <a:t>elf-emloyed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44" name="Obdélník 43"/>
          <p:cNvSpPr/>
          <p:nvPr/>
        </p:nvSpPr>
        <p:spPr>
          <a:xfrm>
            <a:off x="6375041" y="4392247"/>
            <a:ext cx="2263596" cy="6330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>
                <a:solidFill>
                  <a:srgbClr val="FFC000"/>
                </a:solidFill>
              </a:rPr>
              <a:t>n</a:t>
            </a:r>
            <a:r>
              <a:rPr lang="cs-CZ" sz="2000" b="1" dirty="0" err="1" smtClean="0">
                <a:solidFill>
                  <a:srgbClr val="FFC000"/>
                </a:solidFill>
              </a:rPr>
              <a:t>urse</a:t>
            </a:r>
            <a:r>
              <a:rPr lang="cs-CZ" sz="2000" b="1" dirty="0" smtClean="0">
                <a:solidFill>
                  <a:srgbClr val="FFC000"/>
                </a:solidFill>
              </a:rPr>
              <a:t> </a:t>
            </a:r>
            <a:r>
              <a:rPr lang="cs-CZ" sz="2000" b="1" dirty="0" err="1" smtClean="0">
                <a:solidFill>
                  <a:srgbClr val="FFC000"/>
                </a:solidFill>
              </a:rPr>
              <a:t>miner</a:t>
            </a:r>
            <a:r>
              <a:rPr lang="cs-CZ" sz="2000" b="1" dirty="0" smtClean="0">
                <a:solidFill>
                  <a:srgbClr val="FFC000"/>
                </a:solidFill>
              </a:rPr>
              <a:t> </a:t>
            </a:r>
            <a:r>
              <a:rPr lang="cs-CZ" sz="2000" b="1" dirty="0" err="1" smtClean="0">
                <a:solidFill>
                  <a:srgbClr val="FFC000"/>
                </a:solidFill>
              </a:rPr>
              <a:t>firefighter</a:t>
            </a:r>
            <a:endParaRPr lang="cs-CZ" sz="2000" b="1" dirty="0">
              <a:solidFill>
                <a:srgbClr val="FFC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06567" y="65973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59995" y="6368211"/>
            <a:ext cx="4312399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7030A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err="1" smtClean="0">
                <a:solidFill>
                  <a:srgbClr val="7030A0"/>
                </a:solidFill>
              </a:rPr>
              <a:t>What</a:t>
            </a:r>
            <a:r>
              <a:rPr lang="cs-CZ" sz="2000" b="1" dirty="0" smtClean="0">
                <a:solidFill>
                  <a:srgbClr val="7030A0"/>
                </a:solidFill>
              </a:rPr>
              <a:t> </a:t>
            </a:r>
            <a:r>
              <a:rPr lang="cs-CZ" sz="2000" b="1" dirty="0" err="1" smtClean="0">
                <a:solidFill>
                  <a:srgbClr val="7030A0"/>
                </a:solidFill>
              </a:rPr>
              <a:t>working</a:t>
            </a:r>
            <a:r>
              <a:rPr lang="cs-CZ" sz="2000" b="1" dirty="0" smtClean="0">
                <a:solidFill>
                  <a:srgbClr val="7030A0"/>
                </a:solidFill>
              </a:rPr>
              <a:t>  </a:t>
            </a:r>
            <a:r>
              <a:rPr lang="cs-CZ" sz="2000" b="1" dirty="0" err="1" smtClean="0">
                <a:solidFill>
                  <a:srgbClr val="7030A0"/>
                </a:solidFill>
              </a:rPr>
              <a:t>time</a:t>
            </a:r>
            <a:r>
              <a:rPr lang="cs-CZ" sz="2000" b="1" dirty="0" smtClean="0">
                <a:solidFill>
                  <a:srgbClr val="7030A0"/>
                </a:solidFill>
              </a:rPr>
              <a:t> </a:t>
            </a:r>
            <a:r>
              <a:rPr lang="cs-CZ" sz="2000" b="1" dirty="0" err="1" smtClean="0">
                <a:solidFill>
                  <a:srgbClr val="7030A0"/>
                </a:solidFill>
              </a:rPr>
              <a:t>is</a:t>
            </a:r>
            <a:r>
              <a:rPr lang="cs-CZ" sz="2000" b="1" dirty="0" smtClean="0">
                <a:solidFill>
                  <a:srgbClr val="7030A0"/>
                </a:solidFill>
              </a:rPr>
              <a:t> </a:t>
            </a:r>
            <a:r>
              <a:rPr lang="cs-CZ" sz="2000" b="1" dirty="0" err="1" smtClean="0">
                <a:solidFill>
                  <a:srgbClr val="7030A0"/>
                </a:solidFill>
              </a:rPr>
              <a:t>there</a:t>
            </a:r>
            <a:r>
              <a:rPr lang="cs-CZ" sz="2000" b="1" dirty="0" smtClean="0">
                <a:solidFill>
                  <a:srgbClr val="7030A0"/>
                </a:solidFill>
              </a:rPr>
              <a:t>  in </a:t>
            </a:r>
            <a:r>
              <a:rPr lang="cs-CZ" sz="2000" b="1" dirty="0" err="1" smtClean="0">
                <a:solidFill>
                  <a:srgbClr val="7030A0"/>
                </a:solidFill>
              </a:rPr>
              <a:t>your</a:t>
            </a:r>
            <a:r>
              <a:rPr lang="cs-CZ" sz="2000" b="1" dirty="0" smtClean="0">
                <a:solidFill>
                  <a:srgbClr val="7030A0"/>
                </a:solidFill>
              </a:rPr>
              <a:t> </a:t>
            </a:r>
            <a:r>
              <a:rPr lang="cs-CZ" sz="2000" b="1" dirty="0" err="1" smtClean="0">
                <a:solidFill>
                  <a:srgbClr val="7030A0"/>
                </a:solidFill>
              </a:rPr>
              <a:t>firm</a:t>
            </a:r>
            <a:r>
              <a:rPr lang="cs-CZ" sz="2000" b="1" dirty="0" smtClean="0">
                <a:solidFill>
                  <a:srgbClr val="7030A0"/>
                </a:solidFill>
              </a:rPr>
              <a:t>?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259995" y="6359110"/>
            <a:ext cx="5515852" cy="41831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solidFill>
                  <a:srgbClr val="7030A0"/>
                </a:solidFill>
              </a:rPr>
              <a:t>What</a:t>
            </a:r>
            <a:r>
              <a:rPr lang="cs-CZ" sz="2000" b="1" dirty="0" smtClean="0">
                <a:solidFill>
                  <a:srgbClr val="7030A0"/>
                </a:solidFill>
              </a:rPr>
              <a:t> </a:t>
            </a:r>
            <a:r>
              <a:rPr lang="cs-CZ" sz="2000" b="1" dirty="0" err="1" smtClean="0">
                <a:solidFill>
                  <a:srgbClr val="7030A0"/>
                </a:solidFill>
              </a:rPr>
              <a:t>about</a:t>
            </a:r>
            <a:r>
              <a:rPr lang="cs-CZ" sz="2000" b="1" dirty="0" smtClean="0">
                <a:solidFill>
                  <a:srgbClr val="7030A0"/>
                </a:solidFill>
              </a:rPr>
              <a:t> </a:t>
            </a:r>
            <a:r>
              <a:rPr lang="cs-CZ" sz="2000" b="1" dirty="0" err="1" smtClean="0">
                <a:solidFill>
                  <a:srgbClr val="7030A0"/>
                </a:solidFill>
              </a:rPr>
              <a:t>your</a:t>
            </a:r>
            <a:r>
              <a:rPr lang="cs-CZ" sz="2000" b="1" dirty="0" smtClean="0">
                <a:solidFill>
                  <a:srgbClr val="7030A0"/>
                </a:solidFill>
              </a:rPr>
              <a:t> </a:t>
            </a:r>
            <a:r>
              <a:rPr lang="cs-CZ" sz="2000" b="1" dirty="0" err="1" smtClean="0">
                <a:solidFill>
                  <a:srgbClr val="7030A0"/>
                </a:solidFill>
              </a:rPr>
              <a:t>mone</a:t>
            </a:r>
            <a:r>
              <a:rPr lang="cs-CZ" sz="2000" b="1" dirty="0" err="1">
                <a:solidFill>
                  <a:srgbClr val="7030A0"/>
                </a:solidFill>
              </a:rPr>
              <a:t>y</a:t>
            </a:r>
            <a:r>
              <a:rPr lang="cs-CZ" sz="2000" b="1" dirty="0" smtClean="0">
                <a:solidFill>
                  <a:srgbClr val="7030A0"/>
                </a:solidFill>
              </a:rPr>
              <a:t>? </a:t>
            </a:r>
            <a:r>
              <a:rPr lang="cs-CZ" sz="2000" b="1" dirty="0" err="1" smtClean="0">
                <a:solidFill>
                  <a:srgbClr val="7030A0"/>
                </a:solidFill>
              </a:rPr>
              <a:t>How</a:t>
            </a:r>
            <a:r>
              <a:rPr lang="cs-CZ" sz="2000" b="1" dirty="0" smtClean="0">
                <a:solidFill>
                  <a:srgbClr val="7030A0"/>
                </a:solidFill>
              </a:rPr>
              <a:t> are </a:t>
            </a:r>
            <a:r>
              <a:rPr lang="cs-CZ" sz="2000" b="1" dirty="0" err="1" smtClean="0">
                <a:solidFill>
                  <a:srgbClr val="7030A0"/>
                </a:solidFill>
              </a:rPr>
              <a:t>you</a:t>
            </a:r>
            <a:r>
              <a:rPr lang="cs-CZ" sz="2000" b="1" dirty="0" smtClean="0">
                <a:solidFill>
                  <a:srgbClr val="7030A0"/>
                </a:solidFill>
              </a:rPr>
              <a:t> </a:t>
            </a:r>
            <a:r>
              <a:rPr lang="cs-CZ" sz="2000" b="1" dirty="0" err="1" smtClean="0">
                <a:solidFill>
                  <a:srgbClr val="7030A0"/>
                </a:solidFill>
              </a:rPr>
              <a:t>paid</a:t>
            </a:r>
            <a:r>
              <a:rPr lang="cs-CZ" sz="2000" b="1" dirty="0" smtClean="0">
                <a:solidFill>
                  <a:srgbClr val="7030A0"/>
                </a:solidFill>
              </a:rPr>
              <a:t>? 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34736" y="6359110"/>
            <a:ext cx="5515852" cy="40011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28575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481F67"/>
                </a:solidFill>
              </a:rPr>
              <a:t>Who</a:t>
            </a:r>
            <a:r>
              <a:rPr lang="cs-CZ" sz="2000" b="1" dirty="0" smtClean="0">
                <a:solidFill>
                  <a:srgbClr val="481F67"/>
                </a:solidFill>
              </a:rPr>
              <a:t> </a:t>
            </a:r>
            <a:r>
              <a:rPr lang="cs-CZ" sz="2000" b="1" dirty="0" err="1" smtClean="0">
                <a:solidFill>
                  <a:srgbClr val="481F67"/>
                </a:solidFill>
              </a:rPr>
              <a:t>gets</a:t>
            </a:r>
            <a:r>
              <a:rPr lang="cs-CZ" sz="2000" b="1" dirty="0" smtClean="0">
                <a:solidFill>
                  <a:srgbClr val="481F67"/>
                </a:solidFill>
              </a:rPr>
              <a:t> these </a:t>
            </a:r>
            <a:r>
              <a:rPr lang="cs-CZ" sz="2000" b="1" dirty="0" err="1" smtClean="0">
                <a:solidFill>
                  <a:srgbClr val="481F67"/>
                </a:solidFill>
              </a:rPr>
              <a:t>money</a:t>
            </a:r>
            <a:r>
              <a:rPr lang="cs-CZ" sz="2000" b="1" dirty="0" smtClean="0">
                <a:solidFill>
                  <a:srgbClr val="481F67"/>
                </a:solidFill>
              </a:rPr>
              <a:t>? (</a:t>
            </a:r>
            <a:r>
              <a:rPr lang="cs-CZ" sz="2000" b="1" dirty="0" err="1" smtClean="0">
                <a:solidFill>
                  <a:srgbClr val="481F67"/>
                </a:solidFill>
              </a:rPr>
              <a:t>examples</a:t>
            </a:r>
            <a:r>
              <a:rPr lang="cs-CZ" sz="2000" b="1" dirty="0" smtClean="0">
                <a:solidFill>
                  <a:srgbClr val="481F67"/>
                </a:solidFill>
              </a:rPr>
              <a:t>)</a:t>
            </a:r>
            <a:endParaRPr lang="cs-CZ" sz="2000" b="1" dirty="0">
              <a:solidFill>
                <a:srgbClr val="481F67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5229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 tmFilter="0,0; .5, 1; 1, 1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50"/>
                            </p:stCondLst>
                            <p:childTnLst>
                              <p:par>
                                <p:cTn id="26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 tmFilter="0,0; .5, 1; 1, 1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150"/>
                            </p:stCondLst>
                            <p:childTnLst>
                              <p:par>
                                <p:cTn id="46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 tmFilter="0,0; .5, 1; 1, 1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200"/>
                            </p:stCondLst>
                            <p:childTnLst>
                              <p:par>
                                <p:cTn id="66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 tmFilter="0,0; .5, 1; 1, 1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200"/>
                            </p:stCondLst>
                            <p:childTnLst>
                              <p:par>
                                <p:cTn id="86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200"/>
                            </p:stCondLst>
                            <p:childTnLst>
                              <p:par>
                                <p:cTn id="106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2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 tmFilter="0,0; .5, 1; 1, 1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650"/>
                            </p:stCondLst>
                            <p:childTnLst>
                              <p:par>
                                <p:cTn id="134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500" tmFilter="0,0; .5, 1; 1, 1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650"/>
                            </p:stCondLst>
                            <p:childTnLst>
                              <p:par>
                                <p:cTn id="154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500" tmFilter="0,0; .5, 1; 1, 1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>
                            <p:stCondLst>
                              <p:cond delay="800"/>
                            </p:stCondLst>
                            <p:childTnLst>
                              <p:par>
                                <p:cTn id="174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4" fill="hold">
                      <p:stCondLst>
                        <p:cond delay="indefinite"/>
                      </p:stCondLst>
                      <p:childTnLst>
                        <p:par>
                          <p:cTn id="185" fill="hold">
                            <p:stCondLst>
                              <p:cond delay="0"/>
                            </p:stCondLst>
                            <p:childTnLst>
                              <p:par>
                                <p:cTn id="18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2" dur="500" tmFilter="0,0; .5, 1; 1, 1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>
                            <p:stCondLst>
                              <p:cond delay="750"/>
                            </p:stCondLst>
                            <p:childTnLst>
                              <p:par>
                                <p:cTn id="194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4" fill="hold">
                      <p:stCondLst>
                        <p:cond delay="indefinite"/>
                      </p:stCondLst>
                      <p:childTnLst>
                        <p:par>
                          <p:cTn id="205" fill="hold">
                            <p:stCondLst>
                              <p:cond delay="0"/>
                            </p:stCondLst>
                            <p:childTnLst>
                              <p:par>
                                <p:cTn id="20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2" dur="500" tmFilter="0,0; .5, 1; 1, 1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1050"/>
                            </p:stCondLst>
                            <p:childTnLst>
                              <p:par>
                                <p:cTn id="214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2" dur="500" tmFilter="0,0; .5, 1; 1, 1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3" fill="hold">
                            <p:stCondLst>
                              <p:cond delay="1100"/>
                            </p:stCondLst>
                            <p:childTnLst>
                              <p:par>
                                <p:cTn id="234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4" fill="hold">
                      <p:stCondLst>
                        <p:cond delay="indefinite"/>
                      </p:stCondLst>
                      <p:childTnLst>
                        <p:par>
                          <p:cTn id="245" fill="hold">
                            <p:stCondLst>
                              <p:cond delay="0"/>
                            </p:stCondLst>
                            <p:childTnLst>
                              <p:par>
                                <p:cTn id="24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2" dur="500" tmFilter="0,0; .5, 1; 1, 1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3" fill="hold">
                            <p:stCondLst>
                              <p:cond delay="1150"/>
                            </p:stCondLst>
                            <p:childTnLst>
                              <p:par>
                                <p:cTn id="254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4" fill="hold">
                      <p:stCondLst>
                        <p:cond delay="indefinite"/>
                      </p:stCondLst>
                      <p:childTnLst>
                        <p:par>
                          <p:cTn id="265" fill="hold">
                            <p:stCondLst>
                              <p:cond delay="0"/>
                            </p:stCondLst>
                            <p:childTnLst>
                              <p:par>
                                <p:cTn id="26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2" dur="500" tmFilter="0,0; .5, 1; 1, 1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3" fill="hold">
                            <p:stCondLst>
                              <p:cond delay="1550"/>
                            </p:stCondLst>
                            <p:childTnLst>
                              <p:par>
                                <p:cTn id="274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4" fill="hold">
                      <p:stCondLst>
                        <p:cond delay="indefinite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2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3" fill="hold">
                            <p:stCondLst>
                              <p:cond delay="1050"/>
                            </p:stCondLst>
                            <p:childTnLst>
                              <p:par>
                                <p:cTn id="294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4" fill="hold">
                      <p:stCondLst>
                        <p:cond delay="indefinite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2" dur="500" tmFilter="0,0; .5, 1; 1, 1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3" fill="hold">
                            <p:stCondLst>
                              <p:cond delay="700"/>
                            </p:stCondLst>
                            <p:childTnLst>
                              <p:par>
                                <p:cTn id="314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4" fill="hold">
                      <p:stCondLst>
                        <p:cond delay="indefinite"/>
                      </p:stCondLst>
                      <p:childTnLst>
                        <p:par>
                          <p:cTn id="325" fill="hold">
                            <p:stCondLst>
                              <p:cond delay="0"/>
                            </p:stCondLst>
                            <p:childTnLst>
                              <p:par>
                                <p:cTn id="326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2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3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2" fill="hold">
                      <p:stCondLst>
                        <p:cond delay="indefinite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9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0" fill="hold">
                      <p:stCondLst>
                        <p:cond delay="indefinite"/>
                      </p:stCondLst>
                      <p:childTnLst>
                        <p:par>
                          <p:cTn id="341" fill="hold">
                            <p:stCondLst>
                              <p:cond delay="0"/>
                            </p:stCondLst>
                            <p:childTnLst>
                              <p:par>
                                <p:cTn id="342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8" fill="hold">
                      <p:stCondLst>
                        <p:cond delay="indefinite"/>
                      </p:stCondLst>
                      <p:childTnLst>
                        <p:par>
                          <p:cTn id="349" fill="hold">
                            <p:stCondLst>
                              <p:cond delay="0"/>
                            </p:stCondLst>
                            <p:childTnLst>
                              <p:par>
                                <p:cTn id="350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2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3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6" fill="hold">
                      <p:stCondLst>
                        <p:cond delay="indefinite"/>
                      </p:stCondLst>
                      <p:childTnLst>
                        <p:par>
                          <p:cTn id="357" fill="hold">
                            <p:stCondLst>
                              <p:cond delay="0"/>
                            </p:stCondLst>
                            <p:childTnLst>
                              <p:par>
                                <p:cTn id="358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0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1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2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4" fill="hold">
                      <p:stCondLst>
                        <p:cond delay="indefinite"/>
                      </p:stCondLst>
                      <p:childTnLst>
                        <p:par>
                          <p:cTn id="365" fill="hold">
                            <p:stCondLst>
                              <p:cond delay="0"/>
                            </p:stCondLst>
                            <p:childTnLst>
                              <p:par>
                                <p:cTn id="366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9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2" fill="hold">
                      <p:stCondLst>
                        <p:cond delay="indefinite"/>
                      </p:stCondLst>
                      <p:childTnLst>
                        <p:par>
                          <p:cTn id="373" fill="hold">
                            <p:stCondLst>
                              <p:cond delay="0"/>
                            </p:stCondLst>
                            <p:childTnLst>
                              <p:par>
                                <p:cTn id="37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6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7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9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0" fill="hold">
                      <p:stCondLst>
                        <p:cond delay="indefinite"/>
                      </p:stCondLst>
                      <p:childTnLst>
                        <p:par>
                          <p:cTn id="381" fill="hold">
                            <p:stCondLst>
                              <p:cond delay="0"/>
                            </p:stCondLst>
                            <p:childTnLst>
                              <p:par>
                                <p:cTn id="382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4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5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 animBg="1"/>
      <p:bldP spid="5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4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 animBg="1"/>
      <p:bldP spid="33" grpId="0"/>
      <p:bldP spid="34" grpId="0" animBg="1"/>
      <p:bldP spid="35" grpId="0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6" grpId="0" animBg="1"/>
      <p:bldP spid="47" grpId="0" animBg="1"/>
      <p:bldP spid="4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-3852936" y="2564904"/>
            <a:ext cx="184731" cy="707886"/>
          </a:xfrm>
          <a:prstGeom prst="rect">
            <a:avLst/>
          </a:prstGeom>
          <a:solidFill>
            <a:schemeClr val="bg2">
              <a:lumMod val="25000"/>
              <a:lumOff val="75000"/>
            </a:schemeClr>
          </a:solidFill>
          <a:ln w="38100">
            <a:solidFill>
              <a:srgbClr val="7030A0"/>
            </a:solidFill>
          </a:ln>
          <a:scene3d>
            <a:camera prst="orthographicFront"/>
            <a:lightRig rig="threePt" dir="t"/>
          </a:scene3d>
          <a:sp3d>
            <a:bevelT w="101600" prst="riblet"/>
          </a:sp3d>
        </p:spPr>
        <p:txBody>
          <a:bodyPr wrap="none" rtlCol="0">
            <a:spAutoFit/>
            <a:sp3d extrusionH="57150">
              <a:bevelT w="50800" h="38100" prst="riblet"/>
            </a:sp3d>
          </a:bodyPr>
          <a:lstStyle/>
          <a:p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1" y="1340768"/>
            <a:ext cx="1920719" cy="532453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  1 </a:t>
            </a:r>
            <a:r>
              <a:rPr lang="cs-CZ" sz="2000" b="1" dirty="0" err="1" smtClean="0">
                <a:solidFill>
                  <a:srgbClr val="00B0F0"/>
                </a:solidFill>
              </a:rPr>
              <a:t>working</a:t>
            </a:r>
            <a:r>
              <a:rPr lang="cs-CZ" sz="2000" b="1" dirty="0" smtClean="0">
                <a:solidFill>
                  <a:srgbClr val="00B0F0"/>
                </a:solidFill>
              </a:rPr>
              <a:t> </a:t>
            </a:r>
            <a:r>
              <a:rPr lang="cs-CZ" sz="2000" b="1" dirty="0" err="1" smtClean="0">
                <a:solidFill>
                  <a:srgbClr val="00B0F0"/>
                </a:solidFill>
              </a:rPr>
              <a:t>hours</a:t>
            </a:r>
            <a:endParaRPr lang="cs-CZ" sz="2000" b="1" dirty="0" smtClean="0">
              <a:solidFill>
                <a:srgbClr val="00B0F0"/>
              </a:solidFill>
            </a:endParaRPr>
          </a:p>
          <a:p>
            <a:endParaRPr lang="cs-CZ" sz="2000" b="1" dirty="0" smtClean="0">
              <a:solidFill>
                <a:srgbClr val="00B0F0"/>
              </a:solidFill>
            </a:endParaRPr>
          </a:p>
          <a:p>
            <a:r>
              <a:rPr lang="cs-CZ" sz="2000" b="1" dirty="0" smtClean="0">
                <a:solidFill>
                  <a:srgbClr val="00B0F0"/>
                </a:solidFill>
              </a:rPr>
              <a:t>  </a:t>
            </a:r>
            <a:r>
              <a:rPr lang="cs-CZ" sz="2000" b="1" dirty="0" smtClean="0">
                <a:solidFill>
                  <a:srgbClr val="7030A0"/>
                </a:solidFill>
              </a:rPr>
              <a:t>2 do </a:t>
            </a:r>
            <a:r>
              <a:rPr lang="cs-CZ" sz="2000" b="1" dirty="0" err="1" smtClean="0">
                <a:solidFill>
                  <a:srgbClr val="7030A0"/>
                </a:solidFill>
              </a:rPr>
              <a:t>shiftwork</a:t>
            </a:r>
            <a:endParaRPr lang="cs-CZ" sz="2000" b="1" dirty="0" smtClean="0">
              <a:solidFill>
                <a:srgbClr val="7030A0"/>
              </a:solidFill>
            </a:endParaRPr>
          </a:p>
          <a:p>
            <a:endParaRPr lang="cs-CZ" sz="2000" b="1" dirty="0" smtClean="0">
              <a:solidFill>
                <a:srgbClr val="00B0F0"/>
              </a:solidFill>
            </a:endParaRPr>
          </a:p>
          <a:p>
            <a:r>
              <a:rPr lang="cs-CZ" sz="2000" b="1" dirty="0" smtClean="0">
                <a:solidFill>
                  <a:srgbClr val="00B0F0"/>
                </a:solidFill>
              </a:rPr>
              <a:t>  3 </a:t>
            </a:r>
            <a:r>
              <a:rPr lang="cs-CZ" sz="2000" b="1" dirty="0" err="1" smtClean="0">
                <a:solidFill>
                  <a:srgbClr val="00B0F0"/>
                </a:solidFill>
              </a:rPr>
              <a:t>flexitime</a:t>
            </a:r>
            <a:endParaRPr lang="cs-CZ" sz="2000" b="1" dirty="0" smtClean="0">
              <a:solidFill>
                <a:srgbClr val="00B0F0"/>
              </a:solidFill>
            </a:endParaRPr>
          </a:p>
          <a:p>
            <a:endParaRPr lang="cs-CZ" sz="2000" b="1" dirty="0" smtClean="0">
              <a:solidFill>
                <a:srgbClr val="00B0F0"/>
              </a:solidFill>
            </a:endParaRPr>
          </a:p>
          <a:p>
            <a:r>
              <a:rPr lang="cs-CZ" sz="2000" b="1" dirty="0" smtClean="0">
                <a:solidFill>
                  <a:srgbClr val="00B0F0"/>
                </a:solidFill>
              </a:rPr>
              <a:t>  </a:t>
            </a:r>
            <a:r>
              <a:rPr lang="cs-CZ" sz="2000" b="1" dirty="0" smtClean="0">
                <a:solidFill>
                  <a:srgbClr val="7030A0"/>
                </a:solidFill>
              </a:rPr>
              <a:t>4 </a:t>
            </a:r>
            <a:r>
              <a:rPr lang="cs-CZ" sz="2000" b="1" dirty="0" err="1" smtClean="0">
                <a:solidFill>
                  <a:srgbClr val="7030A0"/>
                </a:solidFill>
              </a:rPr>
              <a:t>salary</a:t>
            </a:r>
            <a:endParaRPr lang="cs-CZ" sz="2000" b="1" dirty="0" smtClean="0">
              <a:solidFill>
                <a:srgbClr val="7030A0"/>
              </a:solidFill>
            </a:endParaRPr>
          </a:p>
          <a:p>
            <a:endParaRPr lang="cs-CZ" sz="2000" b="1" dirty="0" smtClean="0">
              <a:solidFill>
                <a:srgbClr val="00B0F0"/>
              </a:solidFill>
            </a:endParaRPr>
          </a:p>
          <a:p>
            <a:r>
              <a:rPr lang="cs-CZ" sz="2000" b="1" dirty="0" smtClean="0">
                <a:solidFill>
                  <a:srgbClr val="00B0F0"/>
                </a:solidFill>
              </a:rPr>
              <a:t>  5 </a:t>
            </a:r>
            <a:r>
              <a:rPr lang="cs-CZ" sz="2000" b="1" dirty="0" err="1" smtClean="0">
                <a:solidFill>
                  <a:srgbClr val="00B0F0"/>
                </a:solidFill>
              </a:rPr>
              <a:t>wage</a:t>
            </a:r>
            <a:endParaRPr lang="cs-CZ" sz="2000" b="1" dirty="0" smtClean="0">
              <a:solidFill>
                <a:srgbClr val="00B0F0"/>
              </a:solidFill>
            </a:endParaRPr>
          </a:p>
          <a:p>
            <a:endParaRPr lang="cs-CZ" sz="2000" b="1" dirty="0" smtClean="0">
              <a:solidFill>
                <a:srgbClr val="00B0F0"/>
              </a:solidFill>
            </a:endParaRPr>
          </a:p>
          <a:p>
            <a:r>
              <a:rPr lang="cs-CZ" sz="2000" b="1" dirty="0" smtClean="0">
                <a:solidFill>
                  <a:srgbClr val="00B0F0"/>
                </a:solidFill>
              </a:rPr>
              <a:t>  </a:t>
            </a:r>
            <a:r>
              <a:rPr lang="cs-CZ" sz="2000" b="1" dirty="0" smtClean="0">
                <a:solidFill>
                  <a:srgbClr val="7030A0"/>
                </a:solidFill>
              </a:rPr>
              <a:t>6 </a:t>
            </a:r>
            <a:r>
              <a:rPr lang="cs-CZ" sz="2000" b="1" dirty="0" err="1" smtClean="0">
                <a:solidFill>
                  <a:srgbClr val="7030A0"/>
                </a:solidFill>
              </a:rPr>
              <a:t>income</a:t>
            </a:r>
            <a:endParaRPr lang="cs-CZ" sz="2000" b="1" dirty="0" smtClean="0">
              <a:solidFill>
                <a:srgbClr val="7030A0"/>
              </a:solidFill>
            </a:endParaRPr>
          </a:p>
          <a:p>
            <a:endParaRPr lang="cs-CZ" sz="2000" b="1" dirty="0" smtClean="0">
              <a:solidFill>
                <a:srgbClr val="00B0F0"/>
              </a:solidFill>
            </a:endParaRPr>
          </a:p>
          <a:p>
            <a:r>
              <a:rPr lang="cs-CZ" sz="2000" b="1" dirty="0" smtClean="0">
                <a:solidFill>
                  <a:srgbClr val="00B0F0"/>
                </a:solidFill>
              </a:rPr>
              <a:t>  7 </a:t>
            </a:r>
            <a:r>
              <a:rPr lang="cs-CZ" sz="2000" b="1" dirty="0" err="1" smtClean="0">
                <a:solidFill>
                  <a:srgbClr val="00B0F0"/>
                </a:solidFill>
              </a:rPr>
              <a:t>overtime</a:t>
            </a:r>
            <a:endParaRPr lang="cs-CZ" sz="2000" b="1" dirty="0" smtClean="0">
              <a:solidFill>
                <a:srgbClr val="00B0F0"/>
              </a:solidFill>
            </a:endParaRPr>
          </a:p>
          <a:p>
            <a:endParaRPr lang="cs-CZ" sz="2000" b="1" dirty="0" smtClean="0">
              <a:solidFill>
                <a:srgbClr val="00B0F0"/>
              </a:solidFill>
            </a:endParaRPr>
          </a:p>
          <a:p>
            <a:r>
              <a:rPr lang="cs-CZ" sz="2000" b="1" dirty="0" smtClean="0">
                <a:solidFill>
                  <a:srgbClr val="00B0F0"/>
                </a:solidFill>
              </a:rPr>
              <a:t>  </a:t>
            </a:r>
            <a:r>
              <a:rPr lang="cs-CZ" sz="2000" b="1" dirty="0" smtClean="0">
                <a:solidFill>
                  <a:srgbClr val="7030A0"/>
                </a:solidFill>
              </a:rPr>
              <a:t>8 </a:t>
            </a:r>
            <a:r>
              <a:rPr lang="cs-CZ" sz="2000" b="1" dirty="0" err="1" smtClean="0">
                <a:solidFill>
                  <a:srgbClr val="7030A0"/>
                </a:solidFill>
              </a:rPr>
              <a:t>hour</a:t>
            </a:r>
            <a:r>
              <a:rPr lang="cs-CZ" sz="2000" b="1" dirty="0" smtClean="0">
                <a:solidFill>
                  <a:srgbClr val="7030A0"/>
                </a:solidFill>
              </a:rPr>
              <a:t> </a:t>
            </a:r>
            <a:r>
              <a:rPr lang="cs-CZ" sz="2000" b="1" dirty="0" err="1" smtClean="0">
                <a:solidFill>
                  <a:srgbClr val="7030A0"/>
                </a:solidFill>
              </a:rPr>
              <a:t>rate</a:t>
            </a:r>
            <a:endParaRPr lang="cs-CZ" sz="2000" b="1" dirty="0" smtClean="0">
              <a:solidFill>
                <a:srgbClr val="7030A0"/>
              </a:solidFill>
            </a:endParaRPr>
          </a:p>
          <a:p>
            <a:endParaRPr lang="cs-CZ" sz="2000" b="1" dirty="0" smtClean="0">
              <a:solidFill>
                <a:srgbClr val="00B0F0"/>
              </a:solidFill>
            </a:endParaRPr>
          </a:p>
          <a:p>
            <a:r>
              <a:rPr lang="cs-CZ" sz="2000" b="1" dirty="0" smtClean="0">
                <a:solidFill>
                  <a:srgbClr val="00B0F0"/>
                </a:solidFill>
              </a:rPr>
              <a:t>  9 </a:t>
            </a:r>
            <a:r>
              <a:rPr lang="cs-CZ" sz="2000" b="1" dirty="0" err="1" smtClean="0">
                <a:solidFill>
                  <a:srgbClr val="00B0F0"/>
                </a:solidFill>
              </a:rPr>
              <a:t>fee</a:t>
            </a:r>
            <a:endParaRPr lang="cs-CZ" sz="2000" b="1" dirty="0" smtClean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51345" y="1340765"/>
            <a:ext cx="4615366" cy="532453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28575">
            <a:solidFill>
              <a:srgbClr val="00B0F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E47316"/>
                </a:solidFill>
              </a:rPr>
              <a:t>A  </a:t>
            </a:r>
            <a:r>
              <a:rPr lang="cs-CZ" sz="2000" b="1" dirty="0" err="1" smtClean="0">
                <a:solidFill>
                  <a:srgbClr val="E47316"/>
                </a:solidFill>
              </a:rPr>
              <a:t>work</a:t>
            </a:r>
            <a:r>
              <a:rPr lang="cs-CZ" sz="2000" b="1" dirty="0" smtClean="0">
                <a:solidFill>
                  <a:srgbClr val="E47316"/>
                </a:solidFill>
              </a:rPr>
              <a:t> </a:t>
            </a:r>
            <a:r>
              <a:rPr lang="cs-CZ" sz="2000" b="1" dirty="0" err="1" smtClean="0">
                <a:solidFill>
                  <a:srgbClr val="E47316"/>
                </a:solidFill>
              </a:rPr>
              <a:t>at</a:t>
            </a:r>
            <a:r>
              <a:rPr lang="cs-CZ" sz="2000" b="1" dirty="0" smtClean="0">
                <a:solidFill>
                  <a:srgbClr val="E47316"/>
                </a:solidFill>
              </a:rPr>
              <a:t> </a:t>
            </a:r>
            <a:r>
              <a:rPr lang="cs-CZ" sz="2000" b="1" dirty="0" err="1" smtClean="0">
                <a:solidFill>
                  <a:srgbClr val="E47316"/>
                </a:solidFill>
              </a:rPr>
              <a:t>different</a:t>
            </a:r>
            <a:r>
              <a:rPr lang="cs-CZ" sz="2000" b="1" dirty="0" smtClean="0">
                <a:solidFill>
                  <a:srgbClr val="E47316"/>
                </a:solidFill>
              </a:rPr>
              <a:t> </a:t>
            </a:r>
            <a:r>
              <a:rPr lang="cs-CZ" sz="2000" b="1" dirty="0" err="1" smtClean="0">
                <a:solidFill>
                  <a:srgbClr val="E47316"/>
                </a:solidFill>
              </a:rPr>
              <a:t>times</a:t>
            </a:r>
            <a:endParaRPr lang="cs-CZ" sz="2000" b="1" dirty="0" smtClean="0">
              <a:solidFill>
                <a:srgbClr val="E47316"/>
              </a:solidFill>
            </a:endParaRPr>
          </a:p>
          <a:p>
            <a:endParaRPr lang="cs-CZ" sz="2000" b="1" dirty="0" smtClean="0">
              <a:solidFill>
                <a:srgbClr val="00B0F0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B   </a:t>
            </a:r>
            <a:r>
              <a:rPr lang="cs-CZ" sz="2000" b="1" dirty="0" err="1" smtClean="0">
                <a:solidFill>
                  <a:srgbClr val="00B050"/>
                </a:solidFill>
              </a:rPr>
              <a:t>money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</a:rPr>
              <a:t>paid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</a:rPr>
              <a:t>each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</a:rPr>
              <a:t>week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</a:rPr>
              <a:t>or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</a:rPr>
              <a:t>month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        </a:t>
            </a:r>
            <a:r>
              <a:rPr lang="cs-CZ" sz="2000" b="1" dirty="0" err="1" smtClean="0">
                <a:solidFill>
                  <a:srgbClr val="00B050"/>
                </a:solidFill>
              </a:rPr>
              <a:t>especially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</a:rPr>
              <a:t>for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</a:rPr>
              <a:t>manual</a:t>
            </a:r>
            <a:r>
              <a:rPr lang="cs-CZ" sz="2000" b="1" dirty="0" smtClean="0">
                <a:solidFill>
                  <a:srgbClr val="00B050"/>
                </a:solidFill>
              </a:rPr>
              <a:t>  </a:t>
            </a:r>
            <a:r>
              <a:rPr lang="cs-CZ" sz="2000" b="1" dirty="0" err="1" smtClean="0">
                <a:solidFill>
                  <a:srgbClr val="00B050"/>
                </a:solidFill>
              </a:rPr>
              <a:t>job</a:t>
            </a:r>
            <a:endParaRPr lang="cs-CZ" sz="2000" b="1" dirty="0" smtClean="0">
              <a:solidFill>
                <a:srgbClr val="00B050"/>
              </a:solidFill>
            </a:endParaRPr>
          </a:p>
          <a:p>
            <a:r>
              <a:rPr lang="cs-CZ" sz="2000" b="1" dirty="0" smtClean="0">
                <a:solidFill>
                  <a:srgbClr val="E47316"/>
                </a:solidFill>
              </a:rPr>
              <a:t>C   </a:t>
            </a:r>
            <a:r>
              <a:rPr lang="cs-CZ" sz="2000" b="1" dirty="0" err="1" smtClean="0">
                <a:solidFill>
                  <a:srgbClr val="E47316"/>
                </a:solidFill>
              </a:rPr>
              <a:t>regular</a:t>
            </a:r>
            <a:r>
              <a:rPr lang="cs-CZ" sz="2000" b="1" dirty="0" smtClean="0">
                <a:solidFill>
                  <a:srgbClr val="E47316"/>
                </a:solidFill>
              </a:rPr>
              <a:t>  </a:t>
            </a:r>
            <a:r>
              <a:rPr lang="cs-CZ" sz="2000" b="1" dirty="0" err="1" smtClean="0">
                <a:solidFill>
                  <a:srgbClr val="E47316"/>
                </a:solidFill>
              </a:rPr>
              <a:t>working</a:t>
            </a:r>
            <a:r>
              <a:rPr lang="cs-CZ" sz="2000" b="1" dirty="0" smtClean="0">
                <a:solidFill>
                  <a:srgbClr val="E47316"/>
                </a:solidFill>
              </a:rPr>
              <a:t> </a:t>
            </a:r>
            <a:r>
              <a:rPr lang="cs-CZ" sz="2000" b="1" dirty="0" err="1" smtClean="0">
                <a:solidFill>
                  <a:srgbClr val="E47316"/>
                </a:solidFill>
              </a:rPr>
              <a:t>time</a:t>
            </a:r>
            <a:endParaRPr lang="cs-CZ" sz="2000" b="1" dirty="0" smtClean="0">
              <a:solidFill>
                <a:srgbClr val="E47316"/>
              </a:solidFill>
            </a:endParaRPr>
          </a:p>
          <a:p>
            <a:endParaRPr lang="cs-CZ" sz="2000" b="1" dirty="0" smtClean="0">
              <a:solidFill>
                <a:srgbClr val="E47316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D   </a:t>
            </a:r>
            <a:r>
              <a:rPr lang="cs-CZ" sz="2000" b="1" dirty="0" err="1" smtClean="0">
                <a:solidFill>
                  <a:srgbClr val="00B050"/>
                </a:solidFill>
              </a:rPr>
              <a:t>money</a:t>
            </a:r>
            <a:r>
              <a:rPr lang="cs-CZ" sz="2000" b="1" dirty="0" smtClean="0">
                <a:solidFill>
                  <a:srgbClr val="00B050"/>
                </a:solidFill>
              </a:rPr>
              <a:t>  </a:t>
            </a:r>
            <a:r>
              <a:rPr lang="cs-CZ" sz="2000" b="1" dirty="0" err="1" smtClean="0">
                <a:solidFill>
                  <a:srgbClr val="00B050"/>
                </a:solidFill>
              </a:rPr>
              <a:t>that</a:t>
            </a:r>
            <a:r>
              <a:rPr lang="cs-CZ" sz="2000" b="1" dirty="0" smtClean="0">
                <a:solidFill>
                  <a:srgbClr val="00B050"/>
                </a:solidFill>
              </a:rPr>
              <a:t>  </a:t>
            </a:r>
            <a:r>
              <a:rPr lang="cs-CZ" sz="2000" b="1" dirty="0" err="1" smtClean="0">
                <a:solidFill>
                  <a:srgbClr val="00B050"/>
                </a:solidFill>
              </a:rPr>
              <a:t>you</a:t>
            </a:r>
            <a:r>
              <a:rPr lang="cs-CZ" sz="2000" b="1" dirty="0" smtClean="0">
                <a:solidFill>
                  <a:srgbClr val="00B050"/>
                </a:solidFill>
              </a:rPr>
              <a:t>  </a:t>
            </a:r>
            <a:r>
              <a:rPr lang="cs-CZ" sz="2000" b="1" dirty="0" err="1" smtClean="0">
                <a:solidFill>
                  <a:srgbClr val="00B050"/>
                </a:solidFill>
              </a:rPr>
              <a:t>earn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</a:rPr>
              <a:t>or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</a:rPr>
              <a:t>receive</a:t>
            </a:r>
            <a:endParaRPr lang="cs-CZ" sz="2000" b="1" dirty="0" smtClean="0">
              <a:solidFill>
                <a:srgbClr val="00B050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 </a:t>
            </a:r>
          </a:p>
          <a:p>
            <a:r>
              <a:rPr lang="cs-CZ" sz="2000" b="1" dirty="0" smtClean="0">
                <a:solidFill>
                  <a:srgbClr val="E47316"/>
                </a:solidFill>
              </a:rPr>
              <a:t>E   </a:t>
            </a:r>
            <a:r>
              <a:rPr lang="cs-CZ" sz="2000" b="1" dirty="0" err="1" smtClean="0">
                <a:solidFill>
                  <a:srgbClr val="E47316"/>
                </a:solidFill>
              </a:rPr>
              <a:t>money</a:t>
            </a:r>
            <a:r>
              <a:rPr lang="cs-CZ" sz="2000" b="1" dirty="0" smtClean="0">
                <a:solidFill>
                  <a:srgbClr val="E47316"/>
                </a:solidFill>
              </a:rPr>
              <a:t> </a:t>
            </a:r>
            <a:r>
              <a:rPr lang="cs-CZ" sz="2000" b="1" dirty="0" err="1" smtClean="0">
                <a:solidFill>
                  <a:srgbClr val="E47316"/>
                </a:solidFill>
              </a:rPr>
              <a:t>paid</a:t>
            </a:r>
            <a:r>
              <a:rPr lang="cs-CZ" sz="2000" b="1" dirty="0" smtClean="0">
                <a:solidFill>
                  <a:srgbClr val="E47316"/>
                </a:solidFill>
              </a:rPr>
              <a:t> </a:t>
            </a:r>
            <a:r>
              <a:rPr lang="cs-CZ" sz="2000" b="1" dirty="0" err="1" smtClean="0">
                <a:solidFill>
                  <a:srgbClr val="E47316"/>
                </a:solidFill>
              </a:rPr>
              <a:t>for</a:t>
            </a:r>
            <a:r>
              <a:rPr lang="cs-CZ" sz="2000" b="1" dirty="0" smtClean="0">
                <a:solidFill>
                  <a:srgbClr val="E47316"/>
                </a:solidFill>
              </a:rPr>
              <a:t> a </a:t>
            </a:r>
            <a:r>
              <a:rPr lang="cs-CZ" sz="2000" b="1" dirty="0" err="1" smtClean="0">
                <a:solidFill>
                  <a:srgbClr val="E47316"/>
                </a:solidFill>
              </a:rPr>
              <a:t>particular</a:t>
            </a:r>
            <a:r>
              <a:rPr lang="cs-CZ" sz="2000" b="1" dirty="0" smtClean="0">
                <a:solidFill>
                  <a:srgbClr val="E47316"/>
                </a:solidFill>
              </a:rPr>
              <a:t> </a:t>
            </a:r>
            <a:r>
              <a:rPr lang="cs-CZ" sz="2000" b="1" dirty="0" err="1" smtClean="0">
                <a:solidFill>
                  <a:srgbClr val="E47316"/>
                </a:solidFill>
              </a:rPr>
              <a:t>job</a:t>
            </a:r>
            <a:r>
              <a:rPr lang="cs-CZ" sz="2000" b="1" dirty="0" smtClean="0">
                <a:solidFill>
                  <a:srgbClr val="E47316"/>
                </a:solidFill>
              </a:rPr>
              <a:t> </a:t>
            </a:r>
            <a:r>
              <a:rPr lang="cs-CZ" sz="2000" b="1" dirty="0" err="1" smtClean="0">
                <a:solidFill>
                  <a:srgbClr val="E47316"/>
                </a:solidFill>
              </a:rPr>
              <a:t>or</a:t>
            </a:r>
            <a:r>
              <a:rPr lang="cs-CZ" sz="2000" b="1" dirty="0" smtClean="0">
                <a:solidFill>
                  <a:srgbClr val="E47316"/>
                </a:solidFill>
              </a:rPr>
              <a:t> </a:t>
            </a:r>
            <a:r>
              <a:rPr lang="cs-CZ" sz="2000" b="1" dirty="0" err="1" smtClean="0">
                <a:solidFill>
                  <a:srgbClr val="E47316"/>
                </a:solidFill>
              </a:rPr>
              <a:t>service</a:t>
            </a:r>
            <a:endParaRPr lang="cs-CZ" sz="2000" b="1" dirty="0" smtClean="0">
              <a:solidFill>
                <a:srgbClr val="E47316"/>
              </a:solidFill>
            </a:endParaRPr>
          </a:p>
          <a:p>
            <a:endParaRPr lang="cs-CZ" sz="2000" b="1" dirty="0" smtClean="0">
              <a:solidFill>
                <a:srgbClr val="E47316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F   </a:t>
            </a:r>
            <a:r>
              <a:rPr lang="cs-CZ" sz="2000" b="1" dirty="0" err="1" smtClean="0">
                <a:solidFill>
                  <a:srgbClr val="00B050"/>
                </a:solidFill>
              </a:rPr>
              <a:t>you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</a:rPr>
              <a:t>can</a:t>
            </a:r>
            <a:r>
              <a:rPr lang="cs-CZ" sz="2000" b="1" dirty="0" smtClean="0">
                <a:solidFill>
                  <a:srgbClr val="00B050"/>
                </a:solidFill>
              </a:rPr>
              <a:t> start  and </a:t>
            </a:r>
            <a:r>
              <a:rPr lang="cs-CZ" sz="2000" b="1" dirty="0" err="1" smtClean="0">
                <a:solidFill>
                  <a:srgbClr val="00B050"/>
                </a:solidFill>
              </a:rPr>
              <a:t>finish</a:t>
            </a:r>
            <a:r>
              <a:rPr lang="cs-CZ" sz="2000" b="1" dirty="0" smtClean="0">
                <a:solidFill>
                  <a:srgbClr val="00B050"/>
                </a:solidFill>
              </a:rPr>
              <a:t>  </a:t>
            </a:r>
            <a:r>
              <a:rPr lang="cs-CZ" sz="2000" b="1" dirty="0" err="1" smtClean="0">
                <a:solidFill>
                  <a:srgbClr val="00B050"/>
                </a:solidFill>
              </a:rPr>
              <a:t>working</a:t>
            </a:r>
            <a:r>
              <a:rPr lang="cs-CZ" sz="2000" b="1" dirty="0" smtClean="0">
                <a:solidFill>
                  <a:srgbClr val="00B050"/>
                </a:solidFill>
              </a:rPr>
              <a:t>  </a:t>
            </a:r>
          </a:p>
          <a:p>
            <a:r>
              <a:rPr lang="cs-CZ" sz="2000" b="1" dirty="0" smtClean="0">
                <a:solidFill>
                  <a:srgbClr val="00B050"/>
                </a:solidFill>
              </a:rPr>
              <a:t>        </a:t>
            </a:r>
            <a:r>
              <a:rPr lang="cs-CZ" sz="2000" b="1" dirty="0" err="1" smtClean="0">
                <a:solidFill>
                  <a:srgbClr val="00B050"/>
                </a:solidFill>
              </a:rPr>
              <a:t>earlier</a:t>
            </a:r>
            <a:r>
              <a:rPr lang="cs-CZ" sz="2000" b="1" dirty="0" smtClean="0">
                <a:solidFill>
                  <a:srgbClr val="00B050"/>
                </a:solidFill>
              </a:rPr>
              <a:t>  </a:t>
            </a:r>
            <a:r>
              <a:rPr lang="cs-CZ" sz="2000" b="1" dirty="0" err="1" smtClean="0">
                <a:solidFill>
                  <a:srgbClr val="00B050"/>
                </a:solidFill>
              </a:rPr>
              <a:t>or</a:t>
            </a:r>
            <a:r>
              <a:rPr lang="cs-CZ" sz="2000" b="1" dirty="0" smtClean="0">
                <a:solidFill>
                  <a:srgbClr val="00B050"/>
                </a:solidFill>
              </a:rPr>
              <a:t>  </a:t>
            </a:r>
            <a:r>
              <a:rPr lang="cs-CZ" sz="2000" b="1" dirty="0" err="1" smtClean="0">
                <a:solidFill>
                  <a:srgbClr val="00B050"/>
                </a:solidFill>
              </a:rPr>
              <a:t>later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</a:p>
          <a:p>
            <a:r>
              <a:rPr lang="cs-CZ" sz="2000" b="1" dirty="0" smtClean="0">
                <a:solidFill>
                  <a:srgbClr val="E47316"/>
                </a:solidFill>
              </a:rPr>
              <a:t>G   </a:t>
            </a:r>
            <a:r>
              <a:rPr lang="cs-CZ" sz="2000" b="1" dirty="0" err="1" smtClean="0">
                <a:solidFill>
                  <a:srgbClr val="E47316"/>
                </a:solidFill>
              </a:rPr>
              <a:t>you</a:t>
            </a:r>
            <a:r>
              <a:rPr lang="cs-CZ" sz="2000" b="1" dirty="0" smtClean="0">
                <a:solidFill>
                  <a:srgbClr val="E47316"/>
                </a:solidFill>
              </a:rPr>
              <a:t> are </a:t>
            </a:r>
            <a:r>
              <a:rPr lang="cs-CZ" sz="2000" b="1" dirty="0" err="1" smtClean="0">
                <a:solidFill>
                  <a:srgbClr val="E47316"/>
                </a:solidFill>
              </a:rPr>
              <a:t>paid</a:t>
            </a:r>
            <a:r>
              <a:rPr lang="cs-CZ" sz="2000" b="1" dirty="0" smtClean="0">
                <a:solidFill>
                  <a:srgbClr val="E47316"/>
                </a:solidFill>
              </a:rPr>
              <a:t> per </a:t>
            </a:r>
            <a:r>
              <a:rPr lang="cs-CZ" sz="2000" b="1" dirty="0" err="1" smtClean="0">
                <a:solidFill>
                  <a:srgbClr val="E47316"/>
                </a:solidFill>
              </a:rPr>
              <a:t>hour</a:t>
            </a:r>
            <a:endParaRPr lang="cs-CZ" sz="2000" b="1" dirty="0" smtClean="0">
              <a:solidFill>
                <a:srgbClr val="E47316"/>
              </a:solidFill>
            </a:endParaRPr>
          </a:p>
          <a:p>
            <a:endParaRPr lang="cs-CZ" sz="2000" b="1" dirty="0" smtClean="0">
              <a:solidFill>
                <a:srgbClr val="E47316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H   </a:t>
            </a:r>
            <a:r>
              <a:rPr lang="cs-CZ" sz="2000" b="1" dirty="0" err="1" smtClean="0">
                <a:solidFill>
                  <a:srgbClr val="00B050"/>
                </a:solidFill>
              </a:rPr>
              <a:t>money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</a:rPr>
              <a:t>paid</a:t>
            </a:r>
            <a:r>
              <a:rPr lang="cs-CZ" sz="2000" b="1" dirty="0" smtClean="0">
                <a:solidFill>
                  <a:srgbClr val="00B050"/>
                </a:solidFill>
              </a:rPr>
              <a:t>  </a:t>
            </a:r>
            <a:r>
              <a:rPr lang="cs-CZ" sz="2000" b="1" dirty="0" err="1" smtClean="0">
                <a:solidFill>
                  <a:srgbClr val="00B050"/>
                </a:solidFill>
              </a:rPr>
              <a:t>for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</a:rPr>
              <a:t>professional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err="1" smtClean="0">
                <a:solidFill>
                  <a:srgbClr val="00B050"/>
                </a:solidFill>
              </a:rPr>
              <a:t>job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</a:p>
          <a:p>
            <a:endParaRPr lang="cs-CZ" sz="2000" b="1" dirty="0" smtClean="0">
              <a:solidFill>
                <a:srgbClr val="00B0F0"/>
              </a:solidFill>
            </a:endParaRPr>
          </a:p>
          <a:p>
            <a:r>
              <a:rPr lang="cs-CZ" sz="2000" b="1" dirty="0" smtClean="0">
                <a:solidFill>
                  <a:srgbClr val="E47316"/>
                </a:solidFill>
              </a:rPr>
              <a:t>I    </a:t>
            </a:r>
            <a:r>
              <a:rPr lang="cs-CZ" sz="2000" b="1" dirty="0" err="1" smtClean="0">
                <a:solidFill>
                  <a:srgbClr val="E47316"/>
                </a:solidFill>
              </a:rPr>
              <a:t>work</a:t>
            </a:r>
            <a:r>
              <a:rPr lang="cs-CZ" sz="2000" b="1" dirty="0" smtClean="0">
                <a:solidFill>
                  <a:srgbClr val="E47316"/>
                </a:solidFill>
              </a:rPr>
              <a:t> extra </a:t>
            </a:r>
            <a:r>
              <a:rPr lang="cs-CZ" sz="2000" b="1" dirty="0" err="1" smtClean="0">
                <a:solidFill>
                  <a:srgbClr val="E47316"/>
                </a:solidFill>
              </a:rPr>
              <a:t>hours</a:t>
            </a:r>
            <a:endParaRPr lang="cs-CZ" sz="2000" b="1" dirty="0" smtClean="0">
              <a:solidFill>
                <a:srgbClr val="E4731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46451" y="1340766"/>
            <a:ext cx="348172" cy="5324535"/>
          </a:xfrm>
          <a:prstGeom prst="rect">
            <a:avLst/>
          </a:prstGeom>
          <a:solidFill>
            <a:schemeClr val="bg2">
              <a:lumMod val="10000"/>
              <a:lumOff val="90000"/>
            </a:schemeClr>
          </a:solidFill>
          <a:ln w="1905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C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A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F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H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B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D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I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G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r>
              <a:rPr lang="cs-CZ" sz="2000" b="1" dirty="0" smtClean="0">
                <a:solidFill>
                  <a:srgbClr val="FF0000"/>
                </a:solidFill>
              </a:rPr>
              <a:t>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2918" y="15045"/>
            <a:ext cx="1872208" cy="121566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6346" y="0"/>
            <a:ext cx="1974803" cy="123070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65494" y="5292861"/>
            <a:ext cx="1259632" cy="1539708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5214" y="1"/>
            <a:ext cx="1907704" cy="1230706"/>
          </a:xfrm>
          <a:prstGeom prst="rect">
            <a:avLst/>
          </a:prstGeom>
        </p:spPr>
      </p:pic>
      <p:sp>
        <p:nvSpPr>
          <p:cNvPr id="14" name="Obdélník 13"/>
          <p:cNvSpPr/>
          <p:nvPr/>
        </p:nvSpPr>
        <p:spPr>
          <a:xfrm>
            <a:off x="2763122" y="188640"/>
            <a:ext cx="3695906" cy="805142"/>
          </a:xfrm>
          <a:prstGeom prst="rect">
            <a:avLst/>
          </a:prstGeom>
          <a:solidFill>
            <a:schemeClr val="bg2">
              <a:lumMod val="10000"/>
              <a:lumOff val="90000"/>
            </a:schemeClr>
          </a:solidFill>
          <a:ln w="38100">
            <a:solidFill>
              <a:srgbClr val="7030A0"/>
            </a:solidFill>
          </a:ln>
          <a:scene3d>
            <a:camera prst="orthographicFront"/>
            <a:lightRig rig="threePt" dir="t"/>
          </a:scene3d>
          <a:sp3d>
            <a:bevelT w="10160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p3d extrusionH="57150">
              <a:bevelT w="50800" h="38100" prst="riblet"/>
            </a:sp3d>
          </a:bodyPr>
          <a:lstStyle/>
          <a:p>
            <a:pPr lvl="0"/>
            <a:r>
              <a:rPr lang="cs-CZ" sz="4000" b="1" dirty="0" err="1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Match</a:t>
            </a:r>
            <a:r>
              <a:rPr lang="cs-CZ" sz="4000" b="1" dirty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 </a:t>
            </a:r>
            <a:r>
              <a:rPr lang="cs-CZ" sz="4000" b="1" dirty="0" err="1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Definitions</a:t>
            </a:r>
            <a:endParaRPr lang="cs-CZ" sz="4000" b="1" dirty="0">
              <a:ln>
                <a:solidFill>
                  <a:srgbClr val="7030A0"/>
                </a:solidFill>
              </a:ln>
              <a:solidFill>
                <a:srgbClr val="7030A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944602" cy="12307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761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800" decel="10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800" decel="100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000"/>
                            </p:stCondLst>
                            <p:childTnLst>
                              <p:par>
                                <p:cTn id="41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7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49347" y="260648"/>
            <a:ext cx="2464136" cy="58477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38100">
            <a:solidFill>
              <a:srgbClr val="7030A0"/>
            </a:solidFill>
          </a:ln>
          <a:scene3d>
            <a:camera prst="orthographicFront"/>
            <a:lightRig rig="threePt" dir="t"/>
          </a:scene3d>
          <a:sp3d>
            <a:bevelT w="101600" prst="riblet"/>
          </a:sp3d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Použité zdroje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40404" y="1124744"/>
            <a:ext cx="8480067" cy="4524315"/>
          </a:xfrm>
          <a:prstGeom prst="rect">
            <a:avLst/>
          </a:prstGeom>
          <a:noFill/>
          <a:ln w="190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1200" dirty="0" err="1" smtClean="0">
                <a:latin typeface="Calibri" panose="020F0502020204030204" pitchFamily="34" charset="0"/>
              </a:rPr>
              <a:t>Slide</a:t>
            </a:r>
            <a:r>
              <a:rPr lang="cs-CZ" sz="1200" dirty="0" smtClean="0">
                <a:latin typeface="Calibri" panose="020F0502020204030204" pitchFamily="34" charset="0"/>
              </a:rPr>
              <a:t> 2:     </a:t>
            </a:r>
            <a:r>
              <a:rPr lang="cs-CZ" sz="1200" dirty="0" smtClean="0">
                <a:solidFill>
                  <a:srgbClr val="FFC000"/>
                </a:solidFill>
                <a:latin typeface="Calibri" panose="020F0502020204030204" pitchFamily="34" charset="0"/>
              </a:rPr>
              <a:t>obrázek      </a:t>
            </a:r>
            <a:r>
              <a:rPr lang="cs-CZ" sz="1200" dirty="0" smtClean="0">
                <a:latin typeface="Calibri" panose="020F0502020204030204" pitchFamily="34" charset="0"/>
              </a:rPr>
              <a:t>http</a:t>
            </a:r>
            <a:r>
              <a:rPr lang="cs-CZ" sz="1200" dirty="0">
                <a:latin typeface="Calibri" panose="020F0502020204030204" pitchFamily="34" charset="0"/>
              </a:rPr>
              <a:t>://pixabay.com/cs/pak-jsou-pot%C3%AD%C5%BEe-%C5%BEena-dresinkem-147101/</a:t>
            </a:r>
            <a:r>
              <a:rPr lang="cs-CZ" sz="1200" dirty="0" smtClean="0">
                <a:latin typeface="Calibri" panose="020F0502020204030204" pitchFamily="34" charset="0"/>
              </a:rPr>
              <a:t>  </a:t>
            </a:r>
            <a:r>
              <a:rPr lang="cs-CZ" sz="1200" dirty="0">
                <a:latin typeface="Calibri" panose="020F0502020204030204" pitchFamily="34" charset="0"/>
              </a:rPr>
              <a:t>online cit. 10.11.2013</a:t>
            </a:r>
          </a:p>
          <a:p>
            <a:r>
              <a:rPr lang="cs-CZ" sz="1200" dirty="0" err="1" smtClean="0">
                <a:latin typeface="Calibri" panose="020F0502020204030204" pitchFamily="34" charset="0"/>
              </a:rPr>
              <a:t>Slide</a:t>
            </a:r>
            <a:r>
              <a:rPr lang="cs-CZ" sz="1200" dirty="0" smtClean="0">
                <a:latin typeface="Calibri" panose="020F0502020204030204" pitchFamily="34" charset="0"/>
              </a:rPr>
              <a:t> 3:     </a:t>
            </a:r>
            <a:r>
              <a:rPr lang="cs-CZ" sz="1200" dirty="0">
                <a:solidFill>
                  <a:srgbClr val="FFC000"/>
                </a:solidFill>
                <a:latin typeface="Calibri" panose="020F0502020204030204" pitchFamily="34" charset="0"/>
              </a:rPr>
              <a:t>obrázky   </a:t>
            </a:r>
            <a:r>
              <a:rPr lang="cs-CZ" sz="1200" dirty="0" smtClean="0">
                <a:latin typeface="Calibri" panose="020F0502020204030204" pitchFamily="34" charset="0"/>
              </a:rPr>
              <a:t>1.</a:t>
            </a:r>
            <a:r>
              <a:rPr lang="cs-CZ" sz="1200" dirty="0" smtClean="0">
                <a:solidFill>
                  <a:srgbClr val="FFC000"/>
                </a:solidFill>
                <a:latin typeface="Calibri" panose="020F0502020204030204" pitchFamily="34" charset="0"/>
              </a:rPr>
              <a:t>  </a:t>
            </a:r>
            <a:r>
              <a:rPr lang="cs-CZ" sz="1200" dirty="0">
                <a:latin typeface="Calibri" panose="020F0502020204030204" pitchFamily="34" charset="0"/>
              </a:rPr>
              <a:t>http://</a:t>
            </a:r>
            <a:r>
              <a:rPr lang="cs-CZ" sz="1200" dirty="0" smtClean="0">
                <a:latin typeface="Calibri" panose="020F0502020204030204" pitchFamily="34" charset="0"/>
              </a:rPr>
              <a:t>www.shutterstock.com/pic.mhtml?language=cs&amp;id=127242266           online </a:t>
            </a:r>
            <a:r>
              <a:rPr lang="cs-CZ" sz="1200" dirty="0">
                <a:latin typeface="Calibri" panose="020F0502020204030204" pitchFamily="34" charset="0"/>
              </a:rPr>
              <a:t>cit. 10.11.2013</a:t>
            </a:r>
            <a:endParaRPr lang="cs-CZ" sz="1200" dirty="0" smtClean="0">
              <a:latin typeface="Calibri" panose="020F0502020204030204" pitchFamily="34" charset="0"/>
            </a:endParaRPr>
          </a:p>
          <a:p>
            <a:r>
              <a:rPr lang="cs-CZ" sz="1200" dirty="0">
                <a:latin typeface="Calibri" panose="020F0502020204030204" pitchFamily="34" charset="0"/>
              </a:rPr>
              <a:t>2. http://</a:t>
            </a:r>
            <a:r>
              <a:rPr lang="cs-CZ" sz="1200" dirty="0" smtClean="0">
                <a:latin typeface="Calibri" panose="020F0502020204030204" pitchFamily="34" charset="0"/>
              </a:rPr>
              <a:t>www.shutterstock.com/pic.mhtml?language=cs&amp;id=143828710         </a:t>
            </a:r>
            <a:r>
              <a:rPr lang="cs-CZ" sz="1200" dirty="0">
                <a:latin typeface="Calibri" panose="020F0502020204030204" pitchFamily="34" charset="0"/>
              </a:rPr>
              <a:t>online cit. </a:t>
            </a:r>
            <a:r>
              <a:rPr lang="cs-CZ" sz="1200" dirty="0" smtClean="0">
                <a:latin typeface="Calibri" panose="020F0502020204030204" pitchFamily="34" charset="0"/>
              </a:rPr>
              <a:t>10.11.2013 </a:t>
            </a:r>
          </a:p>
          <a:p>
            <a:r>
              <a:rPr lang="cs-CZ" sz="1200" dirty="0">
                <a:latin typeface="Calibri" panose="020F0502020204030204" pitchFamily="34" charset="0"/>
              </a:rPr>
              <a:t>3. http://</a:t>
            </a:r>
            <a:r>
              <a:rPr lang="cs-CZ" sz="1200" dirty="0" smtClean="0">
                <a:latin typeface="Calibri" panose="020F0502020204030204" pitchFamily="34" charset="0"/>
              </a:rPr>
              <a:t>www.shutterstock.com/pic.mhtml?language=cs&amp;id=144197953</a:t>
            </a:r>
            <a:r>
              <a:rPr lang="cs-CZ" sz="1200" dirty="0">
                <a:latin typeface="Calibri" panose="020F0502020204030204" pitchFamily="34" charset="0"/>
              </a:rPr>
              <a:t> </a:t>
            </a:r>
            <a:r>
              <a:rPr lang="cs-CZ" sz="1200" dirty="0" smtClean="0">
                <a:latin typeface="Calibri" panose="020F0502020204030204" pitchFamily="34" charset="0"/>
              </a:rPr>
              <a:t>        online </a:t>
            </a:r>
            <a:r>
              <a:rPr lang="cs-CZ" sz="1200" dirty="0">
                <a:latin typeface="Calibri" panose="020F0502020204030204" pitchFamily="34" charset="0"/>
              </a:rPr>
              <a:t>cit. </a:t>
            </a:r>
            <a:r>
              <a:rPr lang="cs-CZ" sz="1200" dirty="0" smtClean="0">
                <a:latin typeface="Calibri" panose="020F0502020204030204" pitchFamily="34" charset="0"/>
              </a:rPr>
              <a:t>10.11.2013  </a:t>
            </a:r>
          </a:p>
          <a:p>
            <a:r>
              <a:rPr lang="cs-CZ" sz="1200" dirty="0">
                <a:latin typeface="Calibri" panose="020F0502020204030204" pitchFamily="34" charset="0"/>
              </a:rPr>
              <a:t>4. http://</a:t>
            </a:r>
            <a:r>
              <a:rPr lang="cs-CZ" sz="1200" dirty="0" smtClean="0">
                <a:latin typeface="Calibri" panose="020F0502020204030204" pitchFamily="34" charset="0"/>
              </a:rPr>
              <a:t>www.shutterstock.com/pic.mhtml?language=cs&amp;id=136964447</a:t>
            </a:r>
            <a:r>
              <a:rPr lang="cs-CZ" sz="1200" dirty="0">
                <a:latin typeface="Calibri" panose="020F0502020204030204" pitchFamily="34" charset="0"/>
              </a:rPr>
              <a:t> </a:t>
            </a:r>
            <a:r>
              <a:rPr lang="cs-CZ" sz="1200" dirty="0" smtClean="0">
                <a:latin typeface="Calibri" panose="020F0502020204030204" pitchFamily="34" charset="0"/>
              </a:rPr>
              <a:t>        online </a:t>
            </a:r>
            <a:r>
              <a:rPr lang="cs-CZ" sz="1200" dirty="0">
                <a:latin typeface="Calibri" panose="020F0502020204030204" pitchFamily="34" charset="0"/>
              </a:rPr>
              <a:t>cit. 10.11.2013</a:t>
            </a:r>
            <a:endParaRPr lang="cs-CZ" sz="1200" dirty="0" smtClean="0">
              <a:latin typeface="Calibri" panose="020F0502020204030204" pitchFamily="34" charset="0"/>
            </a:endParaRPr>
          </a:p>
          <a:p>
            <a:r>
              <a:rPr lang="cs-CZ" sz="1200" dirty="0">
                <a:latin typeface="Calibri" panose="020F0502020204030204" pitchFamily="34" charset="0"/>
              </a:rPr>
              <a:t>5. http://pixabay.com/cs/ikona-pozn%C3%A1mka-pero-tu%C5%BEka-29363</a:t>
            </a:r>
            <a:r>
              <a:rPr lang="cs-CZ" sz="1200" dirty="0" smtClean="0">
                <a:latin typeface="Calibri" panose="020F0502020204030204" pitchFamily="34" charset="0"/>
              </a:rPr>
              <a:t>/</a:t>
            </a:r>
            <a:r>
              <a:rPr lang="cs-CZ" sz="1200" dirty="0">
                <a:latin typeface="Calibri" panose="020F0502020204030204" pitchFamily="34" charset="0"/>
              </a:rPr>
              <a:t> </a:t>
            </a:r>
            <a:r>
              <a:rPr lang="cs-CZ" sz="1200" dirty="0" smtClean="0">
                <a:latin typeface="Calibri" panose="020F0502020204030204" pitchFamily="34" charset="0"/>
              </a:rPr>
              <a:t>        online </a:t>
            </a:r>
            <a:r>
              <a:rPr lang="cs-CZ" sz="1200" dirty="0">
                <a:latin typeface="Calibri" panose="020F0502020204030204" pitchFamily="34" charset="0"/>
              </a:rPr>
              <a:t>cit. 10.11.2013</a:t>
            </a:r>
            <a:endParaRPr lang="cs-CZ" sz="1200" dirty="0" smtClean="0">
              <a:latin typeface="Calibri" panose="020F0502020204030204" pitchFamily="34" charset="0"/>
            </a:endParaRPr>
          </a:p>
          <a:p>
            <a:r>
              <a:rPr lang="cs-CZ" sz="1200" dirty="0">
                <a:latin typeface="Calibri" panose="020F0502020204030204" pitchFamily="34" charset="0"/>
              </a:rPr>
              <a:t>6. http://pixabay.com/cs/karty-identifikace-pr%C5%AFkaz-toto%C5%BEnosti-158195</a:t>
            </a:r>
            <a:r>
              <a:rPr lang="cs-CZ" sz="1200" dirty="0" smtClean="0">
                <a:latin typeface="Calibri" panose="020F0502020204030204" pitchFamily="34" charset="0"/>
              </a:rPr>
              <a:t>/       online </a:t>
            </a:r>
            <a:r>
              <a:rPr lang="cs-CZ" sz="1200" dirty="0">
                <a:latin typeface="Calibri" panose="020F0502020204030204" pitchFamily="34" charset="0"/>
              </a:rPr>
              <a:t>cit. 10.11.2013</a:t>
            </a:r>
            <a:endParaRPr lang="cs-CZ" sz="1200" dirty="0" smtClean="0">
              <a:latin typeface="Calibri" panose="020F0502020204030204" pitchFamily="34" charset="0"/>
            </a:endParaRPr>
          </a:p>
          <a:p>
            <a:r>
              <a:rPr lang="cs-CZ" sz="1200" dirty="0">
                <a:latin typeface="Calibri" panose="020F0502020204030204" pitchFamily="34" charset="0"/>
              </a:rPr>
              <a:t>7. http://</a:t>
            </a:r>
            <a:r>
              <a:rPr lang="cs-CZ" sz="1200" dirty="0" smtClean="0">
                <a:latin typeface="Calibri" panose="020F0502020204030204" pitchFamily="34" charset="0"/>
              </a:rPr>
              <a:t>www.shutterstock.com/s/job+interview/search.html?page=8&amp;thumb_size=small</a:t>
            </a:r>
            <a:r>
              <a:rPr lang="cs-CZ" sz="1200" dirty="0">
                <a:latin typeface="Calibri" panose="020F0502020204030204" pitchFamily="34" charset="0"/>
              </a:rPr>
              <a:t> </a:t>
            </a:r>
            <a:r>
              <a:rPr lang="cs-CZ" sz="1200" dirty="0" smtClean="0">
                <a:latin typeface="Calibri" panose="020F0502020204030204" pitchFamily="34" charset="0"/>
              </a:rPr>
              <a:t>       online </a:t>
            </a:r>
            <a:r>
              <a:rPr lang="cs-CZ" sz="1200" dirty="0">
                <a:latin typeface="Calibri" panose="020F0502020204030204" pitchFamily="34" charset="0"/>
              </a:rPr>
              <a:t>cit. 10.11.2013</a:t>
            </a:r>
            <a:endParaRPr lang="cs-CZ" sz="1200" dirty="0" smtClean="0">
              <a:latin typeface="Calibri" panose="020F0502020204030204" pitchFamily="34" charset="0"/>
            </a:endParaRPr>
          </a:p>
          <a:p>
            <a:r>
              <a:rPr lang="cs-CZ" sz="1200" dirty="0" err="1" smtClean="0">
                <a:latin typeface="Calibri" panose="020F0502020204030204" pitchFamily="34" charset="0"/>
              </a:rPr>
              <a:t>Slide</a:t>
            </a:r>
            <a:r>
              <a:rPr lang="cs-CZ" sz="1200" dirty="0" smtClean="0">
                <a:latin typeface="Calibri" panose="020F0502020204030204" pitchFamily="34" charset="0"/>
              </a:rPr>
              <a:t> 4:     </a:t>
            </a:r>
            <a:r>
              <a:rPr lang="cs-CZ" sz="1200" dirty="0" smtClean="0">
                <a:solidFill>
                  <a:srgbClr val="FFC000"/>
                </a:solidFill>
                <a:latin typeface="Calibri" panose="020F0502020204030204" pitchFamily="34" charset="0"/>
              </a:rPr>
              <a:t>obrázky</a:t>
            </a:r>
          </a:p>
          <a:p>
            <a:r>
              <a:rPr lang="cs-CZ" sz="1200" dirty="0" smtClean="0">
                <a:latin typeface="Calibri" panose="020F0502020204030204" pitchFamily="34" charset="0"/>
              </a:rPr>
              <a:t>1. http</a:t>
            </a:r>
            <a:r>
              <a:rPr lang="cs-CZ" sz="1200" dirty="0">
                <a:latin typeface="Calibri" panose="020F0502020204030204" pitchFamily="34" charset="0"/>
              </a:rPr>
              <a:t>://pixabay.com/cs/od-dev%C3%ADti-do-p%C4%9Bti-v-pr%C3%A1ci-kancel%C3%A1%C5%99-149401/ </a:t>
            </a:r>
            <a:r>
              <a:rPr lang="cs-CZ" sz="1200" dirty="0" smtClean="0">
                <a:latin typeface="Calibri" panose="020F0502020204030204" pitchFamily="34" charset="0"/>
              </a:rPr>
              <a:t>      online </a:t>
            </a:r>
            <a:r>
              <a:rPr lang="cs-CZ" sz="1200" dirty="0">
                <a:latin typeface="Calibri" panose="020F0502020204030204" pitchFamily="34" charset="0"/>
              </a:rPr>
              <a:t>cit. 10.11.2013</a:t>
            </a:r>
            <a:endParaRPr lang="cs-CZ" sz="1200" dirty="0" smtClean="0">
              <a:latin typeface="Calibri" panose="020F0502020204030204" pitchFamily="34" charset="0"/>
            </a:endParaRPr>
          </a:p>
          <a:p>
            <a:r>
              <a:rPr lang="cs-CZ" sz="1200" dirty="0" smtClean="0">
                <a:latin typeface="Calibri" panose="020F0502020204030204" pitchFamily="34" charset="0"/>
              </a:rPr>
              <a:t>2. http</a:t>
            </a:r>
            <a:r>
              <a:rPr lang="cs-CZ" sz="1200" dirty="0">
                <a:latin typeface="Calibri" panose="020F0502020204030204" pitchFamily="34" charset="0"/>
              </a:rPr>
              <a:t>://pixabay.com/cs/budova-d%C5%AFm-po%C4%8D%C3%ADta%C4%8De-lid%C3%A9-%C4%8Dlov%C4%9Bk-23810</a:t>
            </a:r>
            <a:r>
              <a:rPr lang="cs-CZ" sz="1200" dirty="0" smtClean="0">
                <a:latin typeface="Calibri" panose="020F0502020204030204" pitchFamily="34" charset="0"/>
              </a:rPr>
              <a:t>/</a:t>
            </a:r>
            <a:r>
              <a:rPr lang="cs-CZ" sz="1200" dirty="0">
                <a:latin typeface="Calibri" panose="020F0502020204030204" pitchFamily="34" charset="0"/>
              </a:rPr>
              <a:t> </a:t>
            </a:r>
            <a:r>
              <a:rPr lang="cs-CZ" sz="1200" dirty="0" smtClean="0">
                <a:latin typeface="Calibri" panose="020F0502020204030204" pitchFamily="34" charset="0"/>
              </a:rPr>
              <a:t>      online </a:t>
            </a:r>
            <a:r>
              <a:rPr lang="cs-CZ" sz="1200" dirty="0">
                <a:latin typeface="Calibri" panose="020F0502020204030204" pitchFamily="34" charset="0"/>
              </a:rPr>
              <a:t>cit. 10.11.2013</a:t>
            </a:r>
          </a:p>
          <a:p>
            <a:r>
              <a:rPr lang="cs-CZ" sz="1200" dirty="0" err="1" smtClean="0">
                <a:latin typeface="Calibri" panose="020F0502020204030204" pitchFamily="34" charset="0"/>
              </a:rPr>
              <a:t>Slide</a:t>
            </a:r>
            <a:r>
              <a:rPr lang="cs-CZ" sz="1200" dirty="0" smtClean="0">
                <a:latin typeface="Calibri" panose="020F0502020204030204" pitchFamily="34" charset="0"/>
              </a:rPr>
              <a:t> 5:     </a:t>
            </a:r>
            <a:r>
              <a:rPr lang="cs-CZ" sz="1200" dirty="0" smtClean="0">
                <a:solidFill>
                  <a:srgbClr val="FFC000"/>
                </a:solidFill>
                <a:latin typeface="Calibri" panose="020F0502020204030204" pitchFamily="34" charset="0"/>
              </a:rPr>
              <a:t>obrázky   </a:t>
            </a:r>
          </a:p>
          <a:p>
            <a:r>
              <a:rPr lang="cs-CZ" sz="1200" dirty="0" smtClean="0">
                <a:latin typeface="Calibri" panose="020F0502020204030204" pitchFamily="34" charset="0"/>
              </a:rPr>
              <a:t>1. http</a:t>
            </a:r>
            <a:r>
              <a:rPr lang="cs-CZ" sz="1200" dirty="0">
                <a:latin typeface="Calibri" panose="020F0502020204030204" pitchFamily="34" charset="0"/>
              </a:rPr>
              <a:t>://</a:t>
            </a:r>
            <a:r>
              <a:rPr lang="cs-CZ" sz="1200" dirty="0" smtClean="0">
                <a:latin typeface="Calibri" panose="020F0502020204030204" pitchFamily="34" charset="0"/>
              </a:rPr>
              <a:t>www.shutterstock.com/pic-119960956/stock-photo-businesswoman-giving-job-interview.html?src=CsIktrJageoIt5xQ_nkyhg-1-32     online </a:t>
            </a:r>
            <a:r>
              <a:rPr lang="cs-CZ" sz="1200" dirty="0">
                <a:latin typeface="Calibri" panose="020F0502020204030204" pitchFamily="34" charset="0"/>
              </a:rPr>
              <a:t>cit. 10.11.2013</a:t>
            </a:r>
            <a:endParaRPr lang="cs-CZ" sz="1200" dirty="0" smtClean="0">
              <a:latin typeface="Calibri" panose="020F0502020204030204" pitchFamily="34" charset="0"/>
            </a:endParaRPr>
          </a:p>
          <a:p>
            <a:r>
              <a:rPr lang="cs-CZ" sz="1200" dirty="0">
                <a:latin typeface="Calibri" panose="020F0502020204030204" pitchFamily="34" charset="0"/>
              </a:rPr>
              <a:t>2. http://</a:t>
            </a:r>
            <a:r>
              <a:rPr lang="cs-CZ" sz="1200" dirty="0" smtClean="0">
                <a:latin typeface="Calibri" panose="020F0502020204030204" pitchFamily="34" charset="0"/>
              </a:rPr>
              <a:t>www.shutterstock.com/pic.mhtml?language=cs&amp;id=140871454       </a:t>
            </a:r>
            <a:r>
              <a:rPr lang="cs-CZ" sz="1200" dirty="0">
                <a:latin typeface="Calibri" panose="020F0502020204030204" pitchFamily="34" charset="0"/>
              </a:rPr>
              <a:t>online cit. 10.11.2013 </a:t>
            </a:r>
            <a:endParaRPr lang="cs-CZ" sz="1200" dirty="0" smtClean="0">
              <a:latin typeface="Calibri" panose="020F0502020204030204" pitchFamily="34" charset="0"/>
            </a:endParaRPr>
          </a:p>
          <a:p>
            <a:r>
              <a:rPr lang="cs-CZ" sz="1200" dirty="0">
                <a:solidFill>
                  <a:srgbClr val="FFC000"/>
                </a:solidFill>
                <a:latin typeface="Calibri" panose="020F0502020204030204" pitchFamily="34" charset="0"/>
              </a:rPr>
              <a:t>t</a:t>
            </a:r>
            <a:r>
              <a:rPr lang="cs-CZ" sz="1200" dirty="0" smtClean="0">
                <a:solidFill>
                  <a:srgbClr val="FFC000"/>
                </a:solidFill>
                <a:latin typeface="Calibri" panose="020F0502020204030204" pitchFamily="34" charset="0"/>
              </a:rPr>
              <a:t>est      </a:t>
            </a:r>
            <a:r>
              <a:rPr lang="cs-CZ" sz="1200" dirty="0" smtClean="0">
                <a:latin typeface="Calibri" panose="020F0502020204030204" pitchFamily="34" charset="0"/>
              </a:rPr>
              <a:t> http://www.englishexercises.org/makeagame/viewgame.asp?id=775              online cit. 10.11.2013      </a:t>
            </a:r>
          </a:p>
          <a:p>
            <a:r>
              <a:rPr lang="cs-CZ" sz="1200" dirty="0">
                <a:solidFill>
                  <a:srgbClr val="FFC000"/>
                </a:solidFill>
                <a:latin typeface="Calibri" panose="020F0502020204030204" pitchFamily="34" charset="0"/>
              </a:rPr>
              <a:t>v</a:t>
            </a:r>
            <a:r>
              <a:rPr lang="cs-CZ" sz="1200" dirty="0" smtClean="0">
                <a:solidFill>
                  <a:srgbClr val="FFC000"/>
                </a:solidFill>
                <a:latin typeface="Calibri" panose="020F0502020204030204" pitchFamily="34" charset="0"/>
              </a:rPr>
              <a:t>ideo   </a:t>
            </a:r>
            <a:r>
              <a:rPr lang="cs-CZ" sz="1200" dirty="0" smtClean="0">
                <a:latin typeface="Calibri" panose="020F0502020204030204" pitchFamily="34" charset="0"/>
              </a:rPr>
              <a:t> http://www.youtube.com/watch?v=dMkp40_Dr0E      online cit. 10.11.2013</a:t>
            </a:r>
          </a:p>
          <a:p>
            <a:r>
              <a:rPr lang="cs-CZ" sz="1200" dirty="0" err="1" smtClean="0">
                <a:latin typeface="Calibri" panose="020F0502020204030204" pitchFamily="34" charset="0"/>
              </a:rPr>
              <a:t>Slide</a:t>
            </a:r>
            <a:r>
              <a:rPr lang="cs-CZ" sz="1200" dirty="0" smtClean="0">
                <a:latin typeface="Calibri" panose="020F0502020204030204" pitchFamily="34" charset="0"/>
              </a:rPr>
              <a:t> 7:     </a:t>
            </a:r>
            <a:r>
              <a:rPr lang="cs-CZ" sz="1200" dirty="0" smtClean="0">
                <a:solidFill>
                  <a:srgbClr val="FFC000"/>
                </a:solidFill>
                <a:latin typeface="Calibri" panose="020F0502020204030204" pitchFamily="34" charset="0"/>
              </a:rPr>
              <a:t>obrázky     </a:t>
            </a:r>
            <a:endParaRPr lang="cs-CZ" sz="1200" dirty="0" smtClean="0">
              <a:latin typeface="Calibri" panose="020F0502020204030204" pitchFamily="34" charset="0"/>
            </a:endParaRPr>
          </a:p>
          <a:p>
            <a:r>
              <a:rPr lang="cs-CZ" sz="1200" dirty="0" smtClean="0">
                <a:latin typeface="Calibri" panose="020F0502020204030204" pitchFamily="34" charset="0"/>
              </a:rPr>
              <a:t>1. </a:t>
            </a:r>
            <a:r>
              <a:rPr lang="cs-CZ" sz="1200" dirty="0">
                <a:latin typeface="Calibri" panose="020F0502020204030204" pitchFamily="34" charset="0"/>
              </a:rPr>
              <a:t>http://pixabay.com/cs/pozad%C3%AD-banka-bankovka-bill-2321</a:t>
            </a:r>
            <a:r>
              <a:rPr lang="cs-CZ" sz="1200" dirty="0" smtClean="0">
                <a:latin typeface="Calibri" panose="020F0502020204030204" pitchFamily="34" charset="0"/>
              </a:rPr>
              <a:t>/</a:t>
            </a:r>
            <a:r>
              <a:rPr lang="cs-CZ" sz="1200" dirty="0">
                <a:latin typeface="Calibri" panose="020F0502020204030204" pitchFamily="34" charset="0"/>
              </a:rPr>
              <a:t> </a:t>
            </a:r>
            <a:r>
              <a:rPr lang="cs-CZ" sz="1200" dirty="0" smtClean="0">
                <a:latin typeface="Calibri" panose="020F0502020204030204" pitchFamily="34" charset="0"/>
              </a:rPr>
              <a:t>      online </a:t>
            </a:r>
            <a:r>
              <a:rPr lang="cs-CZ" sz="1200" dirty="0">
                <a:latin typeface="Calibri" panose="020F0502020204030204" pitchFamily="34" charset="0"/>
              </a:rPr>
              <a:t>cit. 10.11.2013</a:t>
            </a:r>
            <a:endParaRPr lang="cs-CZ" sz="1200" dirty="0" smtClean="0">
              <a:latin typeface="Calibri" panose="020F0502020204030204" pitchFamily="34" charset="0"/>
            </a:endParaRPr>
          </a:p>
          <a:p>
            <a:r>
              <a:rPr lang="cs-CZ" sz="1200" dirty="0" smtClean="0">
                <a:latin typeface="Calibri" panose="020F0502020204030204" pitchFamily="34" charset="0"/>
              </a:rPr>
              <a:t>2</a:t>
            </a:r>
            <a:r>
              <a:rPr lang="cs-CZ" sz="1200" dirty="0">
                <a:latin typeface="Calibri" panose="020F0502020204030204" pitchFamily="34" charset="0"/>
              </a:rPr>
              <a:t>. http://pixabay.com/cs/pen%C3%ADze-anglick%C3%A1-britsk%C3%BD-dvacet-164032</a:t>
            </a:r>
            <a:r>
              <a:rPr lang="cs-CZ" sz="1200" dirty="0" smtClean="0">
                <a:latin typeface="Calibri" panose="020F0502020204030204" pitchFamily="34" charset="0"/>
              </a:rPr>
              <a:t>/</a:t>
            </a:r>
            <a:r>
              <a:rPr lang="cs-CZ" sz="1200" dirty="0">
                <a:latin typeface="Calibri" panose="020F0502020204030204" pitchFamily="34" charset="0"/>
              </a:rPr>
              <a:t> </a:t>
            </a:r>
            <a:r>
              <a:rPr lang="cs-CZ" sz="1200" dirty="0" smtClean="0">
                <a:latin typeface="Calibri" panose="020F0502020204030204" pitchFamily="34" charset="0"/>
              </a:rPr>
              <a:t>      online </a:t>
            </a:r>
            <a:r>
              <a:rPr lang="cs-CZ" sz="1200" dirty="0">
                <a:latin typeface="Calibri" panose="020F0502020204030204" pitchFamily="34" charset="0"/>
              </a:rPr>
              <a:t>cit. 10.11.2013</a:t>
            </a:r>
            <a:endParaRPr lang="cs-CZ" sz="1200" dirty="0" smtClean="0">
              <a:latin typeface="Calibri" panose="020F0502020204030204" pitchFamily="34" charset="0"/>
            </a:endParaRPr>
          </a:p>
          <a:p>
            <a:r>
              <a:rPr lang="cs-CZ" sz="1200" dirty="0" smtClean="0">
                <a:latin typeface="Calibri" panose="020F0502020204030204" pitchFamily="34" charset="0"/>
              </a:rPr>
              <a:t>3</a:t>
            </a:r>
            <a:r>
              <a:rPr lang="cs-CZ" sz="1200" dirty="0">
                <a:latin typeface="Calibri" panose="020F0502020204030204" pitchFamily="34" charset="0"/>
              </a:rPr>
              <a:t>. http://</a:t>
            </a:r>
            <a:r>
              <a:rPr lang="cs-CZ" sz="1200" dirty="0" smtClean="0">
                <a:latin typeface="Calibri" panose="020F0502020204030204" pitchFamily="34" charset="0"/>
              </a:rPr>
              <a:t>www.shutterstock.com/pic.mhtml?language=cs&amp;id=108362429</a:t>
            </a:r>
            <a:r>
              <a:rPr lang="cs-CZ" sz="1200" dirty="0">
                <a:latin typeface="Calibri" panose="020F0502020204030204" pitchFamily="34" charset="0"/>
              </a:rPr>
              <a:t> </a:t>
            </a:r>
            <a:r>
              <a:rPr lang="cs-CZ" sz="1200" dirty="0" smtClean="0">
                <a:latin typeface="Calibri" panose="020F0502020204030204" pitchFamily="34" charset="0"/>
              </a:rPr>
              <a:t>       online </a:t>
            </a:r>
            <a:r>
              <a:rPr lang="cs-CZ" sz="1200" dirty="0">
                <a:latin typeface="Calibri" panose="020F0502020204030204" pitchFamily="34" charset="0"/>
              </a:rPr>
              <a:t>cit. 10.11.2013</a:t>
            </a:r>
            <a:endParaRPr lang="cs-CZ" sz="1200" dirty="0" smtClean="0">
              <a:latin typeface="Calibri" panose="020F0502020204030204" pitchFamily="34" charset="0"/>
            </a:endParaRPr>
          </a:p>
          <a:p>
            <a:r>
              <a:rPr lang="cs-CZ" sz="1200" dirty="0">
                <a:latin typeface="Calibri" panose="020F0502020204030204" pitchFamily="34" charset="0"/>
              </a:rPr>
              <a:t>4. http://pixabay.com/cs/bankovky-pouk%C3%A1zky-podnik%C3%A1n%C3%AD-pen%C3%ADze-82948</a:t>
            </a:r>
            <a:r>
              <a:rPr lang="cs-CZ" sz="1200" dirty="0" smtClean="0">
                <a:latin typeface="Calibri" panose="020F0502020204030204" pitchFamily="34" charset="0"/>
              </a:rPr>
              <a:t>/</a:t>
            </a:r>
            <a:r>
              <a:rPr lang="cs-CZ" sz="1200" dirty="0">
                <a:latin typeface="Calibri" panose="020F0502020204030204" pitchFamily="34" charset="0"/>
              </a:rPr>
              <a:t> </a:t>
            </a:r>
            <a:r>
              <a:rPr lang="cs-CZ" sz="1200" dirty="0" smtClean="0">
                <a:latin typeface="Calibri" panose="020F0502020204030204" pitchFamily="34" charset="0"/>
              </a:rPr>
              <a:t>      online </a:t>
            </a:r>
            <a:r>
              <a:rPr lang="cs-CZ" sz="1200" dirty="0">
                <a:latin typeface="Calibri" panose="020F0502020204030204" pitchFamily="34" charset="0"/>
              </a:rPr>
              <a:t>cit. 10.11.2013</a:t>
            </a:r>
            <a:endParaRPr lang="cs-CZ" sz="1200" dirty="0" smtClean="0">
              <a:latin typeface="Calibri" panose="020F0502020204030204" pitchFamily="34" charset="0"/>
            </a:endParaRPr>
          </a:p>
          <a:p>
            <a:r>
              <a:rPr lang="cs-CZ" sz="1200" dirty="0" smtClean="0">
                <a:latin typeface="Calibri" panose="020F0502020204030204" pitchFamily="34" charset="0"/>
              </a:rPr>
              <a:t>5. http</a:t>
            </a:r>
            <a:r>
              <a:rPr lang="cs-CZ" sz="1200" dirty="0">
                <a:latin typeface="Calibri" panose="020F0502020204030204" pitchFamily="34" charset="0"/>
              </a:rPr>
              <a:t>://pixabay.com/cs/lidsk%C3%A9-pr%C3%A1ce-%C4%8Dlov%C4%9Bk-trubka-156741/        </a:t>
            </a:r>
            <a:r>
              <a:rPr lang="cs-CZ" sz="1200" dirty="0" smtClean="0">
                <a:latin typeface="Calibri" panose="020F0502020204030204" pitchFamily="34" charset="0"/>
              </a:rPr>
              <a:t>online </a:t>
            </a:r>
            <a:r>
              <a:rPr lang="cs-CZ" sz="1200" dirty="0">
                <a:latin typeface="Calibri" panose="020F0502020204030204" pitchFamily="34" charset="0"/>
              </a:rPr>
              <a:t>cit. </a:t>
            </a:r>
            <a:r>
              <a:rPr lang="cs-CZ" sz="1200" dirty="0" smtClean="0">
                <a:latin typeface="Calibri" panose="020F0502020204030204" pitchFamily="34" charset="0"/>
              </a:rPr>
              <a:t>10.11.2013  </a:t>
            </a:r>
          </a:p>
        </p:txBody>
      </p:sp>
    </p:spTree>
    <p:extLst>
      <p:ext uri="{BB962C8B-B14F-4D97-AF65-F5344CB8AC3E}">
        <p14:creationId xmlns:p14="http://schemas.microsoft.com/office/powerpoint/2010/main" val="3192128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769</TotalTime>
  <Words>960</Words>
  <Application>Microsoft Office PowerPoint</Application>
  <PresentationFormat>Předvádění na obrazovce (4:3)</PresentationFormat>
  <Paragraphs>241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Horizont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73</cp:revision>
  <dcterms:created xsi:type="dcterms:W3CDTF">2013-11-10T13:34:05Z</dcterms:created>
  <dcterms:modified xsi:type="dcterms:W3CDTF">2013-12-01T11:53:05Z</dcterms:modified>
</cp:coreProperties>
</file>