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57" r:id="rId3"/>
    <p:sldId id="258" r:id="rId4"/>
    <p:sldId id="260" r:id="rId5"/>
    <p:sldId id="259" r:id="rId6"/>
    <p:sldId id="261" r:id="rId7"/>
    <p:sldId id="262" r:id="rId8"/>
    <p:sldId id="266" r:id="rId9"/>
    <p:sldId id="267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C5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7" autoAdjust="0"/>
    <p:restoredTop sz="94624" autoAdjust="0"/>
  </p:normalViewPr>
  <p:slideViewPr>
    <p:cSldViewPr>
      <p:cViewPr>
        <p:scale>
          <a:sx n="63" d="100"/>
          <a:sy n="63" d="100"/>
        </p:scale>
        <p:origin x="-730" y="22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9FCC7-FFAC-4418-890A-1F06A7A76D1F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AEC91-FBA3-4AAB-9727-1925D69100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603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Slovní</a:t>
            </a:r>
            <a:r>
              <a:rPr lang="cs-CZ" baseline="0" dirty="0" smtClean="0"/>
              <a:t> zásoba k tématu Počasí. Klik a shlédnutí předpovědi počasí online. Zopakují si </a:t>
            </a:r>
          </a:p>
          <a:p>
            <a:r>
              <a:rPr lang="cs-CZ" baseline="0" dirty="0" smtClean="0"/>
              <a:t>slovní zásobu a plní dané úkoly dle pokynů mluvčího.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4500" y="4248835"/>
            <a:ext cx="3429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si zopakují slovíčka</a:t>
            </a:r>
            <a:r>
              <a:rPr lang="cs-CZ" baseline="0" dirty="0" smtClean="0"/>
              <a:t> a přeloží je. Kontrola překladu na klik. Následně studenti tvoří přídavná jména v angličtině. Na klik kontrola utvořených přídavných jmen, další klik kontrola přeložených přídavných jmen.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894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postupně odkrývá otázky. Studenti si tyto otázky i možné</a:t>
            </a:r>
            <a:r>
              <a:rPr lang="cs-CZ" baseline="0" dirty="0" smtClean="0"/>
              <a:t> </a:t>
            </a:r>
            <a:r>
              <a:rPr lang="cs-CZ" dirty="0" smtClean="0"/>
              <a:t>odpovědi</a:t>
            </a:r>
            <a:r>
              <a:rPr lang="cs-CZ" baseline="0" dirty="0" smtClean="0"/>
              <a:t> osvojí a pokoušejí se utvořit své vlastní odpovědi.</a:t>
            </a:r>
            <a:r>
              <a:rPr lang="cs-CZ" dirty="0" smtClean="0"/>
              <a:t> Potom klik a pracují s web stránkou</a:t>
            </a:r>
            <a:r>
              <a:rPr lang="cs-CZ" baseline="0" dirty="0" smtClean="0"/>
              <a:t> nebo učitel vybírá dle svého uvážení.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sami vytvářejí věty z daných slov a zapisují si 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310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</a:t>
            </a:r>
            <a:r>
              <a:rPr lang="cs-CZ" dirty="0" err="1" smtClean="0"/>
              <a:t>slidem</a:t>
            </a:r>
            <a:r>
              <a:rPr lang="cs-CZ" dirty="0" smtClean="0"/>
              <a:t> pracovat většinou na kliknutí. Studenti vytvářejí věty</a:t>
            </a:r>
            <a:r>
              <a:rPr lang="cs-CZ" baseline="0" dirty="0" smtClean="0"/>
              <a:t> o počasí v jednotlivých zemích.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383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souvisle mluví podle mapy o počasí.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64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</a:t>
            </a:r>
            <a:r>
              <a:rPr lang="cs-CZ" baseline="0" dirty="0" smtClean="0"/>
              <a:t> pokračují v sestavování vět o počasí v Austrálii.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8314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Totéž o USA.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026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3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cs-CZ" dirty="0" smtClean="0"/>
              <a:t>Microsoft </a:t>
            </a:r>
            <a:r>
              <a:rPr lang="cs-CZ" b="1" dirty="0" smtClean="0"/>
              <a:t>Konstrukční dokonalost</a:t>
            </a:r>
            <a:endParaRPr lang="cs-CZ" dirty="0" smtClean="0"/>
          </a:p>
        </p:txBody>
      </p:sp>
      <p:sp>
        <p:nvSpPr>
          <p:cNvPr id="41987" name="Rectangle 25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cs-CZ" dirty="0" smtClean="0"/>
              <a:t>Důvěrné informace společnosti Microsoft</a:t>
            </a:r>
          </a:p>
        </p:txBody>
      </p:sp>
      <p:sp>
        <p:nvSpPr>
          <p:cNvPr id="41988" name="Rectangle 26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2B44A5F-6CE4-493C-A0D7-6834FF76660C}" type="slidenum">
              <a:rPr lang="cs-CZ" smtClean="0"/>
              <a:pPr/>
              <a:t>10</a:t>
            </a:fld>
            <a:endParaRPr lang="cs-CZ" dirty="0" smtClean="0"/>
          </a:p>
        </p:txBody>
      </p:sp>
      <p:sp>
        <p:nvSpPr>
          <p:cNvPr id="419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450850"/>
            <a:ext cx="4572000" cy="3429000"/>
          </a:xfrm>
          <a:ln/>
        </p:spPr>
      </p:sp>
      <p:sp>
        <p:nvSpPr>
          <p:cNvPr id="419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7492" y="4130104"/>
            <a:ext cx="6261652" cy="455482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Studenti si vyluští doplňovačku a procvičí</a:t>
            </a:r>
            <a:r>
              <a:rPr lang="cs-CZ" baseline="0" dirty="0" smtClean="0"/>
              <a:t> slovíčka na uvedených web stránkách. Případně využít jako DÚ</a:t>
            </a:r>
            <a:r>
              <a:rPr lang="cs-CZ" baseline="0" smtClean="0"/>
              <a:t>. </a:t>
            </a:r>
            <a:endParaRPr lang="cs-CZ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numCol="2" spcCol="182880">
            <a:noAutofit/>
          </a:bodyPr>
          <a:lstStyle/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 lang="cs-CZ"/>
            </a:pPr>
            <a:endParaRPr lang="cs-CZ" sz="1200" dirty="0" smtClean="0"/>
          </a:p>
          <a:p>
            <a:pPr marL="228600" indent="-228600">
              <a:buFont typeface="+mj-lt"/>
              <a:buNone/>
            </a:pPr>
            <a:endParaRPr lang="cs-CZ" sz="1200" dirty="0"/>
          </a:p>
        </p:txBody>
      </p:sp>
      <p:sp>
        <p:nvSpPr>
          <p:cNvPr id="5" name="Slide Image Placeholder 4"/>
          <p:cNvSpPr>
            <a:spLocks noGrp="1" noRot="1" noChangeAspect="1"/>
          </p:cNvSpPr>
          <p:nvPr>
            <p:ph type="sldImg"/>
          </p:nvPr>
        </p:nvSpPr>
        <p:spPr>
          <a:xfrm>
            <a:off x="539750" y="503238"/>
            <a:ext cx="3143250" cy="2359025"/>
          </a:xfr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80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45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39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49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13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0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218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74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51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6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61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590800" y="2286000"/>
            <a:ext cx="6180224" cy="1470025"/>
          </a:xfrm>
        </p:spPr>
        <p:txBody>
          <a:bodyPr anchor="t"/>
          <a:lstStyle>
            <a:lvl1pPr algn="r" latinLnBrk="0">
              <a:defRPr lang="cs-CZ" b="1" cap="small" baseline="0">
                <a:solidFill>
                  <a:srgbClr val="003300"/>
                </a:solidFill>
              </a:defRPr>
            </a:lvl1pPr>
          </a:lstStyle>
          <a:p>
            <a:r>
              <a:rPr lang="cs-CZ"/>
              <a:t>Po kliknutí lze upravit styl předlohy nadpisů.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400" y="4038600"/>
            <a:ext cx="4772528" cy="990600"/>
          </a:xfrm>
        </p:spPr>
        <p:txBody>
          <a:bodyPr>
            <a:normAutofit/>
          </a:bodyPr>
          <a:lstStyle>
            <a:lvl1pPr marL="0" indent="0" algn="r" latinLnBrk="0">
              <a:buNone/>
              <a:defRPr lang="cs-CZ" sz="2000" b="0">
                <a:solidFill>
                  <a:schemeClr val="tx1"/>
                </a:solidFill>
                <a:latin typeface="Georgia" pitchFamily="18" charset="0"/>
              </a:defRPr>
            </a:lvl1pPr>
            <a:lvl2pPr marL="4572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251"/>
            <a:ext cx="3721618" cy="6858000"/>
          </a:xfrm>
          <a:prstGeom prst="rect">
            <a:avLst/>
          </a:prstGeom>
        </p:spPr>
      </p:pic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858000" y="5105400"/>
            <a:ext cx="1828800" cy="990600"/>
          </a:xfrm>
        </p:spPr>
        <p:txBody>
          <a:bodyPr>
            <a:normAutofit/>
          </a:bodyPr>
          <a:lstStyle>
            <a:lvl1pPr marL="0" indent="0" algn="ctr" latinLnBrk="0">
              <a:buNone/>
              <a:defRPr lang="cs-CZ" sz="2000" baseline="0"/>
            </a:lvl1pPr>
          </a:lstStyle>
          <a:p>
            <a:r>
              <a:rPr lang="cs-CZ"/>
              <a:t>Logo společnosti</a:t>
            </a:r>
          </a:p>
        </p:txBody>
      </p:sp>
    </p:spTree>
    <p:extLst>
      <p:ext uri="{BB962C8B-B14F-4D97-AF65-F5344CB8AC3E}">
        <p14:creationId xmlns:p14="http://schemas.microsoft.com/office/powerpoint/2010/main" val="360944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161049" y="-3176815"/>
            <a:ext cx="2819400" cy="91730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0" y="3048000"/>
            <a:ext cx="4343400" cy="1362075"/>
          </a:xfrm>
        </p:spPr>
        <p:txBody>
          <a:bodyPr anchor="b" anchorCtr="0"/>
          <a:lstStyle>
            <a:lvl1pPr algn="l" latinLnBrk="0">
              <a:defRPr lang="cs-CZ" sz="4000" b="1" cap="small" baseline="0">
                <a:solidFill>
                  <a:srgbClr val="003300"/>
                </a:solidFill>
              </a:defRPr>
            </a:lvl1pPr>
          </a:lstStyle>
          <a:p>
            <a:r>
              <a:rPr lang="cs-CZ" sz="3500"/>
              <a:t>Po kliknutí lze upravit styl předlohy nadpisů.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781800" y="5334000"/>
            <a:ext cx="2133600" cy="990600"/>
          </a:xfrm>
        </p:spPr>
        <p:txBody>
          <a:bodyPr>
            <a:normAutofit/>
          </a:bodyPr>
          <a:lstStyle>
            <a:lvl1pPr marL="0" indent="0" algn="ctr" latinLnBrk="0">
              <a:buNone/>
              <a:defRPr lang="cs-CZ" sz="1800"/>
            </a:lvl1pPr>
          </a:lstStyle>
          <a:p>
            <a:r>
              <a:rPr lang="cs-CZ"/>
              <a:t>Logo společnosti</a:t>
            </a:r>
          </a:p>
        </p:txBody>
      </p:sp>
    </p:spTree>
    <p:extLst>
      <p:ext uri="{BB962C8B-B14F-4D97-AF65-F5344CB8AC3E}">
        <p14:creationId xmlns:p14="http://schemas.microsoft.com/office/powerpoint/2010/main" val="3790135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Pouze pozad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762000" y="6356350"/>
            <a:ext cx="2133600" cy="365125"/>
          </a:xfrm>
        </p:spPr>
        <p:txBody>
          <a:bodyPr/>
          <a:lstStyle/>
          <a:p>
            <a:fld id="{757B281C-5159-4971-8228-52B9A72E9ED2}" type="datetimeFigureOut">
              <a:pPr/>
              <a:t>24.3.2014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994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FCA0D-FDE2-48F5-AC77-57966BB964A6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E992C-BA8F-4974-B55C-8E52078D1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326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hyperlink" Target="http://www.youtube.com/watch?v=d5IXN7oGB5o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png"/><Relationship Id="rId4" Type="http://schemas.openxmlformats.org/officeDocument/2006/relationships/hyperlink" Target="http://www.vocabulary.cl/english/weather.htm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jpe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9.png"/><Relationship Id="rId5" Type="http://schemas.openxmlformats.org/officeDocument/2006/relationships/hyperlink" Target="http://www.englishexercises.org/makeagame/viewgame.asp?id=7969" TargetMode="External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4664"/>
            <a:ext cx="3816424" cy="105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7608501"/>
              </p:ext>
            </p:extLst>
          </p:nvPr>
        </p:nvGraphicFramePr>
        <p:xfrm>
          <a:off x="2627784" y="1435056"/>
          <a:ext cx="3787139" cy="48562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1299"/>
                <a:gridCol w="2705840"/>
              </a:tblGrid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Číslo projektu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CZ.1.07/1.5.00/34.0565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Číslo materiálu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VY_32_INOVACE_129_ WEATHER CONDITIONS 2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4080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Název školy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900" dirty="0">
                        <a:effectLst/>
                        <a:latin typeface="+mj-lt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  <a:latin typeface="+mj-lt"/>
                        </a:rPr>
                        <a:t>               Masarykova 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střední 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škola 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zemědělská a 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Vyšší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l"/>
                          <a:tab pos="1890395" algn="ctr"/>
                        </a:tabLst>
                        <a:defRPr/>
                      </a:pPr>
                      <a:r>
                        <a:rPr lang="cs-CZ" sz="900" dirty="0" smtClean="0">
                          <a:effectLst/>
                          <a:latin typeface="+mj-lt"/>
                        </a:rPr>
                        <a:t>              odborná škola, Opava, příspěvková organizace</a:t>
                      </a:r>
                      <a:endParaRPr lang="cs-CZ" sz="900" dirty="0" smtClean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Autor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Mgr. Jana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Ratimorská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Průřezové téma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Člověk a životní prostředí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Tematický celek 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Anglický jazyk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Ročník 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1.– 4.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Datum tvorby 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6. 10. 2013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3167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Datum a místo ověření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r>
                        <a:rPr lang="cs-CZ" sz="900" dirty="0" smtClean="0">
                          <a:effectLst/>
                          <a:latin typeface="+mj-lt"/>
                        </a:rPr>
                        <a:t>06. 11. 2013</a:t>
                      </a:r>
                    </a:p>
                    <a:p>
                      <a:r>
                        <a:rPr lang="cs-CZ" sz="900" dirty="0" smtClean="0">
                          <a:effectLst/>
                          <a:latin typeface="+mj-lt"/>
                        </a:rPr>
                        <a:t>3.L</a:t>
                      </a:r>
                      <a:endParaRPr lang="cs-CZ" sz="900" dirty="0">
                        <a:effectLst/>
                        <a:latin typeface="+mj-lt"/>
                      </a:endParaRPr>
                    </a:p>
                  </a:txBody>
                  <a:tcPr marL="55899" marR="55899" marT="27950" marB="27950" anchor="ctr"/>
                </a:tc>
              </a:tr>
              <a:tr h="3167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Druh učebního materiálu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Prezentace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44719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Anotace 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Opakování slovní zásoby na téma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Weather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, její procvičení a utvrzení formou otázek a odpovědí.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Práce v 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Power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pointu a 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online internetovém prostředí.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3167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Klíčová slova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err="1">
                          <a:effectLst/>
                          <a:latin typeface="+mj-lt"/>
                        </a:rPr>
                        <a:t>Weather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today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weather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yesterday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weather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tomorrow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weather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in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the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UK, in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the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USA, in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Australia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.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2297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+mj-lt"/>
                        </a:rPr>
                        <a:t>Metodický pokyn </a:t>
                      </a:r>
                      <a:endParaRPr lang="cs-CZ" sz="9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Určeno pro studenty úrovně A2-B1. Časově je prezentace koncipována na 1 vyučovací hodinu. Cílem je stávající slovní zásobu rozšířit o odpovědi v přítomném, minulém a budoucím čase. Na počátku hodiny je vhodné pustit žákům uvedené video online. Studenti pracují se slovníkem a online prostředím, zapisují do sešitů a poté porovnávají svou práci se správným řešením. V online prostředí otestují své znalosti. Ostatní pokyny jsou uvedeny ke každému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slidu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v poznámkách pro prezentaci.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</a:tr>
              <a:tr h="18633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Pokud není uvedeno jinak, použitý materiál je z vlastních zdrojů autora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55899" marR="55899" marT="27950" marB="2795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673" y="1844824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26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0"/>
            <a:ext cx="4228038" cy="1800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147219" y="2060848"/>
            <a:ext cx="56834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cap="small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r>
              <a:rPr lang="cs-CZ" sz="5400" b="1" cap="small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cap="small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conditions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02973" y="4122495"/>
            <a:ext cx="2227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r">
              <a:spcBef>
                <a:spcPct val="20000"/>
              </a:spcBef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VOCABULARY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318143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77514" y="6427022"/>
            <a:ext cx="8531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</a:rPr>
              <a:t>online</a:t>
            </a:r>
            <a:endParaRPr lang="cs-CZ" sz="20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180529"/>
            <a:ext cx="1741170" cy="25755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ovéPole 1">
            <a:hlinkClick r:id="rId6"/>
          </p:cNvPr>
          <p:cNvSpPr txBox="1"/>
          <p:nvPr/>
        </p:nvSpPr>
        <p:spPr>
          <a:xfrm>
            <a:off x="768234" y="6021288"/>
            <a:ext cx="80624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http://www.youtube.com/watch?v=d5IXN7oGB5o –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6702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500"/>
                            </p:stCondLst>
                            <p:childTnLst>
                              <p:par>
                                <p:cTn id="4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0002" y="2009315"/>
            <a:ext cx="954107" cy="52322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noun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45232" y="1340768"/>
            <a:ext cx="1539076" cy="523220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adjective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54954" y="1943645"/>
            <a:ext cx="954107" cy="52322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noun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86256" y="1340768"/>
            <a:ext cx="1539076" cy="523220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chemeClr val="bg1"/>
                </a:solidFill>
              </a:rPr>
              <a:t>adjective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2003577"/>
            <a:ext cx="2135969" cy="440120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</a:rPr>
              <a:t>foggy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frosty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rgbClr val="0070C0"/>
                </a:solidFill>
              </a:rPr>
              <a:t>cloudy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windy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rgbClr val="0070C0"/>
                </a:solidFill>
              </a:rPr>
              <a:t>showery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sunny</a:t>
            </a:r>
          </a:p>
          <a:p>
            <a:r>
              <a:rPr lang="cs-CZ" sz="2800" b="1" dirty="0" err="1">
                <a:solidFill>
                  <a:srgbClr val="0070C0"/>
                </a:solidFill>
              </a:rPr>
              <a:t>r</a:t>
            </a:r>
            <a:r>
              <a:rPr lang="cs-CZ" sz="2800" b="1" dirty="0" err="1" smtClean="0">
                <a:solidFill>
                  <a:srgbClr val="0070C0"/>
                </a:solidFill>
              </a:rPr>
              <a:t>ainy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hundery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(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thunderous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r>
              <a:rPr lang="cs-CZ" sz="2800" b="1" dirty="0" err="1" smtClean="0">
                <a:solidFill>
                  <a:srgbClr val="0070C0"/>
                </a:solidFill>
              </a:rPr>
              <a:t>stormy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99107" y="2636912"/>
            <a:ext cx="1236685" cy="3970318"/>
          </a:xfrm>
          <a:prstGeom prst="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mlha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mráz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mrak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vítr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liják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slunce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déšť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hrom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bouřka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795" y="2636912"/>
            <a:ext cx="1388522" cy="3970318"/>
          </a:xfrm>
          <a:prstGeom prst="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0070C0"/>
                </a:solidFill>
              </a:rPr>
              <a:t>fog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frost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>
                <a:solidFill>
                  <a:srgbClr val="0070C0"/>
                </a:solidFill>
              </a:rPr>
              <a:t>cloud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wind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>
                <a:solidFill>
                  <a:srgbClr val="0070C0"/>
                </a:solidFill>
              </a:rPr>
              <a:t>shower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sun</a:t>
            </a:r>
          </a:p>
          <a:p>
            <a:r>
              <a:rPr lang="cs-CZ" sz="2800" b="1" dirty="0" err="1">
                <a:solidFill>
                  <a:srgbClr val="0070C0"/>
                </a:solidFill>
              </a:rPr>
              <a:t>rain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thunder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>
                <a:solidFill>
                  <a:srgbClr val="0070C0"/>
                </a:solidFill>
              </a:rPr>
              <a:t>storm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84919" y="2060494"/>
            <a:ext cx="1941750" cy="440120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0070C0"/>
                </a:solidFill>
              </a:rPr>
              <a:t>mlhavý</a:t>
            </a:r>
          </a:p>
          <a:p>
            <a:pPr lvl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mrazivý</a:t>
            </a:r>
          </a:p>
          <a:p>
            <a:pPr lvl="0"/>
            <a:r>
              <a:rPr lang="cs-CZ" sz="2800" b="1" dirty="0">
                <a:solidFill>
                  <a:srgbClr val="0070C0"/>
                </a:solidFill>
              </a:rPr>
              <a:t>zamračený</a:t>
            </a:r>
          </a:p>
          <a:p>
            <a:pPr lvl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větrný</a:t>
            </a:r>
          </a:p>
          <a:p>
            <a:pPr lvl="0"/>
            <a:r>
              <a:rPr lang="cs-CZ" sz="2800" b="1" dirty="0">
                <a:solidFill>
                  <a:srgbClr val="0070C0"/>
                </a:solidFill>
              </a:rPr>
              <a:t>přeháňkový</a:t>
            </a:r>
          </a:p>
          <a:p>
            <a:pPr lvl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slunný</a:t>
            </a:r>
          </a:p>
          <a:p>
            <a:pPr lvl="0"/>
            <a:r>
              <a:rPr lang="cs-CZ" sz="2800" b="1" dirty="0">
                <a:solidFill>
                  <a:srgbClr val="0070C0"/>
                </a:solidFill>
              </a:rPr>
              <a:t>deštivý</a:t>
            </a:r>
          </a:p>
          <a:p>
            <a:pPr lvl="0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bouřkový</a:t>
            </a:r>
          </a:p>
          <a:p>
            <a:pPr lvl="0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(hromový)</a:t>
            </a:r>
          </a:p>
          <a:p>
            <a:pPr lvl="0"/>
            <a:r>
              <a:rPr lang="cs-CZ" sz="2800" b="1" dirty="0" smtClean="0">
                <a:solidFill>
                  <a:srgbClr val="0070C0"/>
                </a:solidFill>
              </a:rPr>
              <a:t>bouřkový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1959104" cy="2006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45232" y="116033"/>
            <a:ext cx="6926320" cy="1077218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perspectiveHeroicExtremeRightFacing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lvl="0"/>
            <a:r>
              <a:rPr lang="cs-CZ" sz="3200" b="1" dirty="0" err="1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Form</a:t>
            </a:r>
            <a:r>
              <a:rPr lang="cs-CZ" sz="32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3200" b="1" dirty="0" err="1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adjectives</a:t>
            </a:r>
            <a:r>
              <a:rPr lang="cs-CZ" sz="32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by </a:t>
            </a:r>
            <a:r>
              <a:rPr lang="cs-CZ" sz="3200" b="1" dirty="0" err="1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adding</a:t>
            </a:r>
            <a:r>
              <a:rPr lang="cs-CZ" sz="32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32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„-y“</a:t>
            </a:r>
          </a:p>
          <a:p>
            <a:pPr lvl="0"/>
            <a:r>
              <a:rPr lang="cs-CZ" sz="32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                      and </a:t>
            </a:r>
            <a:r>
              <a:rPr lang="cs-CZ" sz="3200" b="1" dirty="0" err="1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translate</a:t>
            </a:r>
            <a:r>
              <a:rPr lang="cs-CZ" sz="32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3200" b="1" dirty="0" err="1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the</a:t>
            </a:r>
            <a:r>
              <a:rPr lang="cs-CZ" sz="32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3200" b="1" dirty="0" err="1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words</a:t>
            </a:r>
            <a:endParaRPr lang="cs-CZ" sz="3200" b="1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631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00"/>
                            </p:stCondLst>
                            <p:childTnLst>
                              <p:par>
                                <p:cTn id="6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450"/>
                            </p:stCondLst>
                            <p:childTnLst>
                              <p:par>
                                <p:cTn id="7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200"/>
                            </p:stCondLst>
                            <p:childTnLst>
                              <p:par>
                                <p:cTn id="8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 tmFilter="0,0; .5, 1; 1, 1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900"/>
                            </p:stCondLst>
                            <p:childTnLst>
                              <p:par>
                                <p:cTn id="9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 tmFilter="0,0; .5, 1; 1, 1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700"/>
                            </p:stCondLst>
                            <p:childTnLst>
                              <p:par>
                                <p:cTn id="9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 tmFilter="0,0; .5, 1; 1, 1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400"/>
                            </p:stCondLst>
                            <p:childTnLst>
                              <p:par>
                                <p:cTn id="10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 tmFilter="0,0; .5, 1; 1, 1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100"/>
                            </p:stCondLst>
                            <p:childTnLst>
                              <p:par>
                                <p:cTn id="11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 tmFilter="0,0; .5, 1; 1, 1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950"/>
                            </p:stCondLst>
                            <p:childTnLst>
                              <p:par>
                                <p:cTn id="12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 tmFilter="0,0; .5, 1; 1, 1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7000"/>
                            </p:stCondLst>
                            <p:childTnLst>
                              <p:par>
                                <p:cTn id="1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 tmFilter="0,0; .5, 1; 1, 1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3" grpId="0" animBg="1"/>
      <p:bldP spid="16" grpId="0" animBg="1"/>
      <p:bldP spid="21" grpId="0" animBg="1"/>
      <p:bldP spid="23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-1001766" y="-2278115"/>
            <a:ext cx="4494683" cy="890419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123728" y="260648"/>
            <a:ext cx="583264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</a:t>
            </a:r>
            <a:r>
              <a:rPr lang="cs-CZ" sz="4000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  <a:r>
              <a:rPr lang="cs-CZ" sz="4000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4000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endParaRPr lang="cs-CZ" sz="4000" dirty="0">
              <a:solidFill>
                <a:srgbClr val="009E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1773" y="6135211"/>
            <a:ext cx="7310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hlinkClick r:id="rId4"/>
              </a:rPr>
              <a:t>http://</a:t>
            </a:r>
            <a:r>
              <a:rPr lang="cs-CZ" sz="2800" b="1" dirty="0" smtClean="0">
                <a:solidFill>
                  <a:srgbClr val="FF0000"/>
                </a:solidFill>
                <a:hlinkClick r:id="rId4"/>
              </a:rPr>
              <a:t>www.vocabulary.cl/english/weather.htm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15225" y="1340768"/>
            <a:ext cx="7530972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weather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like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today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?</a:t>
            </a:r>
          </a:p>
          <a:p>
            <a:r>
              <a:rPr lang="cs-CZ" sz="2800" b="1" dirty="0" err="1">
                <a:solidFill>
                  <a:srgbClr val="FF0000"/>
                </a:solidFill>
              </a:rPr>
              <a:t>Today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rgbClr val="3333CC"/>
                </a:solidFill>
              </a:rPr>
              <a:t>sunny </a:t>
            </a:r>
            <a:r>
              <a:rPr lang="cs-CZ" sz="2800" b="1" dirty="0" err="1">
                <a:solidFill>
                  <a:srgbClr val="3333CC"/>
                </a:solidFill>
              </a:rPr>
              <a:t>without</a:t>
            </a:r>
            <a:r>
              <a:rPr lang="cs-CZ" sz="2800" b="1" dirty="0">
                <a:solidFill>
                  <a:srgbClr val="3333CC"/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clouds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00B050"/>
                </a:solidFill>
              </a:rPr>
              <a:t>was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weather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like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00B050"/>
                </a:solidFill>
              </a:rPr>
              <a:t>yesterday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?</a:t>
            </a:r>
          </a:p>
          <a:p>
            <a:pPr marL="0" lvl="1"/>
            <a:r>
              <a:rPr lang="cs-CZ" sz="2800" b="1" dirty="0" err="1"/>
              <a:t>It</a:t>
            </a:r>
            <a:r>
              <a:rPr lang="cs-CZ" sz="2800" b="1" dirty="0"/>
              <a:t> </a:t>
            </a:r>
            <a:r>
              <a:rPr lang="cs-CZ" sz="2800" b="1" dirty="0" err="1">
                <a:solidFill>
                  <a:srgbClr val="00B050"/>
                </a:solidFill>
              </a:rPr>
              <a:t>was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horrible</a:t>
            </a:r>
            <a:r>
              <a:rPr lang="cs-CZ" sz="2800" b="1" dirty="0">
                <a:solidFill>
                  <a:srgbClr val="3333CC"/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weather</a:t>
            </a:r>
            <a:r>
              <a:rPr lang="cs-CZ" sz="2800" b="1" dirty="0">
                <a:solidFill>
                  <a:srgbClr val="3333CC"/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with</a:t>
            </a:r>
            <a:r>
              <a:rPr lang="cs-CZ" sz="2800" b="1" dirty="0">
                <a:solidFill>
                  <a:srgbClr val="3333CC"/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hailstorm</a:t>
            </a:r>
            <a:r>
              <a:rPr lang="cs-CZ" sz="2800" b="1" dirty="0"/>
              <a:t> </a:t>
            </a:r>
            <a:r>
              <a:rPr lang="cs-CZ" sz="2800" b="1" dirty="0" err="1">
                <a:solidFill>
                  <a:srgbClr val="00B050"/>
                </a:solidFill>
              </a:rPr>
              <a:t>yesterday</a:t>
            </a:r>
            <a:r>
              <a:rPr lang="cs-CZ" sz="2800" b="1" dirty="0"/>
              <a:t>.</a:t>
            </a:r>
          </a:p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weather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be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like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in May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?</a:t>
            </a:r>
          </a:p>
          <a:p>
            <a:pPr marL="0" lvl="1"/>
            <a:r>
              <a:rPr lang="cs-CZ" sz="2800" b="1" dirty="0" err="1"/>
              <a:t>It</a:t>
            </a:r>
            <a:r>
              <a:rPr lang="cs-CZ" sz="2800" b="1" dirty="0"/>
              <a:t> </a:t>
            </a: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be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/>
              <a:t>25 </a:t>
            </a:r>
            <a:r>
              <a:rPr lang="cs-CZ" sz="2800" b="1" dirty="0" err="1"/>
              <a:t>degree</a:t>
            </a:r>
            <a:r>
              <a:rPr lang="cs-CZ" sz="2800" b="1" dirty="0"/>
              <a:t> Celsius and </a:t>
            </a:r>
            <a:r>
              <a:rPr lang="cs-CZ" sz="2800" b="1" dirty="0" err="1">
                <a:solidFill>
                  <a:srgbClr val="3333CC"/>
                </a:solidFill>
              </a:rPr>
              <a:t>partly</a:t>
            </a:r>
            <a:r>
              <a:rPr lang="cs-CZ" sz="2800" b="1" dirty="0">
                <a:solidFill>
                  <a:srgbClr val="3333CC"/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cloudy</a:t>
            </a:r>
            <a:r>
              <a:rPr lang="cs-CZ" sz="2800" b="1" dirty="0"/>
              <a:t>.  </a:t>
            </a:r>
          </a:p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C00000"/>
                </a:solidFill>
              </a:rPr>
              <a:t>is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err="1">
                <a:solidFill>
                  <a:srgbClr val="C00000"/>
                </a:solidFill>
              </a:rPr>
              <a:t>going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weather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rgbClr val="C00000"/>
                </a:solidFill>
              </a:rPr>
              <a:t>to </a:t>
            </a:r>
            <a:r>
              <a:rPr lang="cs-CZ" sz="2800" b="1" dirty="0" err="1">
                <a:solidFill>
                  <a:srgbClr val="C00000"/>
                </a:solidFill>
              </a:rPr>
              <a:t>be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like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C00000"/>
                </a:solidFill>
              </a:rPr>
              <a:t>tomorrow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?</a:t>
            </a:r>
          </a:p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It</a:t>
            </a:r>
            <a:r>
              <a:rPr lang="cs-CZ" sz="2800" b="1" dirty="0" err="1">
                <a:solidFill>
                  <a:schemeClr val="accent2">
                    <a:lumMod val="50000"/>
                  </a:schemeClr>
                </a:solidFill>
              </a:rPr>
              <a:t>´s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2">
                    <a:lumMod val="50000"/>
                  </a:schemeClr>
                </a:solidFill>
              </a:rPr>
              <a:t>going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to </a:t>
            </a:r>
            <a:r>
              <a:rPr lang="cs-CZ" sz="2800" b="1" dirty="0" err="1">
                <a:solidFill>
                  <a:srgbClr val="3333CC"/>
                </a:solidFill>
              </a:rPr>
              <a:t>drizzle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and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rgbClr val="3333CC"/>
                </a:solidFill>
              </a:rPr>
              <a:t>sleet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18269" y="6135211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online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178" y="4281915"/>
            <a:ext cx="2554244" cy="197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526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/>
          <p:nvPr/>
        </p:nvSpPr>
        <p:spPr>
          <a:xfrm>
            <a:off x="1896126" y="1216570"/>
            <a:ext cx="5010288" cy="1047751"/>
          </a:xfrm>
          <a:custGeom>
            <a:avLst/>
            <a:gdLst>
              <a:gd name="connsiteX0" fmla="*/ 0 w 1047750"/>
              <a:gd name="connsiteY0" fmla="*/ 0 h 5010287"/>
              <a:gd name="connsiteX1" fmla="*/ 1047750 w 1047750"/>
              <a:gd name="connsiteY1" fmla="*/ 0 h 5010287"/>
              <a:gd name="connsiteX2" fmla="*/ 1047750 w 1047750"/>
              <a:gd name="connsiteY2" fmla="*/ 5010287 h 5010287"/>
              <a:gd name="connsiteX3" fmla="*/ 0 w 1047750"/>
              <a:gd name="connsiteY3" fmla="*/ 5010287 h 5010287"/>
              <a:gd name="connsiteX4" fmla="*/ 0 w 1047750"/>
              <a:gd name="connsiteY4" fmla="*/ 0 h 5010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7750" h="5010287">
                <a:moveTo>
                  <a:pt x="1047750" y="2"/>
                </a:moveTo>
                <a:lnTo>
                  <a:pt x="1047750" y="5010285"/>
                </a:lnTo>
                <a:lnTo>
                  <a:pt x="0" y="5010285"/>
                </a:lnTo>
                <a:lnTo>
                  <a:pt x="0" y="2"/>
                </a:lnTo>
                <a:lnTo>
                  <a:pt x="1047750" y="2"/>
                </a:lnTo>
                <a:close/>
              </a:path>
            </a:pathLst>
          </a:custGeom>
          <a:solidFill>
            <a:srgbClr val="FFC000">
              <a:alpha val="90000"/>
            </a:srgb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style>
          <a:lnRef idx="1"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lnRef>
          <a:fillRef idx="1"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23825" rIns="247650" bIns="123826" numCol="1" spcCol="1270" anchor="ctr" anchorCtr="0">
            <a:noAutofit/>
          </a:bodyPr>
          <a:lstStyle/>
          <a:p>
            <a:pPr marL="280988" lvl="1" indent="-280988" algn="l" defTabSz="1422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cs-CZ" sz="3200" kern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kern="1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822321" y="1085603"/>
            <a:ext cx="1085492" cy="1309687"/>
          </a:xfrm>
          <a:custGeom>
            <a:avLst/>
            <a:gdLst>
              <a:gd name="connsiteX0" fmla="*/ 0 w 1085492"/>
              <a:gd name="connsiteY0" fmla="*/ 180919 h 1309687"/>
              <a:gd name="connsiteX1" fmla="*/ 180919 w 1085492"/>
              <a:gd name="connsiteY1" fmla="*/ 0 h 1309687"/>
              <a:gd name="connsiteX2" fmla="*/ 904573 w 1085492"/>
              <a:gd name="connsiteY2" fmla="*/ 0 h 1309687"/>
              <a:gd name="connsiteX3" fmla="*/ 1085492 w 1085492"/>
              <a:gd name="connsiteY3" fmla="*/ 180919 h 1309687"/>
              <a:gd name="connsiteX4" fmla="*/ 1085492 w 1085492"/>
              <a:gd name="connsiteY4" fmla="*/ 1128768 h 1309687"/>
              <a:gd name="connsiteX5" fmla="*/ 904573 w 1085492"/>
              <a:gd name="connsiteY5" fmla="*/ 1309687 h 1309687"/>
              <a:gd name="connsiteX6" fmla="*/ 180919 w 1085492"/>
              <a:gd name="connsiteY6" fmla="*/ 1309687 h 1309687"/>
              <a:gd name="connsiteX7" fmla="*/ 0 w 1085492"/>
              <a:gd name="connsiteY7" fmla="*/ 1128768 h 1309687"/>
              <a:gd name="connsiteX8" fmla="*/ 0 w 1085492"/>
              <a:gd name="connsiteY8" fmla="*/ 180919 h 1309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5492" h="1309687">
                <a:moveTo>
                  <a:pt x="0" y="180919"/>
                </a:moveTo>
                <a:cubicBezTo>
                  <a:pt x="0" y="81000"/>
                  <a:pt x="81000" y="0"/>
                  <a:pt x="180919" y="0"/>
                </a:cubicBezTo>
                <a:lnTo>
                  <a:pt x="904573" y="0"/>
                </a:lnTo>
                <a:cubicBezTo>
                  <a:pt x="1004492" y="0"/>
                  <a:pt x="1085492" y="81000"/>
                  <a:pt x="1085492" y="180919"/>
                </a:cubicBezTo>
                <a:lnTo>
                  <a:pt x="1085492" y="1128768"/>
                </a:lnTo>
                <a:cubicBezTo>
                  <a:pt x="1085492" y="1228687"/>
                  <a:pt x="1004492" y="1309687"/>
                  <a:pt x="904573" y="1309687"/>
                </a:cubicBezTo>
                <a:lnTo>
                  <a:pt x="180919" y="1309687"/>
                </a:lnTo>
                <a:cubicBezTo>
                  <a:pt x="81000" y="1309687"/>
                  <a:pt x="0" y="1228687"/>
                  <a:pt x="0" y="1128768"/>
                </a:cubicBezTo>
                <a:lnTo>
                  <a:pt x="0" y="180919"/>
                </a:lnTo>
                <a:close/>
              </a:path>
            </a:pathLst>
          </a:cu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3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0629" tIns="136809" rIns="220629" bIns="13680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400" kern="1200" dirty="0"/>
              <a:t>1</a:t>
            </a:r>
          </a:p>
        </p:txBody>
      </p:sp>
      <p:sp>
        <p:nvSpPr>
          <p:cNvPr id="14" name="Volný tvar 13"/>
          <p:cNvSpPr/>
          <p:nvPr/>
        </p:nvSpPr>
        <p:spPr>
          <a:xfrm>
            <a:off x="1896126" y="3176019"/>
            <a:ext cx="5010288" cy="1047751"/>
          </a:xfrm>
          <a:custGeom>
            <a:avLst/>
            <a:gdLst>
              <a:gd name="connsiteX0" fmla="*/ 0 w 1047750"/>
              <a:gd name="connsiteY0" fmla="*/ 0 h 5010287"/>
              <a:gd name="connsiteX1" fmla="*/ 1047750 w 1047750"/>
              <a:gd name="connsiteY1" fmla="*/ 0 h 5010287"/>
              <a:gd name="connsiteX2" fmla="*/ 1047750 w 1047750"/>
              <a:gd name="connsiteY2" fmla="*/ 5010287 h 5010287"/>
              <a:gd name="connsiteX3" fmla="*/ 0 w 1047750"/>
              <a:gd name="connsiteY3" fmla="*/ 5010287 h 5010287"/>
              <a:gd name="connsiteX4" fmla="*/ 0 w 1047750"/>
              <a:gd name="connsiteY4" fmla="*/ 0 h 5010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7750" h="5010287">
                <a:moveTo>
                  <a:pt x="1047750" y="2"/>
                </a:moveTo>
                <a:lnTo>
                  <a:pt x="1047750" y="5010285"/>
                </a:lnTo>
                <a:lnTo>
                  <a:pt x="0" y="5010285"/>
                </a:lnTo>
                <a:lnTo>
                  <a:pt x="0" y="2"/>
                </a:lnTo>
                <a:lnTo>
                  <a:pt x="1047750" y="2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  <a:alpha val="9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style>
          <a:lnRef idx="1">
            <a:schemeClr val="accent3">
              <a:tint val="40000"/>
              <a:alpha val="90000"/>
              <a:hueOff val="5358425"/>
              <a:satOff val="-6896"/>
              <a:lumOff val="-537"/>
              <a:alphaOff val="0"/>
            </a:schemeClr>
          </a:lnRef>
          <a:fillRef idx="1">
            <a:schemeClr val="accent3">
              <a:tint val="40000"/>
              <a:alpha val="90000"/>
              <a:hueOff val="5358425"/>
              <a:satOff val="-6896"/>
              <a:lumOff val="-537"/>
              <a:alphaOff val="0"/>
            </a:schemeClr>
          </a:fillRef>
          <a:effectRef idx="2">
            <a:schemeClr val="accent3">
              <a:tint val="40000"/>
              <a:alpha val="90000"/>
              <a:hueOff val="5358425"/>
              <a:satOff val="-6896"/>
              <a:lumOff val="-537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23825" rIns="247650" bIns="123826" numCol="1" spcCol="1270" anchor="ctr" anchorCtr="0">
            <a:noAutofit/>
          </a:bodyPr>
          <a:lstStyle/>
          <a:p>
            <a:pPr marL="285750" lvl="1" indent="-285750" defTabSz="1422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cs-CZ" sz="3200" kern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kern="1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3200" kern="1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kern="1200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……………………………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kern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yesterday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822321" y="3045052"/>
            <a:ext cx="1085492" cy="1309687"/>
          </a:xfrm>
          <a:custGeom>
            <a:avLst/>
            <a:gdLst>
              <a:gd name="connsiteX0" fmla="*/ 0 w 1085492"/>
              <a:gd name="connsiteY0" fmla="*/ 180919 h 1309687"/>
              <a:gd name="connsiteX1" fmla="*/ 180919 w 1085492"/>
              <a:gd name="connsiteY1" fmla="*/ 0 h 1309687"/>
              <a:gd name="connsiteX2" fmla="*/ 904573 w 1085492"/>
              <a:gd name="connsiteY2" fmla="*/ 0 h 1309687"/>
              <a:gd name="connsiteX3" fmla="*/ 1085492 w 1085492"/>
              <a:gd name="connsiteY3" fmla="*/ 180919 h 1309687"/>
              <a:gd name="connsiteX4" fmla="*/ 1085492 w 1085492"/>
              <a:gd name="connsiteY4" fmla="*/ 1128768 h 1309687"/>
              <a:gd name="connsiteX5" fmla="*/ 904573 w 1085492"/>
              <a:gd name="connsiteY5" fmla="*/ 1309687 h 1309687"/>
              <a:gd name="connsiteX6" fmla="*/ 180919 w 1085492"/>
              <a:gd name="connsiteY6" fmla="*/ 1309687 h 1309687"/>
              <a:gd name="connsiteX7" fmla="*/ 0 w 1085492"/>
              <a:gd name="connsiteY7" fmla="*/ 1128768 h 1309687"/>
              <a:gd name="connsiteX8" fmla="*/ 0 w 1085492"/>
              <a:gd name="connsiteY8" fmla="*/ 180919 h 1309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5492" h="1309687">
                <a:moveTo>
                  <a:pt x="0" y="180919"/>
                </a:moveTo>
                <a:cubicBezTo>
                  <a:pt x="0" y="81000"/>
                  <a:pt x="81000" y="0"/>
                  <a:pt x="180919" y="0"/>
                </a:cubicBezTo>
                <a:lnTo>
                  <a:pt x="904573" y="0"/>
                </a:lnTo>
                <a:cubicBezTo>
                  <a:pt x="1004492" y="0"/>
                  <a:pt x="1085492" y="81000"/>
                  <a:pt x="1085492" y="180919"/>
                </a:cubicBezTo>
                <a:lnTo>
                  <a:pt x="1085492" y="1128768"/>
                </a:lnTo>
                <a:cubicBezTo>
                  <a:pt x="1085492" y="1228687"/>
                  <a:pt x="1004492" y="1309687"/>
                  <a:pt x="904573" y="1309687"/>
                </a:cubicBezTo>
                <a:lnTo>
                  <a:pt x="180919" y="1309687"/>
                </a:lnTo>
                <a:cubicBezTo>
                  <a:pt x="81000" y="1309687"/>
                  <a:pt x="0" y="1228687"/>
                  <a:pt x="0" y="1128768"/>
                </a:cubicBezTo>
                <a:lnTo>
                  <a:pt x="0" y="180919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5625132"/>
              <a:satOff val="-8440"/>
              <a:lumOff val="-1373"/>
              <a:alphaOff val="0"/>
            </a:schemeClr>
          </a:fillRef>
          <a:effectRef idx="3">
            <a:schemeClr val="accent3">
              <a:hueOff val="5625132"/>
              <a:satOff val="-8440"/>
              <a:lumOff val="-137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0629" tIns="136809" rIns="220629" bIns="13680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400" kern="1200" dirty="0"/>
              <a:t>2</a:t>
            </a:r>
          </a:p>
        </p:txBody>
      </p:sp>
      <p:sp>
        <p:nvSpPr>
          <p:cNvPr id="17" name="Volný tvar 16"/>
          <p:cNvSpPr/>
          <p:nvPr/>
        </p:nvSpPr>
        <p:spPr>
          <a:xfrm>
            <a:off x="841086" y="4954214"/>
            <a:ext cx="1085492" cy="1309687"/>
          </a:xfrm>
          <a:custGeom>
            <a:avLst/>
            <a:gdLst>
              <a:gd name="connsiteX0" fmla="*/ 0 w 1085492"/>
              <a:gd name="connsiteY0" fmla="*/ 180919 h 1309687"/>
              <a:gd name="connsiteX1" fmla="*/ 180919 w 1085492"/>
              <a:gd name="connsiteY1" fmla="*/ 0 h 1309687"/>
              <a:gd name="connsiteX2" fmla="*/ 904573 w 1085492"/>
              <a:gd name="connsiteY2" fmla="*/ 0 h 1309687"/>
              <a:gd name="connsiteX3" fmla="*/ 1085492 w 1085492"/>
              <a:gd name="connsiteY3" fmla="*/ 180919 h 1309687"/>
              <a:gd name="connsiteX4" fmla="*/ 1085492 w 1085492"/>
              <a:gd name="connsiteY4" fmla="*/ 1128768 h 1309687"/>
              <a:gd name="connsiteX5" fmla="*/ 904573 w 1085492"/>
              <a:gd name="connsiteY5" fmla="*/ 1309687 h 1309687"/>
              <a:gd name="connsiteX6" fmla="*/ 180919 w 1085492"/>
              <a:gd name="connsiteY6" fmla="*/ 1309687 h 1309687"/>
              <a:gd name="connsiteX7" fmla="*/ 0 w 1085492"/>
              <a:gd name="connsiteY7" fmla="*/ 1128768 h 1309687"/>
              <a:gd name="connsiteX8" fmla="*/ 0 w 1085492"/>
              <a:gd name="connsiteY8" fmla="*/ 180919 h 13096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5492" h="1309687">
                <a:moveTo>
                  <a:pt x="0" y="180919"/>
                </a:moveTo>
                <a:cubicBezTo>
                  <a:pt x="0" y="81000"/>
                  <a:pt x="81000" y="0"/>
                  <a:pt x="180919" y="0"/>
                </a:cubicBezTo>
                <a:lnTo>
                  <a:pt x="904573" y="0"/>
                </a:lnTo>
                <a:cubicBezTo>
                  <a:pt x="1004492" y="0"/>
                  <a:pt x="1085492" y="81000"/>
                  <a:pt x="1085492" y="180919"/>
                </a:cubicBezTo>
                <a:lnTo>
                  <a:pt x="1085492" y="1128768"/>
                </a:lnTo>
                <a:cubicBezTo>
                  <a:pt x="1085492" y="1228687"/>
                  <a:pt x="1004492" y="1309687"/>
                  <a:pt x="904573" y="1309687"/>
                </a:cubicBezTo>
                <a:lnTo>
                  <a:pt x="180919" y="1309687"/>
                </a:lnTo>
                <a:cubicBezTo>
                  <a:pt x="81000" y="1309687"/>
                  <a:pt x="0" y="1228687"/>
                  <a:pt x="0" y="1128768"/>
                </a:cubicBezTo>
                <a:lnTo>
                  <a:pt x="0" y="180919"/>
                </a:lnTo>
                <a:close/>
              </a:path>
            </a:pathLst>
          </a:cu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11250264"/>
              <a:satOff val="-16880"/>
              <a:lumOff val="-2745"/>
              <a:alphaOff val="0"/>
            </a:schemeClr>
          </a:fillRef>
          <a:effectRef idx="3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0629" tIns="136809" rIns="220629" bIns="13680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400" kern="1200" dirty="0" smtClean="0"/>
              <a:t>3</a:t>
            </a:r>
            <a:endParaRPr lang="cs-CZ" sz="4400" kern="1200" dirty="0"/>
          </a:p>
        </p:txBody>
      </p:sp>
      <p:sp>
        <p:nvSpPr>
          <p:cNvPr id="16" name="Volný tvar 15"/>
          <p:cNvSpPr/>
          <p:nvPr/>
        </p:nvSpPr>
        <p:spPr>
          <a:xfrm>
            <a:off x="1936377" y="5085181"/>
            <a:ext cx="5010288" cy="1047751"/>
          </a:xfrm>
          <a:custGeom>
            <a:avLst/>
            <a:gdLst>
              <a:gd name="connsiteX0" fmla="*/ 0 w 1047750"/>
              <a:gd name="connsiteY0" fmla="*/ 0 h 5010287"/>
              <a:gd name="connsiteX1" fmla="*/ 1047750 w 1047750"/>
              <a:gd name="connsiteY1" fmla="*/ 0 h 5010287"/>
              <a:gd name="connsiteX2" fmla="*/ 1047750 w 1047750"/>
              <a:gd name="connsiteY2" fmla="*/ 5010287 h 5010287"/>
              <a:gd name="connsiteX3" fmla="*/ 0 w 1047750"/>
              <a:gd name="connsiteY3" fmla="*/ 5010287 h 5010287"/>
              <a:gd name="connsiteX4" fmla="*/ 0 w 1047750"/>
              <a:gd name="connsiteY4" fmla="*/ 0 h 5010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7750" h="5010287">
                <a:moveTo>
                  <a:pt x="1047750" y="2"/>
                </a:moveTo>
                <a:lnTo>
                  <a:pt x="1047750" y="5010285"/>
                </a:lnTo>
                <a:lnTo>
                  <a:pt x="0" y="5010285"/>
                </a:lnTo>
                <a:lnTo>
                  <a:pt x="0" y="2"/>
                </a:lnTo>
                <a:lnTo>
                  <a:pt x="1047750" y="2"/>
                </a:lnTo>
                <a:close/>
              </a:path>
            </a:pathLst>
          </a:cu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style>
          <a:lnRef idx="1">
            <a:schemeClr val="accent3">
              <a:tint val="40000"/>
              <a:alpha val="90000"/>
              <a:hueOff val="10716850"/>
              <a:satOff val="-13793"/>
              <a:lumOff val="-1075"/>
              <a:alphaOff val="0"/>
            </a:schemeClr>
          </a:lnRef>
          <a:fillRef idx="1">
            <a:schemeClr val="accent3">
              <a:tint val="40000"/>
              <a:alpha val="90000"/>
              <a:hueOff val="10716850"/>
              <a:satOff val="-13793"/>
              <a:lumOff val="-1075"/>
              <a:alphaOff val="0"/>
            </a:schemeClr>
          </a:fillRef>
          <a:effectRef idx="2">
            <a:schemeClr val="accent3">
              <a:tint val="40000"/>
              <a:alpha val="90000"/>
              <a:hueOff val="10716850"/>
              <a:satOff val="-13793"/>
              <a:lumOff val="-1075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23825" rIns="247650" bIns="123826" numCol="1" spcCol="1270" anchor="ctr" anchorCtr="0">
            <a:noAutofit/>
          </a:bodyPr>
          <a:lstStyle/>
          <a:p>
            <a:pPr marL="285750" lvl="1" indent="-285750" defTabSz="1422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cs-CZ" sz="3200" kern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kern="1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</a:t>
            </a:r>
            <a:r>
              <a:rPr lang="cs-CZ" sz="3200" kern="1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kern="1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3200" dirty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</a:t>
            </a:r>
          </a:p>
          <a:p>
            <a:pPr marL="0" lvl="1" defTabSz="1422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cs-CZ" sz="3200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200" dirty="0" err="1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tomorrow</a:t>
            </a:r>
            <a:r>
              <a:rPr lang="cs-CZ" sz="32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</a:t>
            </a:r>
            <a:endParaRPr lang="cs-CZ" sz="32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64288" y="692695"/>
            <a:ext cx="1374543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7030A0"/>
                </a:solidFill>
              </a:rPr>
              <a:t>humid</a:t>
            </a:r>
            <a:r>
              <a:rPr lang="cs-CZ" sz="2800" b="1" dirty="0"/>
              <a:t> </a:t>
            </a:r>
          </a:p>
          <a:p>
            <a:r>
              <a:rPr lang="cs-CZ" sz="2800" b="1" dirty="0" err="1">
                <a:solidFill>
                  <a:srgbClr val="FFC000"/>
                </a:solidFill>
              </a:rPr>
              <a:t>foggy</a:t>
            </a: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 err="1">
                <a:solidFill>
                  <a:srgbClr val="7030A0"/>
                </a:solidFill>
              </a:rPr>
              <a:t>drought</a:t>
            </a:r>
            <a:endParaRPr lang="cs-CZ" sz="2800" b="1" dirty="0">
              <a:solidFill>
                <a:srgbClr val="7030A0"/>
              </a:solidFill>
            </a:endParaRPr>
          </a:p>
          <a:p>
            <a:r>
              <a:rPr lang="cs-CZ" sz="2800" b="1" dirty="0" err="1">
                <a:solidFill>
                  <a:srgbClr val="FFC000"/>
                </a:solidFill>
              </a:rPr>
              <a:t>frost</a:t>
            </a: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 err="1">
                <a:solidFill>
                  <a:srgbClr val="7030A0"/>
                </a:solidFill>
              </a:rPr>
              <a:t>fog</a:t>
            </a:r>
            <a:endParaRPr lang="cs-CZ" sz="2800" b="1" dirty="0">
              <a:solidFill>
                <a:srgbClr val="7030A0"/>
              </a:solidFill>
            </a:endParaRPr>
          </a:p>
          <a:p>
            <a:r>
              <a:rPr lang="cs-CZ" sz="2800" b="1" dirty="0" err="1">
                <a:solidFill>
                  <a:srgbClr val="FFC000"/>
                </a:solidFill>
              </a:rPr>
              <a:t>drizzle</a:t>
            </a: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>
                <a:solidFill>
                  <a:srgbClr val="7030A0"/>
                </a:solidFill>
              </a:rPr>
              <a:t>sunny</a:t>
            </a:r>
          </a:p>
          <a:p>
            <a:r>
              <a:rPr lang="cs-CZ" sz="2800" b="1" dirty="0" err="1">
                <a:solidFill>
                  <a:srgbClr val="FFC000"/>
                </a:solidFill>
              </a:rPr>
              <a:t>sleet</a:t>
            </a: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 err="1">
                <a:solidFill>
                  <a:srgbClr val="7030A0"/>
                </a:solidFill>
              </a:rPr>
              <a:t>hail</a:t>
            </a:r>
            <a:endParaRPr lang="cs-CZ" sz="2800" b="1" dirty="0">
              <a:solidFill>
                <a:srgbClr val="7030A0"/>
              </a:solidFill>
            </a:endParaRPr>
          </a:p>
          <a:p>
            <a:r>
              <a:rPr lang="cs-CZ" sz="2800" b="1" dirty="0" err="1">
                <a:solidFill>
                  <a:srgbClr val="FFC000"/>
                </a:solidFill>
              </a:rPr>
              <a:t>cloudy</a:t>
            </a: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 err="1">
                <a:solidFill>
                  <a:srgbClr val="7030A0"/>
                </a:solidFill>
              </a:rPr>
              <a:t>rainy</a:t>
            </a:r>
            <a:endParaRPr lang="cs-CZ" sz="2800" b="1" dirty="0">
              <a:solidFill>
                <a:srgbClr val="7030A0"/>
              </a:solidFill>
            </a:endParaRPr>
          </a:p>
          <a:p>
            <a:r>
              <a:rPr lang="cs-CZ" sz="2800" b="1" dirty="0" err="1">
                <a:solidFill>
                  <a:srgbClr val="FFC000"/>
                </a:solidFill>
              </a:rPr>
              <a:t>shower</a:t>
            </a: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 err="1">
                <a:solidFill>
                  <a:srgbClr val="7030A0"/>
                </a:solidFill>
              </a:rPr>
              <a:t>frosty</a:t>
            </a:r>
            <a:endParaRPr lang="cs-CZ" sz="2800" b="1" dirty="0">
              <a:solidFill>
                <a:srgbClr val="7030A0"/>
              </a:solidFill>
            </a:endParaRPr>
          </a:p>
          <a:p>
            <a:r>
              <a:rPr lang="cs-CZ" sz="2800" b="1" dirty="0" err="1" smtClean="0">
                <a:solidFill>
                  <a:srgbClr val="FFC000"/>
                </a:solidFill>
              </a:rPr>
              <a:t>freezing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16632"/>
            <a:ext cx="741658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use a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vocabulary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05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5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16" grpId="0" animBg="1"/>
      <p:bldP spid="3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188640"/>
            <a:ext cx="5256584" cy="657815"/>
          </a:xfr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What´s</a:t>
            </a:r>
            <a:r>
              <a:rPr lang="cs-CZ" sz="36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sz="36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</a:t>
            </a:r>
            <a:endParaRPr lang="cs-CZ" sz="3600" b="1" dirty="0">
              <a:solidFill>
                <a:srgbClr val="009E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708920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04356" y="5178387"/>
            <a:ext cx="1975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79646">
                    <a:lumMod val="50000"/>
                  </a:srgbClr>
                </a:solidFill>
              </a:rPr>
              <a:t>      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83568" y="1844824"/>
            <a:ext cx="3318671" cy="914400"/>
          </a:xfrm>
          <a:prstGeom prst="roundRect">
            <a:avLst>
              <a:gd name="adj" fmla="val 0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    </a:t>
            </a:r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>
                <a:solidFill>
                  <a:srgbClr val="C00000"/>
                </a:solidFill>
              </a:rPr>
              <a:t>United </a:t>
            </a:r>
            <a:r>
              <a:rPr lang="cs-CZ" sz="2400" b="1" dirty="0" err="1">
                <a:solidFill>
                  <a:srgbClr val="C00000"/>
                </a:solidFill>
              </a:rPr>
              <a:t>Kingdom</a:t>
            </a:r>
            <a:r>
              <a:rPr lang="cs-CZ" sz="2400" b="1" dirty="0">
                <a:solidFill>
                  <a:srgbClr val="C00000"/>
                </a:solidFill>
              </a:rPr>
              <a:t> ?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4233875" y="1851059"/>
            <a:ext cx="2355876" cy="9081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79646">
                    <a:lumMod val="50000"/>
                  </a:srgbClr>
                </a:solidFill>
              </a:rPr>
              <a:t>       </a:t>
            </a:r>
            <a:r>
              <a:rPr lang="cs-CZ" sz="2400" b="1" dirty="0" err="1" smtClean="0">
                <a:solidFill>
                  <a:srgbClr val="F79646">
                    <a:lumMod val="50000"/>
                  </a:srgbClr>
                </a:solidFill>
              </a:rPr>
              <a:t>Australia</a:t>
            </a:r>
            <a:r>
              <a:rPr lang="cs-CZ" sz="2400" b="1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  <a:r>
              <a:rPr lang="cs-CZ" sz="2400" b="1" dirty="0">
                <a:solidFill>
                  <a:srgbClr val="F79646">
                    <a:lumMod val="50000"/>
                  </a:srgbClr>
                </a:solidFill>
              </a:rPr>
              <a:t>?</a:t>
            </a:r>
            <a:endParaRPr lang="cs-CZ" sz="2400" dirty="0"/>
          </a:p>
        </p:txBody>
      </p:sp>
      <p:sp>
        <p:nvSpPr>
          <p:cNvPr id="44" name="Obdélník 43"/>
          <p:cNvSpPr/>
          <p:nvPr/>
        </p:nvSpPr>
        <p:spPr>
          <a:xfrm>
            <a:off x="6781165" y="1834070"/>
            <a:ext cx="1706488" cy="9081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b="1" dirty="0" smtClean="0">
                <a:solidFill>
                  <a:srgbClr val="7030A0"/>
                </a:solidFill>
              </a:rPr>
              <a:t>  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</a:rPr>
              <a:t>USA ?</a:t>
            </a:r>
          </a:p>
        </p:txBody>
      </p:sp>
      <p:cxnSp>
        <p:nvCxnSpPr>
          <p:cNvPr id="46" name="Přímá spojnice se šipkou 45"/>
          <p:cNvCxnSpPr/>
          <p:nvPr/>
        </p:nvCxnSpPr>
        <p:spPr>
          <a:xfrm flipH="1">
            <a:off x="2180243" y="848757"/>
            <a:ext cx="2613050" cy="858227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4793293" y="876214"/>
            <a:ext cx="0" cy="957855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4807700" y="852097"/>
            <a:ext cx="3026618" cy="854887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1286387" y="3124418"/>
            <a:ext cx="213348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mild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summers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err="1" smtClean="0">
                <a:solidFill>
                  <a:srgbClr val="0070C0"/>
                </a:solidFill>
              </a:rPr>
              <a:t>cool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winters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err="1" smtClean="0">
                <a:solidFill>
                  <a:srgbClr val="00B0F0"/>
                </a:solidFill>
              </a:rPr>
              <a:t>showers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err="1" smtClean="0">
                <a:solidFill>
                  <a:srgbClr val="0070C0"/>
                </a:solidFill>
              </a:rPr>
              <a:t>wet</a:t>
            </a:r>
            <a:r>
              <a:rPr lang="cs-CZ" sz="2400" b="1" dirty="0" smtClean="0">
                <a:solidFill>
                  <a:srgbClr val="0070C0"/>
                </a:solidFill>
              </a:rPr>
              <a:t>, </a:t>
            </a:r>
            <a:r>
              <a:rPr lang="cs-CZ" sz="2400" b="1" dirty="0" err="1" smtClean="0">
                <a:solidFill>
                  <a:srgbClr val="0070C0"/>
                </a:solidFill>
              </a:rPr>
              <a:t>foggy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warm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>
                <a:solidFill>
                  <a:srgbClr val="FF0000"/>
                </a:solidFill>
              </a:rPr>
              <a:t>G</a:t>
            </a:r>
            <a:r>
              <a:rPr lang="cs-CZ" sz="2400" b="1" dirty="0" err="1" smtClean="0">
                <a:solidFill>
                  <a:srgbClr val="FF0000"/>
                </a:solidFill>
              </a:rPr>
              <a:t>ulf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>
                <a:solidFill>
                  <a:srgbClr val="FF0000"/>
                </a:solidFill>
              </a:rPr>
              <a:t>S</a:t>
            </a:r>
            <a:r>
              <a:rPr lang="cs-CZ" sz="2400" b="1" dirty="0" err="1" smtClean="0">
                <a:solidFill>
                  <a:srgbClr val="FF0000"/>
                </a:solidFill>
              </a:rPr>
              <a:t>tream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>
                <a:solidFill>
                  <a:srgbClr val="FF0000"/>
                </a:solidFill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</a:rPr>
              <a:t>nfluence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the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weather</a:t>
            </a:r>
            <a:r>
              <a:rPr lang="cs-CZ" sz="2400" b="1" dirty="0" smtClean="0">
                <a:solidFill>
                  <a:srgbClr val="00B0F0"/>
                </a:solidFill>
              </a:rPr>
              <a:t>          </a:t>
            </a:r>
          </a:p>
          <a:p>
            <a:r>
              <a:rPr lang="cs-CZ" sz="2400" dirty="0" smtClean="0"/>
              <a:t>       </a:t>
            </a:r>
            <a:endParaRPr lang="cs-CZ" sz="2400" dirty="0"/>
          </a:p>
        </p:txBody>
      </p:sp>
      <p:sp>
        <p:nvSpPr>
          <p:cNvPr id="65" name="Šipka dolů 64"/>
          <p:cNvSpPr/>
          <p:nvPr/>
        </p:nvSpPr>
        <p:spPr>
          <a:xfrm>
            <a:off x="2250976" y="2759224"/>
            <a:ext cx="145305" cy="489204"/>
          </a:xfrm>
          <a:prstGeom prst="down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Šipka dolů 65"/>
          <p:cNvSpPr/>
          <p:nvPr/>
        </p:nvSpPr>
        <p:spPr>
          <a:xfrm>
            <a:off x="5442814" y="2759224"/>
            <a:ext cx="121157" cy="465147"/>
          </a:xfrm>
          <a:prstGeom prst="down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ipka dolů 67"/>
          <p:cNvSpPr/>
          <p:nvPr/>
        </p:nvSpPr>
        <p:spPr>
          <a:xfrm>
            <a:off x="7780312" y="2759224"/>
            <a:ext cx="108012" cy="489204"/>
          </a:xfrm>
          <a:prstGeom prst="down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4211958" y="3124418"/>
            <a:ext cx="230425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outhwest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/>
              <a:t>     </a:t>
            </a:r>
          </a:p>
          <a:p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00B0F0"/>
                </a:solidFill>
              </a:rPr>
              <a:t>hot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0070C0"/>
                </a:solidFill>
              </a:rPr>
              <a:t>dry</a:t>
            </a:r>
          </a:p>
          <a:p>
            <a:r>
              <a:rPr lang="cs-CZ" sz="2400" b="1" dirty="0" smtClean="0"/>
              <a:t>    </a:t>
            </a:r>
            <a:r>
              <a:rPr lang="cs-CZ" sz="2400" b="1" dirty="0" err="1" smtClean="0">
                <a:solidFill>
                  <a:srgbClr val="00B0F0"/>
                </a:solidFill>
              </a:rPr>
              <a:t>mild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winters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err="1">
                <a:solidFill>
                  <a:schemeClr val="accent6">
                    <a:lumMod val="50000"/>
                  </a:schemeClr>
                </a:solidFill>
              </a:rPr>
              <a:t>n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orth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tropical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B0F0"/>
                </a:solidFill>
              </a:rPr>
              <a:t>heavy</a:t>
            </a:r>
            <a:r>
              <a:rPr lang="cs-CZ" sz="2400" b="1" dirty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rainfalls</a:t>
            </a:r>
            <a:endParaRPr lang="cs-CZ" sz="2400" b="1" dirty="0">
              <a:solidFill>
                <a:srgbClr val="00B0F0"/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650229" y="3124418"/>
            <a:ext cx="242168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7030A0"/>
                </a:solidFill>
              </a:rPr>
              <a:t>south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B0F0"/>
                </a:solidFill>
              </a:rPr>
              <a:t>tropical</a:t>
            </a:r>
            <a:r>
              <a:rPr lang="cs-CZ" sz="2400" b="1" dirty="0">
                <a:solidFill>
                  <a:srgbClr val="00B0F0"/>
                </a:solidFill>
              </a:rPr>
              <a:t> </a:t>
            </a:r>
            <a:r>
              <a:rPr lang="cs-CZ" sz="2400" b="1" dirty="0" smtClean="0">
                <a:solidFill>
                  <a:srgbClr val="00B0F0"/>
                </a:solidFill>
              </a:rPr>
              <a:t>and hot</a:t>
            </a: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hurricanes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err="1">
                <a:solidFill>
                  <a:srgbClr val="7030A0"/>
                </a:solidFill>
              </a:rPr>
              <a:t>A</a:t>
            </a:r>
            <a:r>
              <a:rPr lang="cs-CZ" sz="2400" b="1" dirty="0" err="1" smtClean="0">
                <a:solidFill>
                  <a:srgbClr val="7030A0"/>
                </a:solidFill>
              </a:rPr>
              <a:t>laska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B0F0"/>
                </a:solidFill>
              </a:rPr>
              <a:t>artic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freezing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B0F0"/>
                </a:solidFill>
              </a:rPr>
              <a:t>cool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err="1" smtClean="0">
                <a:solidFill>
                  <a:srgbClr val="7030A0"/>
                </a:solidFill>
              </a:rPr>
              <a:t>west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mild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summers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/>
              <a:t>   </a:t>
            </a:r>
            <a:r>
              <a:rPr lang="cs-CZ" sz="2400" b="1" dirty="0" err="1" smtClean="0">
                <a:solidFill>
                  <a:srgbClr val="00B0F0"/>
                </a:solidFill>
              </a:rPr>
              <a:t>cool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winters</a:t>
            </a:r>
            <a:endParaRPr lang="cs-CZ" sz="2400" b="1" dirty="0" smtClean="0">
              <a:solidFill>
                <a:srgbClr val="00B0F0"/>
              </a:solidFill>
            </a:endParaRPr>
          </a:p>
        </p:txBody>
      </p:sp>
      <p:pic>
        <p:nvPicPr>
          <p:cNvPr id="20" name="Picture 7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195590" y="-55800"/>
            <a:ext cx="2094347" cy="1538403"/>
          </a:xfrm>
          <a:prstGeom prst="rect">
            <a:avLst/>
          </a:prstGeom>
        </p:spPr>
      </p:pic>
      <p:pic>
        <p:nvPicPr>
          <p:cNvPr id="23" name="Picture 7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7320224" y="-63513"/>
            <a:ext cx="2094347" cy="1538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72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43" grpId="0" animBg="1"/>
      <p:bldP spid="44" grpId="0" animBg="1"/>
      <p:bldP spid="65" grpId="0" animBg="1"/>
      <p:bldP spid="66" grpId="0" animBg="1"/>
      <p:bldP spid="6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6852" y="260648"/>
            <a:ext cx="8640960" cy="50405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</a:t>
            </a:r>
            <a:br>
              <a:rPr lang="cs-CZ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br>
              <a:rPr lang="cs-CZ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b="1" dirty="0">
              <a:solidFill>
                <a:srgbClr val="009E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521" y="1484784"/>
            <a:ext cx="3087521" cy="53012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7" name="Volný tvar 16"/>
          <p:cNvSpPr/>
          <p:nvPr/>
        </p:nvSpPr>
        <p:spPr>
          <a:xfrm>
            <a:off x="1312606" y="1828801"/>
            <a:ext cx="4586749" cy="4188542"/>
          </a:xfrm>
          <a:custGeom>
            <a:avLst/>
            <a:gdLst>
              <a:gd name="connsiteX0" fmla="*/ 0 w 4586749"/>
              <a:gd name="connsiteY0" fmla="*/ 4188542 h 4188542"/>
              <a:gd name="connsiteX1" fmla="*/ 1858297 w 4586749"/>
              <a:gd name="connsiteY1" fmla="*/ 1150374 h 4188542"/>
              <a:gd name="connsiteX2" fmla="*/ 2610465 w 4586749"/>
              <a:gd name="connsiteY2" fmla="*/ 501445 h 4188542"/>
              <a:gd name="connsiteX3" fmla="*/ 3657600 w 4586749"/>
              <a:gd name="connsiteY3" fmla="*/ 383458 h 4188542"/>
              <a:gd name="connsiteX4" fmla="*/ 4336026 w 4586749"/>
              <a:gd name="connsiteY4" fmla="*/ 162232 h 4188542"/>
              <a:gd name="connsiteX5" fmla="*/ 4586749 w 4586749"/>
              <a:gd name="connsiteY5" fmla="*/ 0 h 4188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86749" h="4188542">
                <a:moveTo>
                  <a:pt x="0" y="4188542"/>
                </a:moveTo>
                <a:cubicBezTo>
                  <a:pt x="711610" y="2976716"/>
                  <a:pt x="1423220" y="1764890"/>
                  <a:pt x="1858297" y="1150374"/>
                </a:cubicBezTo>
                <a:cubicBezTo>
                  <a:pt x="2293375" y="535858"/>
                  <a:pt x="2310581" y="629264"/>
                  <a:pt x="2610465" y="501445"/>
                </a:cubicBezTo>
                <a:cubicBezTo>
                  <a:pt x="2910349" y="373626"/>
                  <a:pt x="3370007" y="439993"/>
                  <a:pt x="3657600" y="383458"/>
                </a:cubicBezTo>
                <a:cubicBezTo>
                  <a:pt x="3945193" y="326923"/>
                  <a:pt x="4181168" y="226142"/>
                  <a:pt x="4336026" y="162232"/>
                </a:cubicBezTo>
                <a:cubicBezTo>
                  <a:pt x="4490884" y="98322"/>
                  <a:pt x="4538816" y="49161"/>
                  <a:pt x="4586749" y="0"/>
                </a:cubicBezTo>
              </a:path>
            </a:pathLst>
          </a:custGeom>
          <a:noFill/>
          <a:ln w="38100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814052" y="5028694"/>
            <a:ext cx="2182761" cy="1327861"/>
          </a:xfrm>
          <a:custGeom>
            <a:avLst/>
            <a:gdLst>
              <a:gd name="connsiteX0" fmla="*/ 0 w 2182761"/>
              <a:gd name="connsiteY0" fmla="*/ 177487 h 1327861"/>
              <a:gd name="connsiteX1" fmla="*/ 398206 w 2182761"/>
              <a:gd name="connsiteY1" fmla="*/ 506 h 1327861"/>
              <a:gd name="connsiteX2" fmla="*/ 737419 w 2182761"/>
              <a:gd name="connsiteY2" fmla="*/ 147990 h 1327861"/>
              <a:gd name="connsiteX3" fmla="*/ 1268361 w 2182761"/>
              <a:gd name="connsiteY3" fmla="*/ 737925 h 1327861"/>
              <a:gd name="connsiteX4" fmla="*/ 1696064 w 2182761"/>
              <a:gd name="connsiteY4" fmla="*/ 1136132 h 1327861"/>
              <a:gd name="connsiteX5" fmla="*/ 2182761 w 2182761"/>
              <a:gd name="connsiteY5" fmla="*/ 1327861 h 1327861"/>
              <a:gd name="connsiteX6" fmla="*/ 2182761 w 2182761"/>
              <a:gd name="connsiteY6" fmla="*/ 1327861 h 1327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82761" h="1327861">
                <a:moveTo>
                  <a:pt x="0" y="177487"/>
                </a:moveTo>
                <a:cubicBezTo>
                  <a:pt x="137651" y="91454"/>
                  <a:pt x="275303" y="5422"/>
                  <a:pt x="398206" y="506"/>
                </a:cubicBezTo>
                <a:cubicBezTo>
                  <a:pt x="521109" y="-4410"/>
                  <a:pt x="592393" y="25087"/>
                  <a:pt x="737419" y="147990"/>
                </a:cubicBezTo>
                <a:cubicBezTo>
                  <a:pt x="882445" y="270893"/>
                  <a:pt x="1108587" y="573235"/>
                  <a:pt x="1268361" y="737925"/>
                </a:cubicBezTo>
                <a:cubicBezTo>
                  <a:pt x="1428135" y="902615"/>
                  <a:pt x="1543664" y="1037809"/>
                  <a:pt x="1696064" y="1136132"/>
                </a:cubicBezTo>
                <a:cubicBezTo>
                  <a:pt x="1848464" y="1234455"/>
                  <a:pt x="2182761" y="1327861"/>
                  <a:pt x="2182761" y="1327861"/>
                </a:cubicBezTo>
                <a:lnTo>
                  <a:pt x="2182761" y="1327861"/>
                </a:lnTo>
              </a:path>
            </a:pathLst>
          </a:custGeom>
          <a:noFill/>
          <a:ln w="3810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03576" y="4674751"/>
            <a:ext cx="2617063" cy="707886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Gulf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Stream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1556792"/>
            <a:ext cx="1740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70C0"/>
                </a:solidFill>
              </a:rPr>
              <a:t>cool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winters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90540" y="4901733"/>
            <a:ext cx="199227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70C0"/>
                </a:solidFill>
              </a:rPr>
              <a:t>mild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summers</a:t>
            </a:r>
            <a:endParaRPr lang="cs-CZ" sz="2400" b="1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14213" y="3184408"/>
            <a:ext cx="12486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70C0"/>
                </a:solidFill>
              </a:rPr>
              <a:t>showers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58659" y="3553740"/>
            <a:ext cx="1990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70C0"/>
                </a:solidFill>
              </a:rPr>
              <a:t>w</a:t>
            </a:r>
            <a:r>
              <a:rPr lang="cs-CZ" sz="2400" b="1" dirty="0" err="1" smtClean="0">
                <a:solidFill>
                  <a:srgbClr val="0070C0"/>
                </a:solidFill>
              </a:rPr>
              <a:t>et</a:t>
            </a:r>
            <a:r>
              <a:rPr lang="cs-CZ" sz="2400" b="1" dirty="0" smtClean="0">
                <a:solidFill>
                  <a:srgbClr val="0070C0"/>
                </a:solidFill>
              </a:rPr>
              <a:t> and </a:t>
            </a:r>
            <a:r>
              <a:rPr lang="cs-CZ" sz="2400" b="1" dirty="0" err="1" smtClean="0">
                <a:solidFill>
                  <a:srgbClr val="0070C0"/>
                </a:solidFill>
              </a:rPr>
              <a:t>foggy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1988840"/>
            <a:ext cx="1204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</a:rPr>
              <a:t>freezing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2627784" y="2636912"/>
            <a:ext cx="1656184" cy="38916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endCxn id="23" idx="1"/>
          </p:cNvCxnSpPr>
          <p:nvPr/>
        </p:nvCxnSpPr>
        <p:spPr>
          <a:xfrm flipV="1">
            <a:off x="4499992" y="5271065"/>
            <a:ext cx="2190548" cy="5342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5292080" y="3789040"/>
            <a:ext cx="1584176" cy="111269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115616" y="764704"/>
            <a:ext cx="3600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solidFill>
                  <a:srgbClr val="C00000"/>
                </a:solidFill>
              </a:rPr>
              <a:t>the</a:t>
            </a:r>
            <a:r>
              <a:rPr lang="cs-CZ" sz="3200" b="1" dirty="0">
                <a:solidFill>
                  <a:srgbClr val="C00000"/>
                </a:solidFill>
              </a:rPr>
              <a:t> United </a:t>
            </a:r>
            <a:r>
              <a:rPr lang="cs-CZ" sz="3200" b="1" dirty="0" err="1">
                <a:solidFill>
                  <a:srgbClr val="C00000"/>
                </a:solidFill>
              </a:rPr>
              <a:t>Kingdom</a:t>
            </a:r>
            <a:endParaRPr lang="cs-CZ" sz="3200" b="1" dirty="0"/>
          </a:p>
        </p:txBody>
      </p:sp>
      <p:cxnSp>
        <p:nvCxnSpPr>
          <p:cNvPr id="44" name="Přímá spojnice se šipkou 43"/>
          <p:cNvCxnSpPr/>
          <p:nvPr/>
        </p:nvCxnSpPr>
        <p:spPr>
          <a:xfrm flipV="1">
            <a:off x="5292080" y="2018457"/>
            <a:ext cx="1722133" cy="139678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68675" y="48670"/>
            <a:ext cx="9036495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map and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speak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0371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"/>
                            </p:stCondLst>
                            <p:childTnLst>
                              <p:par>
                                <p:cTn id="4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5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50"/>
                            </p:stCondLst>
                            <p:childTnLst>
                              <p:par>
                                <p:cTn id="6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250"/>
                            </p:stCondLst>
                            <p:childTnLst>
                              <p:par>
                                <p:cTn id="7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750"/>
                            </p:stCondLst>
                            <p:childTnLst>
                              <p:par>
                                <p:cTn id="8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18" grpId="0" animBg="1"/>
      <p:bldP spid="19" grpId="0"/>
      <p:bldP spid="22" grpId="0"/>
      <p:bldP spid="23" grpId="0"/>
      <p:bldP spid="24" grpId="0"/>
      <p:bldP spid="25" grpId="0"/>
      <p:bldP spid="26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71600" y="1092571"/>
            <a:ext cx="1889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Australia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916832"/>
            <a:ext cx="4876800" cy="44958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010400" y="1354181"/>
            <a:ext cx="5020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     </a:t>
            </a:r>
            <a:endParaRPr lang="cs-CZ" dirty="0"/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727224" y="4437112"/>
            <a:ext cx="1188592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9552" y="4437112"/>
            <a:ext cx="1736309" cy="523220"/>
          </a:xfrm>
          <a:prstGeom prst="rect">
            <a:avLst/>
          </a:prstGeom>
          <a:solidFill>
            <a:srgbClr val="FFFF00"/>
          </a:solidFill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southwest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013176"/>
            <a:ext cx="17740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hot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dry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err="1" smtClean="0">
                <a:solidFill>
                  <a:srgbClr val="00B0F0"/>
                </a:solidFill>
              </a:rPr>
              <a:t>mild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>
                <a:solidFill>
                  <a:srgbClr val="00B0F0"/>
                </a:solidFill>
              </a:rPr>
              <a:t>winters</a:t>
            </a:r>
            <a:endParaRPr lang="cs-CZ" sz="2400" b="1" dirty="0">
              <a:solidFill>
                <a:srgbClr val="00B0F0"/>
              </a:solidFill>
            </a:endParaRP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49185" y="1075152"/>
            <a:ext cx="11972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tropical</a:t>
            </a:r>
            <a:endParaRPr lang="cs-CZ" sz="2400" b="1" dirty="0">
              <a:solidFill>
                <a:srgbClr val="00B0F0"/>
              </a:solidFill>
            </a:endParaRPr>
          </a:p>
          <a:p>
            <a:r>
              <a:rPr lang="cs-CZ" sz="2400" b="1" dirty="0" err="1" smtClean="0">
                <a:solidFill>
                  <a:srgbClr val="0070C0"/>
                </a:solidFill>
              </a:rPr>
              <a:t>heavy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err="1" smtClean="0">
                <a:solidFill>
                  <a:srgbClr val="00B0F0"/>
                </a:solidFill>
              </a:rPr>
              <a:t>rainfalls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4572000" y="1675316"/>
            <a:ext cx="0" cy="139364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139952" y="1092571"/>
            <a:ext cx="1080120" cy="523220"/>
          </a:xfrm>
          <a:prstGeom prst="rect">
            <a:avLst/>
          </a:prstGeom>
          <a:solidFill>
            <a:srgbClr val="FFFF00"/>
          </a:solidFill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north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10400" y="4417948"/>
            <a:ext cx="1652184" cy="523220"/>
          </a:xfrm>
          <a:prstGeom prst="rect">
            <a:avLst/>
          </a:prstGeom>
          <a:solidFill>
            <a:srgbClr val="FFFF00"/>
          </a:solidFill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southeast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19564" y="5120679"/>
            <a:ext cx="803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m</a:t>
            </a:r>
            <a:r>
              <a:rPr lang="cs-CZ" sz="2400" b="1" dirty="0" err="1" smtClean="0">
                <a:solidFill>
                  <a:srgbClr val="00B0F0"/>
                </a:solidFill>
              </a:rPr>
              <a:t>ild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012160" y="4437112"/>
            <a:ext cx="914400" cy="914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0668" y="260647"/>
            <a:ext cx="9022663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map and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speak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13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75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500"/>
                            </p:stCondLst>
                            <p:childTnLst>
                              <p:par>
                                <p:cTn id="52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250"/>
                            </p:stCondLst>
                            <p:childTnLst>
                              <p:par>
                                <p:cTn id="5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750"/>
                            </p:stCondLst>
                            <p:childTnLst>
                              <p:par>
                                <p:cTn id="6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6" grpId="0"/>
      <p:bldP spid="26" grpId="0" animBg="1"/>
      <p:bldP spid="2" grpId="0" animBg="1"/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76256" y="908720"/>
            <a:ext cx="1800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rgbClr val="7030A0"/>
                </a:solidFill>
              </a:rPr>
              <a:t>t</a:t>
            </a:r>
            <a:r>
              <a:rPr lang="cs-CZ" sz="3600" b="1" dirty="0" err="1" smtClean="0">
                <a:solidFill>
                  <a:srgbClr val="7030A0"/>
                </a:solidFill>
              </a:rPr>
              <a:t>he</a:t>
            </a:r>
            <a:r>
              <a:rPr lang="cs-CZ" sz="3600" b="1" dirty="0" smtClean="0">
                <a:solidFill>
                  <a:srgbClr val="7030A0"/>
                </a:solidFill>
              </a:rPr>
              <a:t> USA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556" y="1555051"/>
            <a:ext cx="7170886" cy="442204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283967" y="5933339"/>
            <a:ext cx="1147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souht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10238" y="5994895"/>
            <a:ext cx="3285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tropical</a:t>
            </a:r>
            <a:r>
              <a:rPr lang="cs-CZ" sz="2400" b="1" dirty="0">
                <a:solidFill>
                  <a:srgbClr val="00B0F0"/>
                </a:solidFill>
              </a:rPr>
              <a:t> </a:t>
            </a:r>
            <a:r>
              <a:rPr lang="cs-CZ" sz="2400" b="1" dirty="0" smtClean="0">
                <a:solidFill>
                  <a:srgbClr val="00B0F0"/>
                </a:solidFill>
              </a:rPr>
              <a:t>  </a:t>
            </a:r>
            <a:r>
              <a:rPr lang="cs-CZ" sz="2400" b="1" dirty="0" smtClean="0">
                <a:solidFill>
                  <a:srgbClr val="0070C0"/>
                </a:solidFill>
              </a:rPr>
              <a:t>hot</a:t>
            </a:r>
            <a:r>
              <a:rPr lang="cs-CZ" sz="2400" b="1" dirty="0" smtClean="0">
                <a:solidFill>
                  <a:srgbClr val="00B0F0"/>
                </a:solidFill>
              </a:rPr>
              <a:t>  </a:t>
            </a:r>
            <a:r>
              <a:rPr lang="cs-CZ" sz="2400" b="1" dirty="0" err="1" smtClean="0">
                <a:solidFill>
                  <a:srgbClr val="00B0F0"/>
                </a:solidFill>
              </a:rPr>
              <a:t>hurricanes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22825" y="762963"/>
            <a:ext cx="27222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F0"/>
                </a:solidFill>
              </a:rPr>
              <a:t>f</a:t>
            </a:r>
            <a:r>
              <a:rPr lang="cs-CZ" sz="2400" b="1" dirty="0" err="1" smtClean="0">
                <a:solidFill>
                  <a:srgbClr val="00B0F0"/>
                </a:solidFill>
              </a:rPr>
              <a:t>reezing</a:t>
            </a:r>
            <a:r>
              <a:rPr lang="cs-CZ" sz="2400" b="1" dirty="0" smtClean="0">
                <a:solidFill>
                  <a:srgbClr val="00B0F0"/>
                </a:solidFill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artic</a:t>
            </a:r>
            <a:r>
              <a:rPr lang="cs-CZ" sz="2400" b="1" dirty="0" smtClean="0">
                <a:solidFill>
                  <a:srgbClr val="00B0F0"/>
                </a:solidFill>
              </a:rPr>
              <a:t>   </a:t>
            </a:r>
            <a:r>
              <a:rPr lang="cs-CZ" sz="2400" b="1" dirty="0" err="1" smtClean="0">
                <a:solidFill>
                  <a:srgbClr val="00B0F0"/>
                </a:solidFill>
              </a:rPr>
              <a:t>cool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  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956" y="3891592"/>
            <a:ext cx="1120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west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328" y="4396462"/>
            <a:ext cx="19922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mild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solidFill>
                  <a:srgbClr val="00B0F0"/>
                </a:solidFill>
              </a:rPr>
              <a:t>summers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err="1" smtClean="0">
                <a:solidFill>
                  <a:srgbClr val="0070C0"/>
                </a:solidFill>
              </a:rPr>
              <a:t>cool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winters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151562" y="1035718"/>
            <a:ext cx="7712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035692" y="3212976"/>
            <a:ext cx="1664100" cy="9710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954696" y="4005064"/>
            <a:ext cx="0" cy="20882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2956" y="116632"/>
            <a:ext cx="9012797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map and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speak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79076" y="889339"/>
            <a:ext cx="1648268" cy="57824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b="1" dirty="0" err="1">
                <a:solidFill>
                  <a:srgbClr val="7030A0"/>
                </a:solidFill>
              </a:rPr>
              <a:t>Alaska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55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"/>
                            </p:stCondLst>
                            <p:childTnLst>
                              <p:par>
                                <p:cTn id="4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50"/>
                            </p:stCondLst>
                            <p:childTnLst>
                              <p:par>
                                <p:cTn id="4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5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25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5" grpId="0"/>
      <p:bldP spid="16" grpId="0"/>
      <p:bldP spid="18" grpId="0"/>
      <p:bldP spid="3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546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pPr>
              <a:defRPr lang="cs-CZ"/>
            </a:pPr>
            <a:r>
              <a:rPr lang="cs-CZ" dirty="0" smtClean="0">
                <a:solidFill>
                  <a:srgbClr val="C00000"/>
                </a:solidFill>
              </a:rPr>
              <a:t>   </a:t>
            </a:r>
            <a:endParaRPr lang="cs-CZ" sz="3600" b="1" dirty="0">
              <a:solidFill>
                <a:srgbClr val="009E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88640"/>
            <a:ext cx="8155632" cy="1616563"/>
          </a:xfr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4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Exercises</a:t>
            </a:r>
            <a:endParaRPr lang="cs-CZ" sz="4400" b="1" dirty="0" smtClean="0">
              <a:solidFill>
                <a:srgbClr val="009E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1" indent="0">
              <a:buNone/>
            </a:pPr>
            <a:r>
              <a:rPr lang="cs-CZ" sz="3200" b="1" dirty="0" err="1" smtClean="0">
                <a:hlinkClick r:id="rId5"/>
              </a:rPr>
              <a:t>English</a:t>
            </a:r>
            <a:r>
              <a:rPr lang="cs-CZ" sz="3200" b="1" dirty="0" smtClean="0">
                <a:hlinkClick r:id="rId5"/>
              </a:rPr>
              <a:t> </a:t>
            </a:r>
            <a:r>
              <a:rPr lang="cs-CZ" sz="3200" b="1" dirty="0" err="1">
                <a:hlinkClick r:id="rId5"/>
              </a:rPr>
              <a:t>Exercises</a:t>
            </a:r>
            <a:r>
              <a:rPr lang="cs-CZ" sz="3200" b="1" dirty="0">
                <a:hlinkClick r:id="rId5"/>
              </a:rPr>
              <a:t>: </a:t>
            </a:r>
            <a:r>
              <a:rPr lang="cs-CZ" sz="3200" b="1" dirty="0" err="1">
                <a:hlinkClick r:id="rId5"/>
              </a:rPr>
              <a:t>Weather</a:t>
            </a:r>
            <a:r>
              <a:rPr lang="cs-CZ" sz="3200" b="1" dirty="0">
                <a:hlinkClick r:id="rId5"/>
              </a:rPr>
              <a:t> </a:t>
            </a:r>
            <a:r>
              <a:rPr lang="cs-CZ" sz="3200" b="1" dirty="0" err="1" smtClean="0">
                <a:hlinkClick r:id="rId5"/>
              </a:rPr>
              <a:t>Vocabulary</a:t>
            </a:r>
            <a:endParaRPr lang="cs-CZ" sz="3200" b="1" dirty="0" smtClean="0"/>
          </a:p>
          <a:p>
            <a:pPr marL="0" lvl="1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" name="Picture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506739" y="-192814"/>
            <a:ext cx="3004074" cy="660039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668344" y="1237928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online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jitka\AppData\Local\Microsoft\Windows\Temporary Internet Files\Content.IE5\AOI2Q5X9\MP90044217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5004048" cy="332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4636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54650" y="1052736"/>
            <a:ext cx="8208911" cy="526297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err="1">
                <a:solidFill>
                  <a:srgbClr val="009ED6"/>
                </a:solidFill>
              </a:rPr>
              <a:t>Slide</a:t>
            </a:r>
            <a:r>
              <a:rPr lang="cs-CZ" sz="1600" dirty="0">
                <a:solidFill>
                  <a:srgbClr val="009ED6"/>
                </a:solidFill>
              </a:rPr>
              <a:t> </a:t>
            </a:r>
            <a:r>
              <a:rPr lang="cs-CZ" sz="1600" dirty="0" smtClean="0">
                <a:solidFill>
                  <a:srgbClr val="009ED6"/>
                </a:solidFill>
              </a:rPr>
              <a:t>2: obrázek   </a:t>
            </a:r>
            <a:r>
              <a:rPr lang="cs-CZ" sz="1600" dirty="0" smtClean="0"/>
              <a:t>1.   http</a:t>
            </a:r>
            <a:r>
              <a:rPr lang="cs-CZ" sz="1600" dirty="0"/>
              <a:t>://pixabay.com/cs/v%C3%BDchod-slunce-mraky-153600</a:t>
            </a:r>
            <a:r>
              <a:rPr lang="cs-CZ" sz="1600" dirty="0" smtClean="0"/>
              <a:t>/     (online cit.  29.11.2013)</a:t>
            </a:r>
            <a:endParaRPr lang="cs-CZ" sz="1600" dirty="0"/>
          </a:p>
          <a:p>
            <a:r>
              <a:rPr lang="cs-CZ" sz="1600" dirty="0" smtClean="0"/>
              <a:t>2.  http</a:t>
            </a:r>
            <a:r>
              <a:rPr lang="cs-CZ" sz="1600" dirty="0"/>
              <a:t>://pixabay.com/cs/oblak-kreslen%C3%BD-film-mraky-zdarma-29668</a:t>
            </a:r>
            <a:r>
              <a:rPr lang="cs-CZ" sz="1600" dirty="0" smtClean="0"/>
              <a:t>/      (online </a:t>
            </a:r>
            <a:r>
              <a:rPr lang="cs-CZ" sz="1600" dirty="0"/>
              <a:t>cit.  </a:t>
            </a:r>
            <a:r>
              <a:rPr lang="cs-CZ" sz="1600" dirty="0" smtClean="0"/>
              <a:t>29.11.2013)</a:t>
            </a:r>
          </a:p>
          <a:p>
            <a:r>
              <a:rPr lang="cs-CZ" sz="1600" dirty="0" smtClean="0"/>
              <a:t>3.   </a:t>
            </a:r>
            <a:r>
              <a:rPr lang="cs-CZ" sz="1600" dirty="0" smtClean="0">
                <a:solidFill>
                  <a:srgbClr val="00B0F0"/>
                </a:solidFill>
              </a:rPr>
              <a:t>video</a:t>
            </a:r>
            <a:r>
              <a:rPr lang="cs-CZ" sz="1600" dirty="0" smtClean="0"/>
              <a:t>   </a:t>
            </a:r>
            <a:r>
              <a:rPr lang="cs-CZ" sz="1600" dirty="0"/>
              <a:t>http://www.youtube.com/watch?v=d5IXN7oGB5o –    (online  cit. </a:t>
            </a:r>
            <a:r>
              <a:rPr lang="cs-CZ" sz="1600" dirty="0" smtClean="0"/>
              <a:t>3.10.2013)</a:t>
            </a:r>
          </a:p>
          <a:p>
            <a:r>
              <a:rPr lang="cs-CZ" sz="1600" dirty="0" err="1" smtClean="0">
                <a:solidFill>
                  <a:srgbClr val="00B0F0"/>
                </a:solidFill>
              </a:rPr>
              <a:t>Slide</a:t>
            </a:r>
            <a:r>
              <a:rPr lang="cs-CZ" sz="1600" dirty="0">
                <a:solidFill>
                  <a:srgbClr val="00B0F0"/>
                </a:solidFill>
              </a:rPr>
              <a:t> 3:</a:t>
            </a:r>
            <a:r>
              <a:rPr lang="cs-CZ" sz="1600" dirty="0"/>
              <a:t>   http://pixabay.com/cs/%C5%A1koly-student-vzd%C4%9Bl%C3%A1v%C3%A1n%C3%AD-chlapec-41444</a:t>
            </a:r>
            <a:r>
              <a:rPr lang="cs-CZ" sz="1600" dirty="0" smtClean="0"/>
              <a:t>/     (online cit. 3.10.2013)</a:t>
            </a:r>
          </a:p>
          <a:p>
            <a:r>
              <a:rPr lang="cs-CZ" sz="1600" dirty="0" err="1" smtClean="0">
                <a:solidFill>
                  <a:srgbClr val="009ED6"/>
                </a:solidFill>
              </a:rPr>
              <a:t>Slide</a:t>
            </a:r>
            <a:r>
              <a:rPr lang="cs-CZ" sz="1600" dirty="0" smtClean="0">
                <a:solidFill>
                  <a:srgbClr val="009ED6"/>
                </a:solidFill>
              </a:rPr>
              <a:t> </a:t>
            </a:r>
            <a:r>
              <a:rPr lang="cs-CZ" sz="1600" dirty="0">
                <a:solidFill>
                  <a:srgbClr val="009ED6"/>
                </a:solidFill>
              </a:rPr>
              <a:t>4</a:t>
            </a:r>
            <a:r>
              <a:rPr lang="cs-CZ" sz="1600" dirty="0" smtClean="0">
                <a:solidFill>
                  <a:srgbClr val="009ED6"/>
                </a:solidFill>
              </a:rPr>
              <a:t>:  online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www.vocabulary.cl/english/weather.htm      (online  </a:t>
            </a:r>
            <a:r>
              <a:rPr lang="cs-CZ" sz="1600" dirty="0"/>
              <a:t>cit. </a:t>
            </a:r>
            <a:r>
              <a:rPr lang="cs-CZ" sz="1600" dirty="0" smtClean="0"/>
              <a:t>3.10.2013)</a:t>
            </a:r>
          </a:p>
          <a:p>
            <a:r>
              <a:rPr lang="cs-CZ" sz="1600" dirty="0">
                <a:solidFill>
                  <a:srgbClr val="00B0F0"/>
                </a:solidFill>
              </a:rPr>
              <a:t>o</a:t>
            </a:r>
            <a:r>
              <a:rPr lang="cs-CZ" sz="1600" dirty="0" smtClean="0">
                <a:solidFill>
                  <a:srgbClr val="00B0F0"/>
                </a:solidFill>
              </a:rPr>
              <a:t>brázek</a:t>
            </a:r>
            <a:r>
              <a:rPr lang="cs-CZ" sz="1600" dirty="0" smtClean="0"/>
              <a:t>   http</a:t>
            </a:r>
            <a:r>
              <a:rPr lang="cs-CZ" sz="1600" dirty="0"/>
              <a:t>://pixabay.com/cs/jaro-kv%C4%9Btina-%C5%BElut%C3%A1-slunce-146977</a:t>
            </a:r>
            <a:r>
              <a:rPr lang="cs-CZ" sz="1600" dirty="0" smtClean="0"/>
              <a:t>/    </a:t>
            </a:r>
            <a:r>
              <a:rPr lang="cs-CZ" sz="1600" dirty="0"/>
              <a:t>online cit.  </a:t>
            </a:r>
            <a:r>
              <a:rPr lang="cs-CZ" sz="1600" dirty="0" smtClean="0"/>
              <a:t>29.11.2013</a:t>
            </a:r>
            <a:endParaRPr lang="cs-CZ" sz="1600" dirty="0"/>
          </a:p>
          <a:p>
            <a:r>
              <a:rPr lang="cs-CZ" sz="1600" dirty="0" err="1" smtClean="0">
                <a:solidFill>
                  <a:srgbClr val="009ED6"/>
                </a:solidFill>
              </a:rPr>
              <a:t>Slide</a:t>
            </a:r>
            <a:r>
              <a:rPr lang="cs-CZ" sz="1600" dirty="0" smtClean="0">
                <a:solidFill>
                  <a:srgbClr val="009ED6"/>
                </a:solidFill>
              </a:rPr>
              <a:t> </a:t>
            </a:r>
            <a:r>
              <a:rPr lang="cs-CZ" sz="1600" dirty="0">
                <a:solidFill>
                  <a:srgbClr val="009ED6"/>
                </a:solidFill>
              </a:rPr>
              <a:t>7</a:t>
            </a:r>
            <a:r>
              <a:rPr lang="cs-CZ" sz="1600" dirty="0" smtClean="0">
                <a:solidFill>
                  <a:srgbClr val="009ED6"/>
                </a:solidFill>
              </a:rPr>
              <a:t>: </a:t>
            </a:r>
            <a:r>
              <a:rPr lang="cs-CZ" sz="1600" dirty="0"/>
              <a:t>http://</a:t>
            </a:r>
            <a:r>
              <a:rPr lang="cs-CZ" sz="1600" dirty="0" smtClean="0"/>
              <a:t>mapsof.net/map/united-kingdom-la     (online  </a:t>
            </a:r>
            <a:r>
              <a:rPr lang="cs-CZ" sz="1600" dirty="0"/>
              <a:t>cit. 3.10.2013</a:t>
            </a:r>
            <a:r>
              <a:rPr lang="cs-CZ" sz="1600" dirty="0" smtClean="0"/>
              <a:t>) </a:t>
            </a:r>
            <a:endParaRPr lang="cs-CZ" sz="1600" dirty="0"/>
          </a:p>
          <a:p>
            <a:r>
              <a:rPr lang="cs-CZ" sz="1600" dirty="0" err="1">
                <a:solidFill>
                  <a:srgbClr val="009ED6"/>
                </a:solidFill>
              </a:rPr>
              <a:t>Slide</a:t>
            </a:r>
            <a:r>
              <a:rPr lang="cs-CZ" sz="1600" dirty="0">
                <a:solidFill>
                  <a:srgbClr val="009ED6"/>
                </a:solidFill>
              </a:rPr>
              <a:t> </a:t>
            </a:r>
            <a:r>
              <a:rPr lang="cs-CZ" sz="1600" dirty="0" smtClean="0">
                <a:solidFill>
                  <a:srgbClr val="009ED6"/>
                </a:solidFill>
              </a:rPr>
              <a:t>8: </a:t>
            </a:r>
            <a:r>
              <a:rPr lang="cs-CZ" sz="1600" dirty="0"/>
              <a:t>http://pixabay.com/cs/austr%C3%A1lie-mapa-nespolehliv%C3%BDch-157273</a:t>
            </a:r>
            <a:r>
              <a:rPr lang="cs-CZ" sz="1600" dirty="0" smtClean="0"/>
              <a:t>/ </a:t>
            </a:r>
            <a:r>
              <a:rPr lang="cs-CZ" sz="1600" dirty="0"/>
              <a:t>(online  cit. 3.10.2013) </a:t>
            </a:r>
          </a:p>
          <a:p>
            <a:r>
              <a:rPr lang="cs-CZ" sz="1600" dirty="0" err="1" smtClean="0">
                <a:solidFill>
                  <a:srgbClr val="009ED6"/>
                </a:solidFill>
              </a:rPr>
              <a:t>Slide</a:t>
            </a:r>
            <a:r>
              <a:rPr lang="cs-CZ" sz="1600" dirty="0">
                <a:solidFill>
                  <a:srgbClr val="009ED6"/>
                </a:solidFill>
              </a:rPr>
              <a:t> </a:t>
            </a:r>
            <a:r>
              <a:rPr lang="cs-CZ" sz="1600" dirty="0" smtClean="0">
                <a:solidFill>
                  <a:srgbClr val="009ED6"/>
                </a:solidFill>
              </a:rPr>
              <a:t>9: </a:t>
            </a:r>
            <a:r>
              <a:rPr lang="cs-CZ" sz="1600" dirty="0"/>
              <a:t>http://</a:t>
            </a:r>
            <a:r>
              <a:rPr lang="cs-CZ" sz="1600" dirty="0" smtClean="0"/>
              <a:t>www.bing.com/images/search?q=map+of+usa+states&amp;id=7C6038A7D7DF3C28AC0D7E655B6134E5C135B8F3&amp;FORM=IQFRBA#view=detail&amp;id=1BBBCDA27B6B7312500C24B789986095C2D78AED&amp;selectedIndex=610</a:t>
            </a:r>
            <a:r>
              <a:rPr lang="cs-CZ" sz="1600" dirty="0"/>
              <a:t> </a:t>
            </a:r>
            <a:r>
              <a:rPr lang="cs-CZ" sz="1600" dirty="0" smtClean="0"/>
              <a:t>    (online  </a:t>
            </a:r>
            <a:r>
              <a:rPr lang="cs-CZ" sz="1600" dirty="0"/>
              <a:t>cit. 3.10.2013</a:t>
            </a:r>
            <a:r>
              <a:rPr lang="cs-CZ" sz="1600" dirty="0" smtClean="0"/>
              <a:t>)</a:t>
            </a:r>
            <a:r>
              <a:rPr lang="cs-CZ" sz="1600" dirty="0" smtClean="0">
                <a:solidFill>
                  <a:srgbClr val="009ED6"/>
                </a:solidFill>
              </a:rPr>
              <a:t> </a:t>
            </a:r>
            <a:endParaRPr lang="cs-CZ" sz="1600" dirty="0">
              <a:solidFill>
                <a:srgbClr val="009ED6"/>
              </a:solidFill>
            </a:endParaRPr>
          </a:p>
          <a:p>
            <a:r>
              <a:rPr lang="cs-CZ" sz="1600" dirty="0" err="1" smtClean="0">
                <a:solidFill>
                  <a:srgbClr val="009ED6"/>
                </a:solidFill>
              </a:rPr>
              <a:t>Slide</a:t>
            </a:r>
            <a:r>
              <a:rPr lang="cs-CZ" sz="1600" dirty="0" smtClean="0">
                <a:solidFill>
                  <a:srgbClr val="009ED6"/>
                </a:solidFill>
              </a:rPr>
              <a:t> 10: </a:t>
            </a:r>
          </a:p>
          <a:p>
            <a:r>
              <a:rPr lang="cs-CZ" sz="1600" dirty="0" smtClean="0"/>
              <a:t>1.</a:t>
            </a:r>
            <a:r>
              <a:rPr lang="cs-CZ" sz="1600" dirty="0" smtClean="0">
                <a:solidFill>
                  <a:srgbClr val="009ED6"/>
                </a:solidFill>
              </a:rPr>
              <a:t>   </a:t>
            </a:r>
            <a:r>
              <a:rPr lang="cs-CZ" sz="1600" dirty="0" smtClean="0"/>
              <a:t>http://www.englishexercises.org/makeagame/viewgame.asp?id=796</a:t>
            </a:r>
            <a:r>
              <a:rPr lang="cs-CZ" sz="1600" dirty="0"/>
              <a:t> </a:t>
            </a:r>
            <a:r>
              <a:rPr lang="cs-CZ" sz="1600" dirty="0" smtClean="0"/>
              <a:t>         (online  </a:t>
            </a:r>
            <a:r>
              <a:rPr lang="cs-CZ" sz="1600" dirty="0"/>
              <a:t>cit. </a:t>
            </a:r>
            <a:r>
              <a:rPr lang="cs-CZ" sz="1600" dirty="0" smtClean="0"/>
              <a:t>3.10.2013</a:t>
            </a:r>
            <a:r>
              <a:rPr lang="cs-CZ" sz="1600" dirty="0"/>
              <a:t>)</a:t>
            </a:r>
            <a:endParaRPr lang="cs-CZ" sz="1600" dirty="0">
              <a:solidFill>
                <a:srgbClr val="FF0000"/>
              </a:solidFill>
            </a:endParaRPr>
          </a:p>
          <a:p>
            <a:r>
              <a:rPr lang="cs-CZ" sz="1600" dirty="0" smtClean="0"/>
              <a:t>2.   </a:t>
            </a:r>
            <a:r>
              <a:rPr lang="cs-CZ" sz="1600" smtClean="0"/>
              <a:t>www.office.microsoft.com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79865" y="188640"/>
            <a:ext cx="3328283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302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yI2DOt6RzRcU51QxdhNew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ezdaKHeWyBnZyZ2cDqRSoa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RMR96J2MVd0CGe2e5htjk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1186</TotalTime>
  <Words>787</Words>
  <Application>Microsoft Office PowerPoint</Application>
  <PresentationFormat>Předvádění na obrazovce (4:3)</PresentationFormat>
  <Paragraphs>214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What´s the weather like in</vt:lpstr>
      <vt:lpstr>                       </vt:lpstr>
      <vt:lpstr>Prezentace aplikace PowerPoint</vt:lpstr>
      <vt:lpstr>Prezentace aplikace PowerPoint</vt:lpstr>
      <vt:lpstr>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 condition</dc:title>
  <dc:creator>Jana</dc:creator>
  <cp:lastModifiedBy>jitka</cp:lastModifiedBy>
  <cp:revision>89</cp:revision>
  <dcterms:created xsi:type="dcterms:W3CDTF">2013-10-23T07:27:47Z</dcterms:created>
  <dcterms:modified xsi:type="dcterms:W3CDTF">2014-03-24T22:11:01Z</dcterms:modified>
</cp:coreProperties>
</file>