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6" r:id="rId3"/>
    <p:sldId id="268" r:id="rId4"/>
    <p:sldId id="258" r:id="rId5"/>
    <p:sldId id="261" r:id="rId6"/>
    <p:sldId id="267" r:id="rId7"/>
    <p:sldId id="265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345A"/>
    <a:srgbClr val="FF33CC"/>
    <a:srgbClr val="FF66CC"/>
    <a:srgbClr val="FF6699"/>
    <a:srgbClr val="0066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12B50-8C91-4CAD-86CB-E170BB7912C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42D9F5-1444-403E-9C36-8D5C2AE458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44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na téma Problémy</a:t>
            </a:r>
            <a:r>
              <a:rPr lang="cs-CZ" baseline="0" dirty="0" smtClean="0"/>
              <a:t> ve společnosti.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724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si poslechnou píseň Michaela</a:t>
            </a:r>
            <a:r>
              <a:rPr lang="cs-CZ" baseline="0" dirty="0" smtClean="0"/>
              <a:t> Jacksona „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don´t</a:t>
            </a:r>
            <a:r>
              <a:rPr lang="cs-CZ" baseline="0" dirty="0" smtClean="0"/>
              <a:t> care </a:t>
            </a:r>
            <a:r>
              <a:rPr lang="cs-CZ" baseline="0" dirty="0" err="1" smtClean="0"/>
              <a:t>about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us</a:t>
            </a:r>
            <a:r>
              <a:rPr lang="cs-CZ" baseline="0" dirty="0" smtClean="0"/>
              <a:t>. Snaží se vysvětlit o čem píseň je. Část písně přeloží pomocí slovníku. Pracují ve dvojicích nebo ve skupině. Učitel pomáhá s překladem slabším žákům. Na klik překlad.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419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Studentům</a:t>
            </a:r>
            <a:r>
              <a:rPr lang="cs-CZ" baseline="0" dirty="0" smtClean="0"/>
              <a:t> je položena otázka jaké jsou celospolečenské problémy. Řešení na klik - třídění problémů do 3 skupin. Následně odpovídají na otázku, jaké jsou problémy na Zemi. Na klik řešení. Studentům položena otázka, jaké problémy jsou ve společnosti. Na klik řešení. Poslední </a:t>
            </a:r>
            <a:r>
              <a:rPr lang="cs-CZ" baseline="0" dirty="0" smtClean="0"/>
              <a:t>otázka </a:t>
            </a:r>
            <a:r>
              <a:rPr lang="cs-CZ" baseline="0" dirty="0" smtClean="0"/>
              <a:t>je položena na problémy mladé generace. Opět odpovídají. Na klik řešení. Studenti pracují ve skupinách neznámé výrazy vyhledávají ve slovníku a zapisují do sešitů. Na klik řešení přeložených slovíček.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6973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</a:t>
            </a:r>
            <a:r>
              <a:rPr lang="cs-CZ" baseline="0" dirty="0" smtClean="0"/>
              <a:t> si p</a:t>
            </a:r>
            <a:r>
              <a:rPr lang="cs-CZ" dirty="0" smtClean="0"/>
              <a:t>rohlédnou obrázky s českými názvy a na klik jsou přiřazeny</a:t>
            </a:r>
            <a:r>
              <a:rPr lang="cs-CZ" baseline="0" dirty="0" smtClean="0"/>
              <a:t> chybné překlady. Studenti je následně přiřazují správně. Pracují ve dvojicích. Řešení na klik.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5889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pojmenují obrázky</a:t>
            </a:r>
            <a:r>
              <a:rPr lang="cs-CZ" baseline="0" dirty="0" smtClean="0"/>
              <a:t>, utvoří z nich 4 hlavní skupiny a uvádějí příklady. Na klik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2602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tvoří přídavná jména a slovesa. Na klik řešení. Potom překlad vět. Pracují samostatně nebo ve dvojicích. Na klik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0170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</a:t>
            </a:r>
            <a:r>
              <a:rPr lang="cs-CZ" baseline="0" dirty="0" smtClean="0"/>
              <a:t> přemýšlejí, jak by se měl člověk chovat ve společnosti. Sestavují věty ve skupinách nebo možno zadat jako DÚ. Na klik řešení. V závěru poslech písně </a:t>
            </a:r>
            <a:r>
              <a:rPr lang="cs-CZ" baseline="0" dirty="0" err="1" smtClean="0"/>
              <a:t>Stand</a:t>
            </a:r>
            <a:r>
              <a:rPr lang="cs-CZ" baseline="0" dirty="0" smtClean="0"/>
              <a:t> by </a:t>
            </a:r>
            <a:r>
              <a:rPr lang="cs-CZ" baseline="0" dirty="0" err="1" smtClean="0"/>
              <a:t>me</a:t>
            </a:r>
            <a:r>
              <a:rPr lang="cs-CZ" baseline="0" dirty="0" smtClean="0"/>
              <a:t>. Je to montáž písně z různých zemí. Píseň je velmi pěkně zpracována. Je možno </a:t>
            </a:r>
            <a:r>
              <a:rPr lang="cs-CZ" baseline="0" dirty="0" smtClean="0"/>
              <a:t>přidat </a:t>
            </a:r>
            <a:r>
              <a:rPr lang="cs-CZ" baseline="0" dirty="0" smtClean="0"/>
              <a:t>české nebo anglické titulky.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3245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42D9F5-1444-403E-9C36-8D5C2AE4584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689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E75AC9A-ED99-436E-8FD1-E50FE2220C43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201813A-E961-4AD4-AA0C-FFB0A2B21D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1pqi8vjTL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po0jY4WvCIc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4.png"/><Relationship Id="rId5" Type="http://schemas.openxmlformats.org/officeDocument/2006/relationships/image" Target="../media/image18.jpeg"/><Relationship Id="rId10" Type="http://schemas.openxmlformats.org/officeDocument/2006/relationships/image" Target="../media/image23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Relationship Id="rId14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videacesky.cz/hudebni-klipy-videoklipy-hudba/s-pisni-kolem-svet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20688"/>
            <a:ext cx="3888431" cy="1117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777953"/>
              </p:ext>
            </p:extLst>
          </p:nvPr>
        </p:nvGraphicFramePr>
        <p:xfrm>
          <a:off x="2616358" y="1738312"/>
          <a:ext cx="3911281" cy="46789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16744"/>
                <a:gridCol w="2794537"/>
              </a:tblGrid>
              <a:tr h="21602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CZ.1.07/1.5.00/34.0565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VY_32_INOVACE_130_PROBLEMS IN SOCIETY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43302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900" dirty="0">
                        <a:effectLst/>
                        <a:latin typeface="Calibri" panose="020F0502020204030204" pitchFamily="34" charset="0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</a:rPr>
                        <a:t>          Masarykova 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střední  škola zemědělská a Vyšší </a:t>
                      </a:r>
                      <a:endParaRPr lang="cs-CZ" sz="900" dirty="0" smtClean="0">
                        <a:effectLst/>
                        <a:latin typeface="Calibri" panose="020F0502020204030204" pitchFamily="34" charset="0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</a:rPr>
                        <a:t>          odborná 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škola, Opava, příspěvková organizace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Mgr. Jana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Ratimorská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Průřezové téma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Člověk a životní prostředí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Anglický jazyk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3. – 4.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17. 11. 2013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3361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</a:rPr>
                        <a:t>19.11.2013</a:t>
                      </a:r>
                    </a:p>
                    <a:p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</a:rPr>
                        <a:t>4.A</a:t>
                      </a:r>
                      <a:endParaRPr lang="cs-CZ" sz="9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9318" marR="59318" marT="29659" marB="29659" anchor="ctr"/>
                </a:tc>
              </a:tr>
              <a:tr h="3361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Prezentace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3361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ea typeface="Times New Roman"/>
                          <a:cs typeface="Calibri"/>
                        </a:rPr>
                        <a:t>Názorné seznámení s novou slovní zásobou formou presentace v </a:t>
                      </a:r>
                      <a:r>
                        <a:rPr lang="cs-CZ" sz="900" dirty="0" err="1" smtClean="0">
                          <a:effectLst/>
                          <a:latin typeface="Calibri" panose="020F0502020204030204" pitchFamily="34" charset="0"/>
                          <a:ea typeface="Times New Roman"/>
                          <a:cs typeface="Calibri"/>
                        </a:rPr>
                        <a:t>Power</a:t>
                      </a:r>
                      <a:r>
                        <a:rPr lang="cs-CZ" sz="900" dirty="0" smtClean="0">
                          <a:effectLst/>
                          <a:latin typeface="Calibri" panose="020F0502020204030204" pitchFamily="34" charset="0"/>
                          <a:ea typeface="Times New Roman"/>
                          <a:cs typeface="Calibri"/>
                        </a:rPr>
                        <a:t> Pointu, tvorba slov a procvičení, poslech písně online v internetovém prostředí.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3361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Society-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wide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problems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,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devastation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of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nature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,  a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good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member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of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society.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1665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Určeno pro studenty úrovně A2-B1. Časově je prezentace koncipována na 1 vyučovací hodinu. Cílem je nová slovní zásoba a její procvičení. Na počátku hodiny je vhodné pustit žákům uvedené video online a přeložit část textu jako motivaci. Studenti pracují se slovníkem a  zapisují do sešitů. Poté porovnávají svou práci se správným řešením. Ostatní pokyny jsou uvedeny ke každému </a:t>
                      </a:r>
                      <a:r>
                        <a:rPr lang="cs-CZ" sz="900" dirty="0" err="1">
                          <a:effectLst/>
                          <a:latin typeface="Calibri" panose="020F0502020204030204" pitchFamily="34" charset="0"/>
                        </a:rPr>
                        <a:t>slidu</a:t>
                      </a:r>
                      <a:r>
                        <a:rPr lang="cs-CZ" sz="900" dirty="0">
                          <a:effectLst/>
                          <a:latin typeface="Calibri" panose="020F0502020204030204" pitchFamily="34" charset="0"/>
                        </a:rPr>
                        <a:t> v poznámkách pro prezentaci.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</a:tr>
              <a:tr h="197727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9318" marR="59318" marT="29659" marB="29659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988" y="2178048"/>
            <a:ext cx="360040" cy="31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02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70850" y="1196011"/>
            <a:ext cx="6494085" cy="923330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Problems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 Society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3212976"/>
            <a:ext cx="2303259" cy="584775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Vocabulary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19" b="90000" l="9934" r="93819">
                        <a14:foregroundMark x1="35762" y1="12344" x2="35762" y2="12344"/>
                        <a14:foregroundMark x1="93819" y1="14375" x2="93819" y2="14375"/>
                        <a14:foregroundMark x1="61589" y1="4219" x2="61589" y2="42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763" y="1754906"/>
            <a:ext cx="3096344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616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844823"/>
            <a:ext cx="3424335" cy="120032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US" b="1" dirty="0"/>
              <a:t>All I </a:t>
            </a:r>
            <a:r>
              <a:rPr lang="en-US" b="1" dirty="0" err="1"/>
              <a:t>wanna</a:t>
            </a:r>
            <a:r>
              <a:rPr lang="en-US" b="1" dirty="0"/>
              <a:t> say is that</a:t>
            </a:r>
            <a:br>
              <a:rPr lang="en-US" b="1" dirty="0"/>
            </a:br>
            <a:r>
              <a:rPr lang="en-US" b="1" dirty="0"/>
              <a:t>They don't really care about us</a:t>
            </a:r>
            <a:br>
              <a:rPr lang="en-US" b="1" dirty="0"/>
            </a:br>
            <a:r>
              <a:rPr lang="en-US" b="1" dirty="0"/>
              <a:t>All I </a:t>
            </a:r>
            <a:r>
              <a:rPr lang="en-US" b="1" dirty="0" err="1"/>
              <a:t>wanna</a:t>
            </a:r>
            <a:r>
              <a:rPr lang="en-US" b="1" dirty="0"/>
              <a:t> say is that</a:t>
            </a:r>
            <a:br>
              <a:rPr lang="en-US" b="1" dirty="0"/>
            </a:br>
            <a:r>
              <a:rPr lang="en-US" b="1" dirty="0"/>
              <a:t>They don't really care about </a:t>
            </a:r>
            <a:r>
              <a:rPr lang="en-US" b="1" dirty="0" smtClean="0"/>
              <a:t>us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39330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2622" y="263388"/>
            <a:ext cx="8113824" cy="523220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0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LISTEN, TRANSLATE AND THINK ABOUT IT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32040" y="1844824"/>
            <a:ext cx="3336169" cy="12003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pl-PL" b="1" dirty="0">
                <a:solidFill>
                  <a:schemeClr val="tx1"/>
                </a:solidFill>
              </a:rPr>
              <a:t>Všechno, co chci říct je to, </a:t>
            </a:r>
            <a:br>
              <a:rPr lang="pl-PL" b="1" dirty="0">
                <a:solidFill>
                  <a:schemeClr val="tx1"/>
                </a:solidFill>
              </a:rPr>
            </a:br>
            <a:r>
              <a:rPr lang="pl-PL" b="1" dirty="0">
                <a:solidFill>
                  <a:schemeClr val="tx1"/>
                </a:solidFill>
              </a:rPr>
              <a:t>Že je vůbec nezajímáme</a:t>
            </a:r>
            <a:br>
              <a:rPr lang="pl-PL" b="1" dirty="0">
                <a:solidFill>
                  <a:schemeClr val="tx1"/>
                </a:solidFill>
              </a:rPr>
            </a:br>
            <a:r>
              <a:rPr lang="pl-PL" b="1" dirty="0">
                <a:solidFill>
                  <a:schemeClr val="tx1"/>
                </a:solidFill>
              </a:rPr>
              <a:t>Všechno, co chci říct je, </a:t>
            </a:r>
            <a:br>
              <a:rPr lang="pl-PL" b="1" dirty="0">
                <a:solidFill>
                  <a:schemeClr val="tx1"/>
                </a:solidFill>
              </a:rPr>
            </a:br>
            <a:r>
              <a:rPr lang="pl-PL" b="1" dirty="0">
                <a:solidFill>
                  <a:schemeClr val="tx1"/>
                </a:solidFill>
              </a:rPr>
              <a:t>Že je vůbec </a:t>
            </a:r>
            <a:r>
              <a:rPr lang="pl-PL" b="1" dirty="0" smtClean="0">
                <a:solidFill>
                  <a:schemeClr val="tx1"/>
                </a:solidFill>
              </a:rPr>
              <a:t>nezajímáme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99347" y="3508539"/>
            <a:ext cx="3452572" cy="230832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tx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b="1" dirty="0"/>
              <a:t>Skinhead, deadhead</a:t>
            </a:r>
            <a:br>
              <a:rPr lang="en-US" b="1" dirty="0"/>
            </a:br>
            <a:r>
              <a:rPr lang="en-US" b="1" dirty="0"/>
              <a:t>Everybody gone bad</a:t>
            </a:r>
            <a:br>
              <a:rPr lang="en-US" b="1" dirty="0"/>
            </a:br>
            <a:r>
              <a:rPr lang="en-US" b="1" dirty="0"/>
              <a:t>Situation, aggravation</a:t>
            </a:r>
            <a:br>
              <a:rPr lang="en-US" b="1" dirty="0"/>
            </a:br>
            <a:r>
              <a:rPr lang="en-US" b="1" dirty="0"/>
              <a:t>Everybody allegation</a:t>
            </a:r>
            <a:br>
              <a:rPr lang="en-US" b="1" dirty="0"/>
            </a:br>
            <a:r>
              <a:rPr lang="en-US" b="1" dirty="0"/>
              <a:t>In the suite, on the news</a:t>
            </a:r>
            <a:br>
              <a:rPr lang="en-US" b="1" dirty="0"/>
            </a:br>
            <a:r>
              <a:rPr lang="en-US" b="1" dirty="0"/>
              <a:t>Everybody </a:t>
            </a:r>
            <a:r>
              <a:rPr lang="en-US" b="1" dirty="0" err="1"/>
              <a:t>dogfood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Bang </a:t>
            </a:r>
            <a:r>
              <a:rPr lang="en-US" b="1" dirty="0" err="1"/>
              <a:t>bang</a:t>
            </a:r>
            <a:r>
              <a:rPr lang="en-US" b="1" dirty="0"/>
              <a:t>, shot dead</a:t>
            </a:r>
            <a:br>
              <a:rPr lang="en-US" b="1" dirty="0"/>
            </a:br>
            <a:r>
              <a:rPr lang="en-US" b="1" dirty="0"/>
              <a:t>Everybody's gone </a:t>
            </a:r>
            <a:r>
              <a:rPr lang="en-US" b="1" dirty="0" smtClean="0"/>
              <a:t>mad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69115" y="1079611"/>
            <a:ext cx="8635184" cy="3693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2">
                    <a:lumMod val="75000"/>
                  </a:schemeClr>
                </a:solidFill>
                <a:hlinkClick r:id="rId3"/>
              </a:rPr>
              <a:t>They Don't Care About Us (Prison Version) (Michael </a:t>
            </a:r>
            <a:r>
              <a:rPr lang="en-US" b="1" dirty="0" err="1">
                <a:solidFill>
                  <a:schemeClr val="accent2">
                    <a:lumMod val="75000"/>
                  </a:schemeClr>
                </a:solidFill>
                <a:hlinkClick r:id="rId3"/>
              </a:rPr>
              <a:t>Jackso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  <a:hlinkClick r:id="rId3"/>
              </a:rPr>
              <a:t>... - </a:t>
            </a:r>
            <a:r>
              <a:rPr lang="en-US" b="1" dirty="0" err="1">
                <a:solidFill>
                  <a:schemeClr val="accent2">
                    <a:lumMod val="75000"/>
                  </a:schemeClr>
                </a:solidFill>
                <a:hlinkClick r:id="rId3"/>
              </a:rPr>
              <a:t>YouTube</a:t>
            </a:r>
            <a:r>
              <a:rPr lang="en-US" b="1" dirty="0" err="1">
                <a:solidFill>
                  <a:schemeClr val="accent2">
                    <a:lumMod val="75000"/>
                  </a:schemeClr>
                </a:solidFill>
                <a:hlinkClick r:id="rId4"/>
              </a:rPr>
              <a:t>Michael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78432" y="147549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online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2622" y="263388"/>
            <a:ext cx="8113823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 IS THE SONG ABOUT?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3508539"/>
            <a:ext cx="3294492" cy="2308324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/>
              <a:t>Skinhead, zombie</a:t>
            </a:r>
            <a:br>
              <a:rPr lang="cs-CZ" b="1" dirty="0"/>
            </a:br>
            <a:r>
              <a:rPr lang="cs-CZ" b="1" dirty="0"/>
              <a:t>Všech se zmocnilo zlo</a:t>
            </a:r>
            <a:br>
              <a:rPr lang="cs-CZ" b="1" dirty="0"/>
            </a:br>
            <a:r>
              <a:rPr lang="cs-CZ" b="1" dirty="0"/>
              <a:t>Situace - přitěžující okolnosti</a:t>
            </a:r>
            <a:br>
              <a:rPr lang="cs-CZ" b="1" dirty="0"/>
            </a:br>
            <a:r>
              <a:rPr lang="cs-CZ" b="1" dirty="0"/>
              <a:t>Všichni soudí</a:t>
            </a:r>
            <a:br>
              <a:rPr lang="cs-CZ" b="1" dirty="0"/>
            </a:br>
            <a:r>
              <a:rPr lang="cs-CZ" b="1" dirty="0"/>
              <a:t>V apartmá - ve zprávách</a:t>
            </a:r>
            <a:br>
              <a:rPr lang="cs-CZ" b="1" dirty="0"/>
            </a:br>
            <a:r>
              <a:rPr lang="cs-CZ" b="1" dirty="0"/>
              <a:t>Všichni jsou mizerové, </a:t>
            </a:r>
            <a:br>
              <a:rPr lang="cs-CZ" b="1" dirty="0"/>
            </a:br>
            <a:r>
              <a:rPr lang="cs-CZ" b="1" dirty="0" err="1"/>
              <a:t>Bang</a:t>
            </a:r>
            <a:r>
              <a:rPr lang="cs-CZ" b="1" dirty="0"/>
              <a:t> </a:t>
            </a:r>
            <a:r>
              <a:rPr lang="cs-CZ" b="1" dirty="0" err="1"/>
              <a:t>bang</a:t>
            </a:r>
            <a:r>
              <a:rPr lang="cs-CZ" b="1" dirty="0"/>
              <a:t>, zastřelen</a:t>
            </a:r>
            <a:br>
              <a:rPr lang="cs-CZ" b="1" dirty="0"/>
            </a:br>
            <a:r>
              <a:rPr lang="cs-CZ" b="1" dirty="0"/>
              <a:t>Ze všech se stávají šílenci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58462" y1="2640" x2="58462" y2="2640"/>
                        <a14:foregroundMark x1="62051" y1="19802" x2="62051" y2="19802"/>
                        <a14:foregroundMark x1="73590" y1="36469" x2="73590" y2="36469"/>
                        <a14:foregroundMark x1="81538" y1="74752" x2="81538" y2="74752"/>
                        <a14:foregroundMark x1="80000" y1="91914" x2="80000" y2="91914"/>
                        <a14:foregroundMark x1="17949" y1="97030" x2="17949" y2="97030"/>
                        <a14:foregroundMark x1="9231" y1="76073" x2="9231" y2="76073"/>
                        <a14:foregroundMark x1="12051" y1="31848" x2="12051" y2="318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6355" y="4338907"/>
            <a:ext cx="1620179" cy="251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1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9" grpId="0" animBg="1"/>
      <p:bldP spid="22" grpId="0" animBg="1"/>
      <p:bldP spid="30" grpId="0" animBg="1"/>
      <p:bldP spid="28" grpId="0"/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24769" y="188640"/>
            <a:ext cx="5742278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SOCIETY-WIDE PROBLEMS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Šipka dolů 2"/>
          <p:cNvSpPr/>
          <p:nvPr/>
        </p:nvSpPr>
        <p:spPr>
          <a:xfrm rot="3124996">
            <a:off x="1384819" y="136387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4447749" y="127836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 rot="18292148">
            <a:off x="7552750" y="134815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91009" y="2271001"/>
            <a:ext cx="1672253" cy="400110"/>
          </a:xfrm>
          <a:prstGeom prst="rect">
            <a:avLst/>
          </a:prstGeom>
          <a:solidFill>
            <a:srgbClr val="00B05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on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Earth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95349" y="2259981"/>
            <a:ext cx="1301959" cy="400110"/>
          </a:xfrm>
          <a:prstGeom prst="rect">
            <a:avLst/>
          </a:prstGeom>
          <a:solidFill>
            <a:srgbClr val="00B05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n society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8842" y="2259981"/>
            <a:ext cx="2550698" cy="400110"/>
          </a:xfrm>
          <a:prstGeom prst="rect">
            <a:avLst/>
          </a:prstGeom>
          <a:solidFill>
            <a:srgbClr val="00B05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young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generation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7123" y="2852936"/>
            <a:ext cx="272702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e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nvironment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air </a:t>
            </a:r>
            <a:r>
              <a:rPr lang="cs-CZ" sz="2000" b="1" dirty="0" err="1">
                <a:solidFill>
                  <a:schemeClr val="accent6">
                    <a:lumMod val="75000"/>
                  </a:schemeClr>
                </a:solidFill>
              </a:rPr>
              <a:t>pollution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water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6">
                    <a:lumMod val="75000"/>
                  </a:schemeClr>
                </a:solidFill>
              </a:rPr>
              <a:t>pollution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acid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rains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global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warming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energy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climate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changes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devastation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of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nature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volcanic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eruption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earthquakes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floods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droughts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180827" y="2852936"/>
            <a:ext cx="301850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corruption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u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nemployment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social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breakdown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social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insecurity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unequal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opportunity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starvation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wars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terrorism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difference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between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rich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 and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poor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people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new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illnesses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(AIDS, 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allergies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cancers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2868324"/>
            <a:ext cx="187102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</a:rPr>
              <a:t>d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rugs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soft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drugs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hard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drugs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legal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6">
                    <a:lumMod val="75000"/>
                  </a:schemeClr>
                </a:solidFill>
              </a:rPr>
              <a:t>drugs</a:t>
            </a:r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alcohol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cs-CZ" sz="2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      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tobacco</a:t>
            </a:r>
            <a:endParaRPr lang="cs-CZ" sz="20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      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cigarettes</a:t>
            </a:r>
            <a:endParaRPr lang="cs-CZ" sz="20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crime</a:t>
            </a:r>
            <a:endParaRPr lang="cs-CZ" sz="20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920" y="5013176"/>
            <a:ext cx="2000080" cy="184482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07" y="188640"/>
            <a:ext cx="1259632" cy="1556792"/>
          </a:xfrm>
          <a:prstGeom prst="rect">
            <a:avLst/>
          </a:prstGeom>
          <a:ln w="12700">
            <a:solidFill>
              <a:srgbClr val="006600"/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1810258" y="749733"/>
            <a:ext cx="5742278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TRANSLATE THE WORDS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66668" y="2841895"/>
            <a:ext cx="3012174" cy="37490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b="1" dirty="0" smtClean="0">
              <a:solidFill>
                <a:schemeClr val="bg1"/>
              </a:solidFill>
            </a:endParaRPr>
          </a:p>
          <a:p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korupce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nezaměstnanost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společenské selhání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nejistota ve společnosti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nerovné příležitosti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smrt hladem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války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terorismus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rozdíly mezi bohatými a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    chudými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nové nemoci (aids, alergie, rakoviny)</a:t>
            </a:r>
          </a:p>
          <a:p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9570" y="2820682"/>
            <a:ext cx="2884321" cy="3770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životní prostředí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znečištění vzduchu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znečištění vody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kyselé deště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globální oteplování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energie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změny klimatu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zničení přírody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sopečné výbuchy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zemětřesení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záplavy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sucha</a:t>
            </a:r>
          </a:p>
          <a:p>
            <a:pPr algn="ctr"/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10076" y="2841895"/>
            <a:ext cx="2088231" cy="25545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drogy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  </a:t>
            </a:r>
            <a:r>
              <a:rPr lang="cs-CZ" sz="2000" b="1" dirty="0" smtClean="0">
                <a:solidFill>
                  <a:srgbClr val="00B0F0"/>
                </a:solidFill>
              </a:rPr>
              <a:t>měkké drogy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  tvrdé drogy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  </a:t>
            </a:r>
            <a:r>
              <a:rPr lang="cs-CZ" sz="2000" b="1" dirty="0" smtClean="0">
                <a:solidFill>
                  <a:srgbClr val="00B0F0"/>
                </a:solidFill>
              </a:rPr>
              <a:t>legální drogy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      alkohol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        tabák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       cigarety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kriminalita</a:t>
            </a:r>
          </a:p>
          <a:p>
            <a:pPr algn="ctr"/>
            <a:endParaRPr lang="cs-CZ" sz="2000" b="1" dirty="0" smtClean="0">
              <a:solidFill>
                <a:schemeClr val="bg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831266" y="188640"/>
            <a:ext cx="5742278" cy="601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What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most </a:t>
            </a:r>
            <a:r>
              <a:rPr lang="cs-CZ" sz="2400" b="1" dirty="0" err="1" smtClean="0"/>
              <a:t>common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problems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8244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"/>
                            </p:stCondLst>
                            <p:childTnLst>
                              <p:par>
                                <p:cTn id="60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4" grpId="0"/>
      <p:bldP spid="16" grpId="0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71215"/>
            <a:ext cx="2150368" cy="147523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135762"/>
            <a:ext cx="2150368" cy="14338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52" y="3676326"/>
            <a:ext cx="2150368" cy="142505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5235585"/>
            <a:ext cx="2150368" cy="143245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07573" y="577913"/>
            <a:ext cx="1314975" cy="61968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wordArtVert"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DEVASTATION</a:t>
            </a:r>
          </a:p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OF NATURE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443377" y="3669111"/>
            <a:ext cx="2056615" cy="2850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>
                <a:solidFill>
                  <a:schemeClr val="bg1"/>
                </a:solidFill>
              </a:rPr>
              <a:t>volcanic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err="1">
                <a:solidFill>
                  <a:schemeClr val="bg1"/>
                </a:solidFill>
              </a:rPr>
              <a:t>eruption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59130" y="2617673"/>
            <a:ext cx="1883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sopečný </a:t>
            </a:r>
            <a:r>
              <a:rPr lang="cs-CZ" b="1" dirty="0" smtClean="0"/>
              <a:t>výbuch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59130" y="4052227"/>
            <a:ext cx="1625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káza/zničení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2443377" y="614288"/>
            <a:ext cx="1404497" cy="3025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/>
              <a:t>devastation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43672" y="960160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přírodní požár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2440138" y="5280284"/>
            <a:ext cx="1110018" cy="3124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/>
              <a:t>wildfire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2470823" y="2163144"/>
            <a:ext cx="1377051" cy="2698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/>
              <a:t>pollution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54189" y="5767146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znečištění</a:t>
            </a:r>
            <a:endParaRPr lang="cs-CZ" b="1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702" y="3676327"/>
            <a:ext cx="2031467" cy="1490464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703" y="5280284"/>
            <a:ext cx="2022683" cy="1432455"/>
          </a:xfrm>
          <a:prstGeom prst="rect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5844914" y="2433008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hurikán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75746" y="4052227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sucho</a:t>
            </a:r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5651234" y="5280284"/>
            <a:ext cx="1125173" cy="3124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drought</a:t>
            </a:r>
            <a:endParaRPr lang="cs-CZ" b="1" dirty="0"/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703" y="471215"/>
            <a:ext cx="2022683" cy="1475234"/>
          </a:xfrm>
          <a:prstGeom prst="rect">
            <a:avLst/>
          </a:prstGeom>
        </p:spPr>
      </p:pic>
      <p:sp>
        <p:nvSpPr>
          <p:cNvPr id="35" name="Obdélník 34"/>
          <p:cNvSpPr/>
          <p:nvPr/>
        </p:nvSpPr>
        <p:spPr>
          <a:xfrm>
            <a:off x="5837669" y="2085406"/>
            <a:ext cx="971150" cy="2126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flood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58416" y="5767146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záplava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22012" y="960160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zemětřesení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664938" y="132661"/>
            <a:ext cx="3931269" cy="33855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ARRANGE THE WORDS CORRECTLY</a:t>
            </a:r>
            <a:endParaRPr lang="cs-CZ" sz="1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9703" y="2135761"/>
            <a:ext cx="2031466" cy="143386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538987" y="3669111"/>
            <a:ext cx="1377155" cy="2850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earthquake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56140" y="613851"/>
            <a:ext cx="1199761" cy="2778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/>
              <a:t>hurricane</a:t>
            </a:r>
            <a:endParaRPr lang="cs-CZ" b="1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179512" y="1908579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5" name="Vývojový diagram: spojnice 44"/>
          <p:cNvSpPr/>
          <p:nvPr/>
        </p:nvSpPr>
        <p:spPr>
          <a:xfrm>
            <a:off x="152799" y="3392799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6" name="Vývojový diagram: spojnice 45"/>
          <p:cNvSpPr/>
          <p:nvPr/>
        </p:nvSpPr>
        <p:spPr>
          <a:xfrm>
            <a:off x="179512" y="4989964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7" name="Vývojový diagram: spojnice 46"/>
          <p:cNvSpPr/>
          <p:nvPr/>
        </p:nvSpPr>
        <p:spPr>
          <a:xfrm>
            <a:off x="191852" y="6491213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4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8" name="Vývojový diagram: spojnice 47"/>
          <p:cNvSpPr/>
          <p:nvPr/>
        </p:nvSpPr>
        <p:spPr>
          <a:xfrm>
            <a:off x="6916142" y="4989964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7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9" name="Vývojový diagram: spojnice 48"/>
          <p:cNvSpPr/>
          <p:nvPr/>
        </p:nvSpPr>
        <p:spPr>
          <a:xfrm>
            <a:off x="6899703" y="6491213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8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0" name="Vývojový diagram: spojnice 49"/>
          <p:cNvSpPr/>
          <p:nvPr/>
        </p:nvSpPr>
        <p:spPr>
          <a:xfrm>
            <a:off x="6916142" y="3392799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6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1" name="Vývojový diagram: spojnice 50"/>
          <p:cNvSpPr/>
          <p:nvPr/>
        </p:nvSpPr>
        <p:spPr>
          <a:xfrm>
            <a:off x="6916142" y="1908579"/>
            <a:ext cx="360040" cy="35365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84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500"/>
                            </p:stCondLst>
                            <p:childTnLst>
                              <p:par>
                                <p:cTn id="3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500"/>
                            </p:stCondLst>
                            <p:childTnLst>
                              <p:par>
                                <p:cTn id="3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0"/>
                            </p:stCondLst>
                            <p:childTnLst>
                              <p:par>
                                <p:cTn id="4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4000"/>
                            </p:stCondLst>
                            <p:childTnLst>
                              <p:par>
                                <p:cTn id="7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4500"/>
                            </p:stCondLst>
                            <p:childTnLst>
                              <p:par>
                                <p:cTn id="9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1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5500"/>
                            </p:stCondLst>
                            <p:childTnLst>
                              <p:par>
                                <p:cTn id="12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14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6500"/>
                            </p:stCondLst>
                            <p:childTnLst>
                              <p:par>
                                <p:cTn id="16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5" fill="hold">
                            <p:stCondLst>
                              <p:cond delay="1000"/>
                            </p:stCondLst>
                            <p:childTnLst>
                              <p:par>
                                <p:cTn id="24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07407E-6 L -0.16667 0.64051 " pathEditMode="relative" rAng="0" ptsTypes="AA">
                                      <p:cBhvr>
                                        <p:cTn id="2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3" y="32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-0.16841 0.63726 " pathEditMode="relative" rAng="0" ptsTypes="AA">
                                      <p:cBhvr>
                                        <p:cTn id="26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20" y="3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 L -0.2184 -0.03519 " pathEditMode="relative" rAng="0" ptsTypes="AA">
                                      <p:cBhvr>
                                        <p:cTn id="2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20" y="-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-0.13455 -0.49213 " pathEditMode="relative" rAng="0" ptsTypes="AA">
                                      <p:cBhvr>
                                        <p:cTn id="26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-2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07407E-6 L 0.23368 0.65277 " pathEditMode="relative" rAng="0" ptsTypes="AA">
                                      <p:cBhvr>
                                        <p:cTn id="27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84" y="3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59259E-6 L 0.23785 -0.03009 " pathEditMode="relative" rAng="0" ptsTypes="AA">
                                      <p:cBhvr>
                                        <p:cTn id="27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92" y="-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96296E-6 L 0.22048 -0.25533 " pathEditMode="relative" rAng="0" ptsTypes="AA">
                                      <p:cBhvr>
                                        <p:cTn id="28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1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22222E-6 L 0.23629 0.41134 " pathEditMode="relative" rAng="0" ptsTypes="AA">
                                      <p:cBhvr>
                                        <p:cTn id="28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2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5" grpId="1" animBg="1"/>
      <p:bldP spid="16" grpId="0"/>
      <p:bldP spid="17" grpId="0"/>
      <p:bldP spid="18" grpId="0" animBg="1"/>
      <p:bldP spid="18" grpId="1" animBg="1"/>
      <p:bldP spid="21" grpId="0"/>
      <p:bldP spid="22" grpId="0" animBg="1"/>
      <p:bldP spid="22" grpId="1" animBg="1"/>
      <p:bldP spid="23" grpId="0" animBg="1"/>
      <p:bldP spid="23" grpId="1" animBg="1"/>
      <p:bldP spid="24" grpId="0"/>
      <p:bldP spid="31" grpId="0"/>
      <p:bldP spid="32" grpId="0"/>
      <p:bldP spid="33" grpId="0" animBg="1"/>
      <p:bldP spid="33" grpId="1" animBg="1"/>
      <p:bldP spid="35" grpId="0" animBg="1"/>
      <p:bldP spid="35" grpId="1" animBg="1"/>
      <p:bldP spid="36" grpId="0"/>
      <p:bldP spid="39" grpId="0"/>
      <p:bldP spid="40" grpId="0" animBg="1"/>
      <p:bldP spid="3" grpId="0" animBg="1"/>
      <p:bldP spid="3" grpId="1" animBg="1"/>
      <p:bldP spid="4" grpId="0" animBg="1"/>
      <p:bldP spid="4" grpId="1" animBg="1"/>
      <p:bldP spid="10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6295" y="2597972"/>
            <a:ext cx="1588973" cy="10784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35359" y="3676381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corruption</a:t>
            </a:r>
            <a:endParaRPr lang="cs-CZ" b="1" dirty="0">
              <a:solidFill>
                <a:srgbClr val="9E345A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2049" y="864278"/>
            <a:ext cx="1588973" cy="10203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12598"/>
            <a:ext cx="1691017" cy="102471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667" y="1036144"/>
            <a:ext cx="1358477" cy="9945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1288" y="5300738"/>
            <a:ext cx="1519410" cy="92577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1" y="5212598"/>
            <a:ext cx="1728192" cy="10247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776" y="1220042"/>
            <a:ext cx="1656184" cy="10203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0" y="1567265"/>
            <a:ext cx="1341156" cy="97695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010796"/>
            <a:ext cx="1140474" cy="1226516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5" name="TextovéPole 4"/>
          <p:cNvSpPr txBox="1"/>
          <p:nvPr/>
        </p:nvSpPr>
        <p:spPr>
          <a:xfrm>
            <a:off x="1418387" y="96009"/>
            <a:ext cx="3698448" cy="584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NAME PICTURES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536" y="5201794"/>
            <a:ext cx="1142256" cy="102471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775" y="2873604"/>
            <a:ext cx="1709172" cy="1098211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6117757" y="6237312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cigarettes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67206" y="6237312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9E345A"/>
                </a:solidFill>
              </a:rPr>
              <a:t>alcohol</a:t>
            </a:r>
            <a:endParaRPr lang="cs-CZ" dirty="0">
              <a:solidFill>
                <a:srgbClr val="9E345A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89832" y="4606207"/>
            <a:ext cx="1460656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hard </a:t>
            </a:r>
            <a:r>
              <a:rPr lang="cs-CZ" sz="2000" b="1" dirty="0" err="1">
                <a:solidFill>
                  <a:schemeClr val="accent6">
                    <a:lumMod val="75000"/>
                  </a:schemeClr>
                </a:solidFill>
              </a:rPr>
              <a:t>drugs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5536" y="4406152"/>
            <a:ext cx="135966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soft </a:t>
            </a:r>
            <a:r>
              <a:rPr lang="cs-CZ" sz="2000" b="1" dirty="0" err="1">
                <a:solidFill>
                  <a:schemeClr val="accent6">
                    <a:lumMod val="75000"/>
                  </a:schemeClr>
                </a:solidFill>
              </a:rPr>
              <a:t>drugs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18901" y="4344597"/>
            <a:ext cx="1120820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">
            <a:solidFill>
              <a:schemeClr val="accent1">
                <a:lumMod val="50000"/>
              </a:schemeClr>
            </a:solidFill>
          </a:ln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drugs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17039" y="4718156"/>
            <a:ext cx="148790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6">
                    <a:lumMod val="75000"/>
                  </a:schemeClr>
                </a:solidFill>
              </a:rPr>
              <a:t>legal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6">
                    <a:lumMod val="75000"/>
                  </a:schemeClr>
                </a:solidFill>
              </a:rPr>
              <a:t>drugs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4126" y="6237312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marijuana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36748" y="6237312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E345A"/>
                </a:solidFill>
              </a:rPr>
              <a:t>heroin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172176" y="6237312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cocaine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513107" y="3975265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layoffs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026884" y="2330906"/>
            <a:ext cx="1947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9E345A"/>
                </a:solidFill>
              </a:rPr>
              <a:t>l</a:t>
            </a:r>
            <a:r>
              <a:rPr lang="cs-CZ" b="1" dirty="0" err="1" smtClean="0">
                <a:solidFill>
                  <a:srgbClr val="9E345A"/>
                </a:solidFill>
              </a:rPr>
              <a:t>ooking</a:t>
            </a:r>
            <a:r>
              <a:rPr lang="cs-CZ" b="1" dirty="0" smtClean="0">
                <a:solidFill>
                  <a:srgbClr val="9E345A"/>
                </a:solidFill>
              </a:rPr>
              <a:t> </a:t>
            </a:r>
            <a:r>
              <a:rPr lang="cs-CZ" b="1" dirty="0" err="1" smtClean="0">
                <a:solidFill>
                  <a:srgbClr val="9E345A"/>
                </a:solidFill>
              </a:rPr>
              <a:t>for</a:t>
            </a:r>
            <a:r>
              <a:rPr lang="cs-CZ" b="1" dirty="0" smtClean="0">
                <a:solidFill>
                  <a:srgbClr val="9E345A"/>
                </a:solidFill>
              </a:rPr>
              <a:t> a </a:t>
            </a:r>
            <a:r>
              <a:rPr lang="cs-CZ" b="1" dirty="0" err="1" smtClean="0">
                <a:solidFill>
                  <a:srgbClr val="9E345A"/>
                </a:solidFill>
              </a:rPr>
              <a:t>job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85934" y="1961574"/>
            <a:ext cx="1518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unemployed</a:t>
            </a:r>
            <a:endParaRPr lang="cs-CZ" b="1" dirty="0">
              <a:solidFill>
                <a:srgbClr val="9E345A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145116" y="188342"/>
            <a:ext cx="2701381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">
            <a:solidFill>
              <a:schemeClr val="accent1">
                <a:lumMod val="50000"/>
              </a:schemeClr>
            </a:solidFill>
          </a:ln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unemployment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83767" y="1112850"/>
            <a:ext cx="1821332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">
            <a:solidFill>
              <a:schemeClr val="accent1">
                <a:lumMod val="50000"/>
              </a:schemeClr>
            </a:solidFill>
          </a:ln>
          <a:scene3d>
            <a:camera prst="perspectiveHeroicExtreme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starvation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075370" y="2159568"/>
            <a:ext cx="2307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E345A"/>
                </a:solidFill>
              </a:rPr>
              <a:t>African</a:t>
            </a:r>
            <a:r>
              <a:rPr lang="cs-CZ" b="1" dirty="0" smtClean="0">
                <a:solidFill>
                  <a:srgbClr val="9E345A"/>
                </a:solidFill>
              </a:rPr>
              <a:t> </a:t>
            </a:r>
            <a:r>
              <a:rPr lang="cs-CZ" b="1" dirty="0" err="1" smtClean="0">
                <a:solidFill>
                  <a:srgbClr val="9E345A"/>
                </a:solidFill>
              </a:rPr>
              <a:t>states</a:t>
            </a:r>
            <a:r>
              <a:rPr lang="cs-CZ" b="1" dirty="0" smtClean="0">
                <a:solidFill>
                  <a:srgbClr val="9E345A"/>
                </a:solidFill>
              </a:rPr>
              <a:t>, India</a:t>
            </a:r>
            <a:endParaRPr lang="cs-CZ" b="1" dirty="0">
              <a:solidFill>
                <a:srgbClr val="9E345A"/>
              </a:solidFill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6065" y="2873604"/>
            <a:ext cx="1799576" cy="1180487"/>
          </a:xfrm>
          <a:prstGeom prst="rect">
            <a:avLst/>
          </a:prstGeom>
        </p:spPr>
      </p:pic>
      <p:sp>
        <p:nvSpPr>
          <p:cNvPr id="41" name="TextovéPole 40"/>
          <p:cNvSpPr txBox="1"/>
          <p:nvPr/>
        </p:nvSpPr>
        <p:spPr>
          <a:xfrm>
            <a:off x="274126" y="3117735"/>
            <a:ext cx="2737388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 w="19050">
            <a:solidFill>
              <a:schemeClr val="accent1">
                <a:lumMod val="50000"/>
              </a:schemeClr>
            </a:solidFill>
          </a:ln>
          <a:scene3d>
            <a:camera prst="perspectiveHeroicExtremeRightFacing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wars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</a:rPr>
              <a:t>terrorism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01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1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1800"/>
                            </p:stCondLst>
                            <p:childTnLst>
                              <p:par>
                                <p:cTn id="1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10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1800"/>
                            </p:stCondLst>
                            <p:childTnLst>
                              <p:par>
                                <p:cTn id="20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2800"/>
                            </p:stCondLst>
                            <p:childTnLst>
                              <p:par>
                                <p:cTn id="2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10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900"/>
                            </p:stCondLst>
                            <p:childTnLst>
                              <p:par>
                                <p:cTn id="25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2900"/>
                            </p:stCondLst>
                            <p:childTnLst>
                              <p:par>
                                <p:cTn id="26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3" dur="10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24" grpId="0"/>
      <p:bldP spid="25" grpId="0"/>
      <p:bldP spid="26" grpId="0" animBg="1"/>
      <p:bldP spid="27" grpId="0" animBg="1"/>
      <p:bldP spid="28" grpId="0" animBg="1"/>
      <p:bldP spid="29" grpId="0" animBg="1"/>
      <p:bldP spid="30" grpId="0"/>
      <p:bldP spid="31" grpId="0"/>
      <p:bldP spid="32" grpId="0"/>
      <p:bldP spid="33" grpId="0"/>
      <p:bldP spid="34" grpId="0"/>
      <p:bldP spid="35" grpId="0"/>
      <p:bldP spid="36" grpId="0" animBg="1"/>
      <p:bldP spid="38" grpId="0" animBg="1"/>
      <p:bldP spid="39" grpId="0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392" y="207466"/>
            <a:ext cx="4967129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COMPLETE THESE TABLES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0295" y="1323728"/>
            <a:ext cx="1776787" cy="2862322"/>
          </a:xfrm>
          <a:prstGeom prst="rect">
            <a:avLst/>
          </a:prstGeom>
          <a:solidFill>
            <a:srgbClr val="FF6699"/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employment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orruption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collapse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starvation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terrorism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rich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drug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pollution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devastation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6442" y="1323728"/>
            <a:ext cx="1904815" cy="2862322"/>
          </a:xfrm>
          <a:prstGeom prst="rect">
            <a:avLst/>
          </a:prstGeom>
          <a:solidFill>
            <a:srgbClr val="FF6699"/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employed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corrupted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collapsed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starved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terrorist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rich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drug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polluted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devastated</a:t>
            </a:r>
            <a:endParaRPr lang="cs-CZ" sz="2000" b="1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83621" y="1323728"/>
            <a:ext cx="1806015" cy="2862322"/>
          </a:xfrm>
          <a:prstGeom prst="rect">
            <a:avLst/>
          </a:prstGeom>
          <a:solidFill>
            <a:srgbClr val="FF6699"/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employ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corrupt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collapse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starve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terrorize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grow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rich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drug</a:t>
            </a:r>
            <a:endParaRPr lang="cs-CZ" sz="2000" b="1" dirty="0" smtClean="0">
              <a:solidFill>
                <a:schemeClr val="bg1"/>
              </a:solidFill>
            </a:endParaRP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pollute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b="1" dirty="0" err="1" smtClean="0">
                <a:solidFill>
                  <a:schemeClr val="bg1"/>
                </a:solidFill>
              </a:rPr>
              <a:t>devastate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750" y="773875"/>
            <a:ext cx="10438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noun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67450" y="730686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adjective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86629" y="730686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verb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979712" y="749980"/>
            <a:ext cx="978408" cy="484632"/>
          </a:xfrm>
          <a:prstGeom prst="rightArrow">
            <a:avLst/>
          </a:prstGeom>
          <a:solidFill>
            <a:srgbClr val="00B0F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054243" y="793169"/>
            <a:ext cx="978408" cy="4846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30295" y="4474222"/>
            <a:ext cx="4680192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TRANSLATE SENTENCES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6392" y="4976864"/>
            <a:ext cx="7340984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</a:rPr>
              <a:t>Mladistí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užívají drogy, protože mohou změnit svou náladu.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Všechny drogy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jsou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vysoce návykové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Závislí nemají dost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peněz na koupení drog. 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Závislý člověk často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ztratí svou práci a 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je nucen </a:t>
            </a:r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krást.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Také riskují nemoci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jako žloutenka nebo AIDS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6392" y="5046273"/>
            <a:ext cx="7279944" cy="2998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>
                <a:solidFill>
                  <a:schemeClr val="tx1"/>
                </a:solidFill>
              </a:rPr>
              <a:t>Adolescents</a:t>
            </a:r>
            <a:r>
              <a:rPr lang="cs-CZ" sz="2000" b="1" dirty="0">
                <a:solidFill>
                  <a:schemeClr val="tx1"/>
                </a:solidFill>
              </a:rPr>
              <a:t> use </a:t>
            </a:r>
            <a:r>
              <a:rPr lang="cs-CZ" sz="2000" b="1" dirty="0" err="1">
                <a:solidFill>
                  <a:schemeClr val="tx1"/>
                </a:solidFill>
              </a:rPr>
              <a:t>drogs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because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they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can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change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their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>
                <a:solidFill>
                  <a:schemeClr val="tx1"/>
                </a:solidFill>
              </a:rPr>
              <a:t>moods</a:t>
            </a:r>
            <a:r>
              <a:rPr lang="cs-CZ" sz="2000" b="1" dirty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16392" y="5346117"/>
            <a:ext cx="4464865" cy="2880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All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drugs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are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highly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addictive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6392" y="5627437"/>
            <a:ext cx="6765909" cy="330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addicts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don´t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have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enough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money</a:t>
            </a:r>
            <a:r>
              <a:rPr lang="cs-CZ" sz="2000" b="1" dirty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for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buying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drugs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16392" y="5964218"/>
            <a:ext cx="6959341" cy="33957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An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addicted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man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often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loses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his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job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and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is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forced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to </a:t>
            </a:r>
            <a:r>
              <a:rPr lang="cs-CZ" sz="2000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steal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</a:t>
            </a:r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6392" y="6303791"/>
            <a:ext cx="5609857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They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also</a:t>
            </a:r>
            <a:r>
              <a:rPr lang="cs-CZ" sz="2000" b="1" dirty="0" smtClean="0">
                <a:solidFill>
                  <a:schemeClr val="tx1"/>
                </a:solidFill>
              </a:rPr>
              <a:t> risk </a:t>
            </a:r>
            <a:r>
              <a:rPr lang="cs-CZ" sz="2000" b="1" dirty="0" err="1" smtClean="0">
                <a:solidFill>
                  <a:schemeClr val="tx1"/>
                </a:solidFill>
              </a:rPr>
              <a:t>illnesess</a:t>
            </a:r>
            <a:r>
              <a:rPr lang="cs-CZ" sz="2000" b="1" dirty="0" smtClean="0">
                <a:solidFill>
                  <a:schemeClr val="tx1"/>
                </a:solidFill>
              </a:rPr>
              <a:t> as hepatitis </a:t>
            </a:r>
            <a:r>
              <a:rPr lang="cs-CZ" sz="2000" b="1" dirty="0" err="1" smtClean="0">
                <a:solidFill>
                  <a:schemeClr val="tx1"/>
                </a:solidFill>
              </a:rPr>
              <a:t>or</a:t>
            </a:r>
            <a:r>
              <a:rPr lang="cs-CZ" sz="2000" b="1" dirty="0" smtClean="0">
                <a:solidFill>
                  <a:schemeClr val="tx1"/>
                </a:solidFill>
              </a:rPr>
              <a:t> AIDS.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577842"/>
            <a:ext cx="1727820" cy="3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66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50"/>
                            </p:stCondLst>
                            <p:childTnLst>
                              <p:par>
                                <p:cTn id="6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"/>
                            </p:stCondLst>
                            <p:childTnLst>
                              <p:par>
                                <p:cTn id="7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900"/>
                            </p:stCondLst>
                            <p:childTnLst>
                              <p:par>
                                <p:cTn id="9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900"/>
                            </p:stCondLst>
                            <p:childTnLst>
                              <p:par>
                                <p:cTn id="1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 tmFilter="0,0; .5, 1; 1, 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650"/>
                            </p:stCondLst>
                            <p:childTnLst>
                              <p:par>
                                <p:cTn id="14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 tmFilter="0,0; .5, 1; 1, 1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 tmFilter="0,0; .5, 1; 1, 1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650"/>
                            </p:stCondLst>
                            <p:childTnLst>
                              <p:par>
                                <p:cTn id="16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500" tmFilter="0,0; .5, 1; 1, 1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 tmFilter="0,0; .5, 1; 1, 1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850"/>
                            </p:stCondLst>
                            <p:childTnLst>
                              <p:par>
                                <p:cTn id="17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 tmFilter="0,0; .5, 1; 1, 1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 tmFilter="0,0; .5, 1; 1, 1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950"/>
                            </p:stCondLst>
                            <p:childTnLst>
                              <p:par>
                                <p:cTn id="19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tmFilter="0,0; .5, 1; 1, 1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25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25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25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25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25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5782352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perspectiveHeroicExtremeRightFacing"/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A GOOD MEMBER OF SOCIETY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249372" y="594266"/>
            <a:ext cx="3381196" cy="1105470"/>
          </a:xfrm>
          <a:prstGeom prst="straightConnector1">
            <a:avLst/>
          </a:prstGeom>
          <a:ln w="190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890088" y="2459947"/>
            <a:ext cx="434" cy="33931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707904" y="2843553"/>
            <a:ext cx="6995" cy="488321"/>
          </a:xfrm>
          <a:prstGeom prst="straightConnector1">
            <a:avLst/>
          </a:prstGeom>
          <a:ln w="28575">
            <a:solidFill>
              <a:srgbClr val="FF66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890521" y="5768198"/>
            <a:ext cx="1" cy="32509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060039" y="1117427"/>
            <a:ext cx="4928402" cy="4111773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681979" y="1019413"/>
            <a:ext cx="2031512" cy="988577"/>
          </a:xfrm>
          <a:prstGeom prst="straightConnector1">
            <a:avLst/>
          </a:prstGeom>
          <a:ln w="28575">
            <a:solidFill>
              <a:srgbClr val="FF66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230166" y="1340768"/>
            <a:ext cx="793467" cy="1020902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890088" y="3551439"/>
            <a:ext cx="434" cy="34810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40155" y="5339881"/>
            <a:ext cx="1500732" cy="400110"/>
          </a:xfrm>
          <a:prstGeom prst="rect">
            <a:avLst/>
          </a:prstGeom>
          <a:solidFill>
            <a:srgbClr val="00B0F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2">
                    <a:lumMod val="25000"/>
                  </a:schemeClr>
                </a:solidFill>
              </a:rPr>
              <a:t>r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espect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law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0155" y="1471136"/>
            <a:ext cx="2055581" cy="1015663"/>
          </a:xfrm>
          <a:prstGeom prst="rect">
            <a:avLst/>
          </a:prstGeom>
          <a:solidFill>
            <a:srgbClr val="FFC00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steal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rob  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vandalise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62099" y="2106004"/>
            <a:ext cx="2569934" cy="707886"/>
          </a:xfrm>
          <a:prstGeom prst="rect">
            <a:avLst/>
          </a:prstGeom>
          <a:solidFill>
            <a:srgbClr val="FF66CC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2">
                    <a:lumMod val="50000"/>
                  </a:schemeClr>
                </a:solidFill>
              </a:rPr>
              <a:t>p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rotect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nature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r>
              <a:rPr lang="cs-CZ" sz="2000" b="1" dirty="0" err="1">
                <a:solidFill>
                  <a:schemeClr val="accent2">
                    <a:lumMod val="50000"/>
                  </a:schemeClr>
                </a:solidFill>
              </a:rPr>
              <a:t>protect</a:t>
            </a:r>
            <a:r>
              <a:rPr lang="cs-CZ" sz="20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environment</a:t>
            </a:r>
            <a:endParaRPr lang="cs-CZ" sz="2000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10059" y="5892456"/>
            <a:ext cx="2302233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elp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handicapped</a:t>
            </a:r>
            <a:endParaRPr lang="cs-CZ" sz="2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people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23633" y="4339004"/>
            <a:ext cx="1888659" cy="1015663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elp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poor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and </a:t>
            </a:r>
          </a:p>
          <a:p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handicapped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r>
              <a:rPr lang="cs-CZ" sz="2000" b="1" dirty="0" err="1" smtClean="0">
                <a:solidFill>
                  <a:schemeClr val="bg2">
                    <a:lumMod val="10000"/>
                  </a:schemeClr>
                </a:solidFill>
              </a:rPr>
              <a:t>children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1103" y="3914715"/>
            <a:ext cx="2108269" cy="400110"/>
          </a:xfrm>
          <a:prstGeom prst="rect">
            <a:avLst/>
          </a:prstGeom>
          <a:solidFill>
            <a:srgbClr val="FFC00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take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drugs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1357" y="6184887"/>
            <a:ext cx="1837362" cy="400110"/>
          </a:xfrm>
          <a:prstGeom prst="rect">
            <a:avLst/>
          </a:prstGeom>
          <a:solidFill>
            <a:srgbClr val="00B0F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bey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rules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40153" y="3442341"/>
            <a:ext cx="2528256" cy="707886"/>
          </a:xfrm>
          <a:prstGeom prst="rect">
            <a:avLst/>
          </a:prstGeom>
          <a:solidFill>
            <a:schemeClr val="accent4">
              <a:lumMod val="75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2">
                    <a:lumMod val="50000"/>
                  </a:schemeClr>
                </a:solidFill>
              </a:rPr>
              <a:t>h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ave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to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worry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about</a:t>
            </a:r>
            <a:endParaRPr lang="cs-CZ" sz="2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financial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state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96328" y="2445320"/>
            <a:ext cx="1688283" cy="707886"/>
          </a:xfrm>
          <a:prstGeom prst="rect">
            <a:avLst/>
          </a:prstGeom>
          <a:solidFill>
            <a:srgbClr val="92D05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form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</a:p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own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opinion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89036" y="3314222"/>
            <a:ext cx="3068469" cy="400110"/>
          </a:xfrm>
          <a:prstGeom prst="rect">
            <a:avLst/>
          </a:prstGeom>
          <a:solidFill>
            <a:srgbClr val="FF66CC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protect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and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save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animals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40849" y="2843553"/>
            <a:ext cx="1659429" cy="707886"/>
          </a:xfrm>
          <a:prstGeom prst="rect">
            <a:avLst/>
          </a:prstGeom>
          <a:solidFill>
            <a:srgbClr val="FFC00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attack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other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people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66" name="Přímá spojnice se šipkou 65"/>
          <p:cNvCxnSpPr/>
          <p:nvPr/>
        </p:nvCxnSpPr>
        <p:spPr>
          <a:xfrm flipH="1">
            <a:off x="7236296" y="1628800"/>
            <a:ext cx="862668" cy="1703074"/>
          </a:xfrm>
          <a:prstGeom prst="straightConnector1">
            <a:avLst/>
          </a:prstGeom>
          <a:ln w="28575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 flipH="1">
            <a:off x="8324393" y="1687647"/>
            <a:ext cx="288032" cy="2415034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/>
          <p:nvPr/>
        </p:nvCxnSpPr>
        <p:spPr>
          <a:xfrm>
            <a:off x="7967962" y="5415596"/>
            <a:ext cx="0" cy="38532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6" name="Obrázek 7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3885" y="4044930"/>
            <a:ext cx="2831514" cy="2619474"/>
          </a:xfrm>
          <a:prstGeom prst="rect">
            <a:avLst/>
          </a:prstGeom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</p:spPr>
      </p:pic>
      <p:sp>
        <p:nvSpPr>
          <p:cNvPr id="94" name="Obdélník 93"/>
          <p:cNvSpPr/>
          <p:nvPr/>
        </p:nvSpPr>
        <p:spPr>
          <a:xfrm>
            <a:off x="5152204" y="303035"/>
            <a:ext cx="3864813" cy="81439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perspectiveHeroicExtremeLeftFacing"/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HOW SHOULD A GOOD 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MEMBER  OF SOCIETY BEHAVE?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49372" y="1345029"/>
            <a:ext cx="6005170" cy="5847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hlinkClick r:id="rId4"/>
              </a:rPr>
              <a:t>http://www.videacesky.cz/hudebni-</a:t>
            </a:r>
          </a:p>
          <a:p>
            <a:r>
              <a:rPr lang="cs-CZ" sz="1600" b="1" dirty="0">
                <a:hlinkClick r:id="rId4"/>
              </a:rPr>
              <a:t> </a:t>
            </a:r>
            <a:r>
              <a:rPr lang="cs-CZ" sz="1600" b="1" dirty="0" smtClean="0">
                <a:hlinkClick r:id="rId4"/>
              </a:rPr>
              <a:t>                               klipy-videoklipy-hudba/s-</a:t>
            </a:r>
            <a:r>
              <a:rPr lang="cs-CZ" sz="1600" b="1" dirty="0" err="1" smtClean="0">
                <a:hlinkClick r:id="rId4"/>
              </a:rPr>
              <a:t>pisni</a:t>
            </a:r>
            <a:r>
              <a:rPr lang="cs-CZ" sz="1600" b="1" dirty="0" smtClean="0">
                <a:hlinkClick r:id="rId4"/>
              </a:rPr>
              <a:t>-kolem-</a:t>
            </a:r>
            <a:r>
              <a:rPr lang="cs-CZ" sz="1600" b="1" dirty="0" err="1" smtClean="0">
                <a:hlinkClick r:id="rId4"/>
              </a:rPr>
              <a:t>sveta</a:t>
            </a:r>
            <a:endParaRPr lang="cs-CZ" sz="1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83723" y="1921519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82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500"/>
                            </p:stCondLst>
                            <p:childTnLst>
                              <p:par>
                                <p:cTn id="7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500"/>
                            </p:stCondLst>
                            <p:childTnLst>
                              <p:par>
                                <p:cTn id="9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500"/>
                            </p:stCondLst>
                            <p:childTnLst>
                              <p:par>
                                <p:cTn id="12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500"/>
                            </p:stCondLst>
                            <p:childTnLst>
                              <p:par>
                                <p:cTn id="143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500"/>
                            </p:stCondLst>
                            <p:childTnLst>
                              <p:par>
                                <p:cTn id="160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7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1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1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1500"/>
                            </p:stCondLst>
                            <p:childTnLst>
                              <p:par>
                                <p:cTn id="19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2" grpId="0" animBg="1"/>
      <p:bldP spid="94" grpId="0" animBg="1"/>
      <p:bldP spid="3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07504" y="692696"/>
            <a:ext cx="8928992" cy="5932393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900" dirty="0" err="1" smtClean="0">
                <a:solidFill>
                  <a:srgbClr val="FF33CC"/>
                </a:solidFill>
              </a:rPr>
              <a:t>Slide</a:t>
            </a:r>
            <a:r>
              <a:rPr lang="cs-CZ" sz="900" dirty="0" smtClean="0">
                <a:solidFill>
                  <a:srgbClr val="FF33CC"/>
                </a:solidFill>
              </a:rPr>
              <a:t> </a:t>
            </a:r>
            <a:r>
              <a:rPr lang="cs-CZ" sz="900" dirty="0">
                <a:solidFill>
                  <a:srgbClr val="FF33CC"/>
                </a:solidFill>
              </a:rPr>
              <a:t>2:    </a:t>
            </a:r>
            <a:r>
              <a:rPr lang="cs-CZ" sz="900" dirty="0" smtClean="0">
                <a:solidFill>
                  <a:srgbClr val="FF33CC"/>
                </a:solidFill>
              </a:rPr>
              <a:t>obrázek   </a:t>
            </a:r>
            <a:r>
              <a:rPr lang="cs-CZ" sz="900" dirty="0" smtClean="0"/>
              <a:t>http</a:t>
            </a:r>
            <a:r>
              <a:rPr lang="cs-CZ" sz="900" dirty="0"/>
              <a:t>://pixabay.com/cs/rodina-spole%C4%8Denstv%C3%AD-patchwork-76781/</a:t>
            </a:r>
            <a:endParaRPr lang="cs-CZ" sz="900" dirty="0" smtClean="0"/>
          </a:p>
          <a:p>
            <a:r>
              <a:rPr lang="cs-CZ" sz="900" dirty="0" err="1" smtClean="0">
                <a:solidFill>
                  <a:srgbClr val="FF33CC"/>
                </a:solidFill>
              </a:rPr>
              <a:t>Slide</a:t>
            </a:r>
            <a:r>
              <a:rPr lang="cs-CZ" sz="900" dirty="0" smtClean="0">
                <a:solidFill>
                  <a:srgbClr val="FF33CC"/>
                </a:solidFill>
              </a:rPr>
              <a:t> </a:t>
            </a:r>
            <a:r>
              <a:rPr lang="cs-CZ" sz="900" dirty="0">
                <a:solidFill>
                  <a:srgbClr val="FF33CC"/>
                </a:solidFill>
              </a:rPr>
              <a:t>3:       </a:t>
            </a:r>
            <a:r>
              <a:rPr lang="cs-CZ" sz="900" dirty="0" smtClean="0">
                <a:solidFill>
                  <a:srgbClr val="FF33CC"/>
                </a:solidFill>
              </a:rPr>
              <a:t>video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</a:t>
            </a:r>
            <a:r>
              <a:rPr lang="cs-CZ" sz="900" dirty="0" smtClean="0"/>
              <a:t>1.  http</a:t>
            </a:r>
            <a:r>
              <a:rPr lang="cs-CZ" sz="900" dirty="0"/>
              <a:t>://</a:t>
            </a:r>
            <a:r>
              <a:rPr lang="cs-CZ" sz="900" dirty="0" smtClean="0"/>
              <a:t>www.youtube.com/watch?v=t1pqi8vjTLY  </a:t>
            </a:r>
            <a:r>
              <a:rPr lang="cs-CZ" sz="900" dirty="0" smtClean="0">
                <a:solidFill>
                  <a:srgbClr val="FF33CC"/>
                </a:solidFill>
              </a:rPr>
              <a:t>online cit. 17.11.2013</a:t>
            </a:r>
            <a:endParaRPr lang="cs-CZ" sz="900" dirty="0"/>
          </a:p>
          <a:p>
            <a:r>
              <a:rPr lang="cs-CZ" sz="900" dirty="0" smtClean="0"/>
              <a:t>2.  http</a:t>
            </a:r>
            <a:r>
              <a:rPr lang="cs-CZ" sz="900" dirty="0"/>
              <a:t>://</a:t>
            </a:r>
            <a:r>
              <a:rPr lang="cs-CZ" sz="900" dirty="0" smtClean="0"/>
              <a:t>www.karaoketexty.cz/texty-pisni/michael-jackson/they-don-t-care-about-us-immortal-version-306588   </a:t>
            </a:r>
            <a:r>
              <a:rPr lang="cs-CZ" sz="900" dirty="0" smtClean="0">
                <a:solidFill>
                  <a:srgbClr val="FF33CC"/>
                </a:solidFill>
              </a:rPr>
              <a:t>online cit. 17.11.2013</a:t>
            </a:r>
            <a:endParaRPr lang="cs-CZ" sz="900" dirty="0" smtClean="0"/>
          </a:p>
          <a:p>
            <a:r>
              <a:rPr lang="cs-CZ" sz="900" dirty="0" smtClean="0"/>
              <a:t>3.  https</a:t>
            </a:r>
            <a:r>
              <a:rPr lang="cs-CZ" sz="900" dirty="0"/>
              <a:t>://</a:t>
            </a:r>
            <a:r>
              <a:rPr lang="cs-CZ" sz="900" dirty="0" smtClean="0"/>
              <a:t>www.google.cz/search?rlz=1W4CHBA_csCZ561&amp;hl=cs&amp;biw=1024&amp;bih=460&amp;site=imghp&amp;tbm=isch&amp;source=hp&amp;biw=1024</a:t>
            </a:r>
          </a:p>
          <a:p>
            <a:r>
              <a:rPr lang="cs-CZ" sz="900" dirty="0" smtClean="0"/>
              <a:t>&amp;</a:t>
            </a:r>
            <a:r>
              <a:rPr lang="cs-CZ" sz="900" dirty="0"/>
              <a:t>bih=460&amp;q=</a:t>
            </a:r>
            <a:r>
              <a:rPr lang="cs-CZ" sz="900" dirty="0" err="1"/>
              <a:t>Michael+Jackson&amp;oq</a:t>
            </a:r>
            <a:r>
              <a:rPr lang="cs-CZ" sz="900" dirty="0"/>
              <a:t>=</a:t>
            </a:r>
            <a:r>
              <a:rPr lang="cs-CZ" sz="900" dirty="0" err="1"/>
              <a:t>Michael+Jackson&amp;gs_l</a:t>
            </a:r>
            <a:r>
              <a:rPr lang="cs-CZ" sz="900" dirty="0"/>
              <a:t>=img.3..0l10.63662.74043.0.74863.15.10.0.5.5.0.147.868.9j1.10.0....0...</a:t>
            </a:r>
            <a:r>
              <a:rPr lang="cs-CZ" sz="900" dirty="0" smtClean="0"/>
              <a:t>1ac.1.31</a:t>
            </a:r>
          </a:p>
          <a:p>
            <a:r>
              <a:rPr lang="cs-CZ" sz="900" dirty="0" smtClean="0"/>
              <a:t>.</a:t>
            </a:r>
            <a:r>
              <a:rPr lang="cs-CZ" sz="900" dirty="0"/>
              <a:t>img..0.15.986.zs5as5h5H2c#facrc=_&amp;</a:t>
            </a:r>
            <a:r>
              <a:rPr lang="cs-CZ" sz="900" dirty="0" err="1" smtClean="0"/>
              <a:t>imgdii</a:t>
            </a:r>
            <a:r>
              <a:rPr lang="cs-CZ" sz="900" dirty="0" smtClean="0"/>
              <a:t>=PRpmSplD4HgjaM%3A%3BsilzGbFWgwLyZM%3BPRpmSplD4HgjaM%3A&amp;imgrc=PR</a:t>
            </a:r>
          </a:p>
          <a:p>
            <a:r>
              <a:rPr lang="cs-CZ" sz="900" dirty="0" smtClean="0"/>
              <a:t>pmSplD4HgjaM%3A%3BApls9NuEMseGLM%3Bhttp%253A%252F%252Fimages5.fanpop.com%252Fimage%252Fphotos%252F309</a:t>
            </a:r>
          </a:p>
          <a:p>
            <a:r>
              <a:rPr lang="cs-CZ" sz="900" dirty="0" smtClean="0"/>
              <a:t>00000%252FMichael-Jackson-BAD-Photoshoot-HQ-michael-jackson-30904810-1370-2000.jpg%3Bhttp%253A%252F%252Fwww.</a:t>
            </a:r>
          </a:p>
          <a:p>
            <a:r>
              <a:rPr lang="cs-CZ" sz="900" dirty="0" smtClean="0"/>
              <a:t>fanpop.com%252Fclubs%252Fmichael-jackson%252Fimages%252F30904810%252Ftitle%252Fmichael-jackson-bad-photoshoot-hq-photo%3B1370%3B2000    </a:t>
            </a:r>
            <a:r>
              <a:rPr lang="cs-CZ" sz="900" dirty="0" smtClean="0">
                <a:solidFill>
                  <a:srgbClr val="FF33CC"/>
                </a:solidFill>
              </a:rPr>
              <a:t>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 17.11.2013</a:t>
            </a:r>
            <a:endParaRPr lang="cs-CZ" sz="900" dirty="0">
              <a:solidFill>
                <a:srgbClr val="FF33CC"/>
              </a:solidFill>
            </a:endParaRPr>
          </a:p>
          <a:p>
            <a:r>
              <a:rPr lang="cs-CZ" sz="900" dirty="0" err="1" smtClean="0">
                <a:solidFill>
                  <a:srgbClr val="FF33CC"/>
                </a:solidFill>
              </a:rPr>
              <a:t>Slide</a:t>
            </a:r>
            <a:r>
              <a:rPr lang="cs-CZ" sz="900" dirty="0" smtClean="0">
                <a:solidFill>
                  <a:srgbClr val="FF33CC"/>
                </a:solidFill>
              </a:rPr>
              <a:t> 5:  obrázky   </a:t>
            </a:r>
            <a:r>
              <a:rPr lang="cs-CZ" sz="900" dirty="0"/>
              <a:t>1. http://pixabay.com/cs/v%C3%BDbuch-ohniv%C3%A1-koule-po%C5%BE%C3%A1r-zna%C4%8Dky-123690</a:t>
            </a:r>
            <a:r>
              <a:rPr lang="cs-CZ" sz="900" dirty="0" smtClean="0"/>
              <a:t>/</a:t>
            </a:r>
            <a:r>
              <a:rPr lang="cs-CZ" sz="900" b="1" dirty="0">
                <a:solidFill>
                  <a:srgbClr val="FF33CC"/>
                </a:solidFill>
              </a:rPr>
              <a:t> </a:t>
            </a:r>
            <a:r>
              <a:rPr lang="cs-CZ" sz="900" b="1" dirty="0" smtClean="0">
                <a:solidFill>
                  <a:srgbClr val="FF33CC"/>
                </a:solidFill>
              </a:rPr>
              <a:t>  </a:t>
            </a:r>
            <a:r>
              <a:rPr lang="cs-CZ" sz="900" dirty="0" smtClean="0">
                <a:solidFill>
                  <a:srgbClr val="FF33CC"/>
                </a:solidFill>
              </a:rPr>
              <a:t>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 smtClean="0"/>
              <a:t>2.  http</a:t>
            </a:r>
            <a:r>
              <a:rPr lang="cs-CZ" sz="900" dirty="0"/>
              <a:t>://pixabay.com/cs/l%C3%A1va-magma-sope%C4%8Dn%C3%A9-erupce-z%C3%A1%C5%99e-67574</a:t>
            </a:r>
            <a:r>
              <a:rPr lang="cs-CZ" sz="900" dirty="0" smtClean="0"/>
              <a:t>/    </a:t>
            </a:r>
            <a:r>
              <a:rPr lang="cs-CZ" sz="900" dirty="0" smtClean="0">
                <a:solidFill>
                  <a:srgbClr val="FF33CC"/>
                </a:solidFill>
              </a:rPr>
              <a:t>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/>
              <a:t>3. </a:t>
            </a:r>
            <a:r>
              <a:rPr lang="cs-CZ" sz="900" dirty="0" smtClean="0"/>
              <a:t> http</a:t>
            </a:r>
            <a:r>
              <a:rPr lang="cs-CZ" sz="900" dirty="0"/>
              <a:t>://pixabay.com/cs/torn%C3%A1do-%C5%A1kody-oklahoma-twister-115801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 smtClean="0"/>
              <a:t>4.  http</a:t>
            </a:r>
            <a:r>
              <a:rPr lang="cs-CZ" sz="900" dirty="0"/>
              <a:t>://pixabay.com/cs/bou%C5%99%C3%AD-les-stromy-p%C5%99%C3%ADrodn%C3%AD-s%C3%ADla-166345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 online cit. 17.11.2013 </a:t>
            </a:r>
            <a:endParaRPr lang="cs-CZ" sz="900" dirty="0" smtClean="0"/>
          </a:p>
          <a:p>
            <a:r>
              <a:rPr lang="cs-CZ" sz="900" dirty="0" smtClean="0"/>
              <a:t>5</a:t>
            </a:r>
            <a:r>
              <a:rPr lang="cs-CZ" sz="900" dirty="0"/>
              <a:t>. </a:t>
            </a:r>
            <a:r>
              <a:rPr lang="cs-CZ" sz="900" dirty="0" smtClean="0"/>
              <a:t> http</a:t>
            </a:r>
            <a:r>
              <a:rPr lang="cs-CZ" sz="900" dirty="0"/>
              <a:t>://pixabay.com/cs/l%C3%A1hve-v%C3%BDpis-plovouc%C3%AD-odpadky-plast-87342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/>
              <a:t>6. </a:t>
            </a:r>
            <a:r>
              <a:rPr lang="cs-CZ" sz="900" dirty="0" smtClean="0"/>
              <a:t> http</a:t>
            </a:r>
            <a:r>
              <a:rPr lang="cs-CZ" sz="900" dirty="0"/>
              <a:t>://pixabay.com/cs/klimatu-nebezpe%C4%8D%C3%AD-katastrofa-165080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/>
          </a:p>
          <a:p>
            <a:r>
              <a:rPr lang="cs-CZ" sz="900" dirty="0" smtClean="0"/>
              <a:t>7.  http</a:t>
            </a:r>
            <a:r>
              <a:rPr lang="cs-CZ" sz="900" dirty="0"/>
              <a:t>://pixabay.com/cs/p%C5%AFdy-zem%C4%9B-such%C3%BD-vy%C5%99e%C5%A1il-sucho-15540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/>
              <a:t>8</a:t>
            </a:r>
            <a:r>
              <a:rPr lang="cs-CZ" sz="900" dirty="0" smtClean="0"/>
              <a:t>.  </a:t>
            </a:r>
            <a:r>
              <a:rPr lang="cs-CZ" sz="900" dirty="0"/>
              <a:t>http://pixabay.com/cs/hurik%C3%A1n-isabel-tropick%C3%A1-cykl%C3%B3na-74031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 err="1" smtClean="0">
                <a:solidFill>
                  <a:srgbClr val="FF33CC"/>
                </a:solidFill>
              </a:rPr>
              <a:t>Slide</a:t>
            </a:r>
            <a:r>
              <a:rPr lang="cs-CZ" sz="900" dirty="0" smtClean="0">
                <a:solidFill>
                  <a:srgbClr val="FF33CC"/>
                </a:solidFill>
              </a:rPr>
              <a:t> </a:t>
            </a:r>
            <a:r>
              <a:rPr lang="cs-CZ" sz="900" dirty="0">
                <a:solidFill>
                  <a:srgbClr val="FF33CC"/>
                </a:solidFill>
              </a:rPr>
              <a:t>6:      </a:t>
            </a:r>
            <a:r>
              <a:rPr lang="cs-CZ" sz="900" dirty="0" smtClean="0">
                <a:solidFill>
                  <a:srgbClr val="FF33CC"/>
                </a:solidFill>
              </a:rPr>
              <a:t>obrázky    </a:t>
            </a:r>
            <a:r>
              <a:rPr lang="cs-CZ" sz="900" dirty="0" smtClean="0"/>
              <a:t> 1.  http</a:t>
            </a:r>
            <a:r>
              <a:rPr lang="cs-CZ" sz="900" dirty="0"/>
              <a:t>://pixabay.com/cs/photos/?q=marihuana&amp;orientation=&amp;image_type=&amp;cat</a:t>
            </a:r>
            <a:r>
              <a:rPr lang="cs-CZ" sz="900" dirty="0" smtClean="0"/>
              <a:t>=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cit. 17.11.2013</a:t>
            </a:r>
            <a:endParaRPr lang="cs-CZ" sz="900" dirty="0" smtClean="0"/>
          </a:p>
          <a:p>
            <a:r>
              <a:rPr lang="cs-CZ" sz="900" dirty="0" smtClean="0"/>
              <a:t>2.  http</a:t>
            </a:r>
            <a:r>
              <a:rPr lang="cs-CZ" sz="900" dirty="0"/>
              <a:t>://pixabay.com/cs/photos/?q=hlad&amp;orientation=&amp;image_type=&amp;</a:t>
            </a:r>
            <a:r>
              <a:rPr lang="cs-CZ" sz="900" dirty="0" smtClean="0"/>
              <a:t>cat=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 smtClean="0"/>
              <a:t>3.  http</a:t>
            </a:r>
            <a:r>
              <a:rPr lang="cs-CZ" sz="900" dirty="0"/>
              <a:t>://</a:t>
            </a:r>
            <a:r>
              <a:rPr lang="cs-CZ" sz="900" dirty="0" smtClean="0"/>
              <a:t>www.minorityperspective.co.uk/2011/01/15/corporate-greed-has-led-to-the-world-food-crises-and-starvation-in-africa/   </a:t>
            </a:r>
            <a:r>
              <a:rPr lang="cs-CZ" sz="900" dirty="0" smtClean="0">
                <a:solidFill>
                  <a:srgbClr val="FF33CC"/>
                </a:solidFill>
              </a:rPr>
              <a:t> </a:t>
            </a:r>
            <a:r>
              <a:rPr lang="cs-CZ" sz="900" dirty="0">
                <a:solidFill>
                  <a:srgbClr val="FF33CC"/>
                </a:solidFill>
              </a:rPr>
              <a:t>online 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/>
          </a:p>
          <a:p>
            <a:r>
              <a:rPr lang="cs-CZ" sz="900" dirty="0" smtClean="0"/>
              <a:t>4.  http</a:t>
            </a:r>
            <a:r>
              <a:rPr lang="cs-CZ" sz="900" dirty="0"/>
              <a:t>://pixabay.com/cs/photos/?q=nezam%C4%9Bstnanost&amp;orientation= &amp;</a:t>
            </a:r>
            <a:r>
              <a:rPr lang="cs-CZ" sz="900" dirty="0" err="1"/>
              <a:t>image_type</a:t>
            </a:r>
            <a:r>
              <a:rPr lang="cs-CZ" sz="900" dirty="0"/>
              <a:t>=&amp;</a:t>
            </a:r>
            <a:r>
              <a:rPr lang="cs-CZ" sz="900" dirty="0" err="1"/>
              <a:t>cat</a:t>
            </a:r>
            <a:r>
              <a:rPr lang="cs-CZ" sz="900" dirty="0" smtClean="0"/>
              <a:t>=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cit.17.11.2013</a:t>
            </a:r>
            <a:endParaRPr lang="cs-CZ" sz="900" dirty="0"/>
          </a:p>
          <a:p>
            <a:r>
              <a:rPr lang="cs-CZ" sz="900" dirty="0" smtClean="0"/>
              <a:t>5.  http</a:t>
            </a:r>
            <a:r>
              <a:rPr lang="cs-CZ" sz="900" dirty="0"/>
              <a:t>://pixabay.com/cs/photos/?q=nezam%C4%9Bstnan%C3%BD&amp;orientation =&amp;</a:t>
            </a:r>
            <a:r>
              <a:rPr lang="cs-CZ" sz="900" dirty="0" err="1"/>
              <a:t>image_type</a:t>
            </a:r>
            <a:r>
              <a:rPr lang="cs-CZ" sz="900" dirty="0"/>
              <a:t>=&amp;</a:t>
            </a:r>
            <a:r>
              <a:rPr lang="cs-CZ" sz="900" dirty="0" err="1"/>
              <a:t>cat</a:t>
            </a:r>
            <a:r>
              <a:rPr lang="cs-CZ" sz="900" dirty="0"/>
              <a:t>= </a:t>
            </a:r>
            <a:r>
              <a:rPr lang="cs-CZ" sz="900" dirty="0" smtClean="0"/>
              <a:t>   </a:t>
            </a:r>
            <a:r>
              <a:rPr lang="cs-CZ" sz="900" dirty="0" smtClean="0">
                <a:solidFill>
                  <a:srgbClr val="FF33CC"/>
                </a:solidFill>
              </a:rPr>
              <a:t>online </a:t>
            </a:r>
            <a:r>
              <a:rPr lang="cs-CZ" sz="900" dirty="0">
                <a:solidFill>
                  <a:srgbClr val="FF33CC"/>
                </a:solidFill>
              </a:rPr>
              <a:t>cit.17.11.2013</a:t>
            </a:r>
            <a:r>
              <a:rPr lang="cs-CZ" sz="900" dirty="0" smtClean="0"/>
              <a:t>        </a:t>
            </a:r>
            <a:endParaRPr lang="cs-CZ" sz="900" dirty="0"/>
          </a:p>
          <a:p>
            <a:r>
              <a:rPr lang="cs-CZ" sz="900" dirty="0" smtClean="0"/>
              <a:t>6.  http</a:t>
            </a:r>
            <a:r>
              <a:rPr lang="cs-CZ" sz="900" dirty="0"/>
              <a:t>://pixabay.com/cs/ukon%C4%8Den%C3%AD-siluety-lidsk%C3%A9- zam%C4%9Bstnanec-110302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</a:t>
            </a:r>
            <a:r>
              <a:rPr lang="cs-CZ" sz="900" dirty="0">
                <a:solidFill>
                  <a:srgbClr val="FF33CC"/>
                </a:solidFill>
              </a:rPr>
              <a:t>cit.17.11.2013</a:t>
            </a:r>
            <a:endParaRPr lang="cs-CZ" sz="900" dirty="0"/>
          </a:p>
          <a:p>
            <a:r>
              <a:rPr lang="cs-CZ" sz="900" dirty="0" smtClean="0"/>
              <a:t>7.  http</a:t>
            </a:r>
            <a:r>
              <a:rPr lang="cs-CZ" sz="900" dirty="0"/>
              <a:t>://</a:t>
            </a:r>
            <a:r>
              <a:rPr lang="cs-CZ" sz="900" dirty="0" smtClean="0"/>
              <a:t>www.shutterstock.com/pic.mhtml?language=cs&amp;id=141755542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</a:t>
            </a:r>
            <a:r>
              <a:rPr lang="cs-CZ" sz="900" dirty="0">
                <a:solidFill>
                  <a:srgbClr val="FF33CC"/>
                </a:solidFill>
              </a:rPr>
              <a:t>cit.17.11.2013</a:t>
            </a:r>
            <a:endParaRPr lang="cs-CZ" sz="900" dirty="0"/>
          </a:p>
          <a:p>
            <a:r>
              <a:rPr lang="cs-CZ" sz="900" dirty="0" smtClean="0"/>
              <a:t>8.  https</a:t>
            </a:r>
            <a:r>
              <a:rPr lang="cs-CZ" sz="900" dirty="0"/>
              <a:t>://</a:t>
            </a:r>
            <a:r>
              <a:rPr lang="cs-CZ" sz="900" dirty="0" smtClean="0"/>
              <a:t>www.google.cz/search?rlz=1W4CHBA_csCZ561&amp;hl=cs&amp;site=imghp&amp;tbm=isch&amp;source=hp&amp;biw=1024&amp;bih=460&amp;q=hlad</a:t>
            </a:r>
          </a:p>
          <a:p>
            <a:r>
              <a:rPr lang="cs-CZ" sz="900" dirty="0" smtClean="0"/>
              <a:t>&amp;</a:t>
            </a:r>
            <a:r>
              <a:rPr lang="cs-CZ" sz="900" dirty="0" err="1" smtClean="0"/>
              <a:t>oq</a:t>
            </a:r>
            <a:r>
              <a:rPr lang="cs-CZ" sz="900" dirty="0" smtClean="0"/>
              <a:t>=</a:t>
            </a:r>
            <a:r>
              <a:rPr lang="cs-CZ" sz="900" dirty="0" err="1" smtClean="0"/>
              <a:t>hlad&amp;gs_l</a:t>
            </a:r>
            <a:r>
              <a:rPr lang="cs-CZ" sz="900" dirty="0" smtClean="0"/>
              <a:t>=img.3</a:t>
            </a:r>
            <a:r>
              <a:rPr lang="cs-CZ" sz="900" dirty="0"/>
              <a:t>..0l10.2674.3851.0.4526.4.4.0.0.0.0.107.392.1j3.4.0....0...1ac.1.31.img..</a:t>
            </a:r>
            <a:r>
              <a:rPr lang="cs-CZ" sz="900" dirty="0" smtClean="0"/>
              <a:t>0.4.390.heUOt5d4krI#h l=</a:t>
            </a:r>
            <a:r>
              <a:rPr lang="cs-CZ" sz="900" dirty="0" err="1" smtClean="0"/>
              <a:t>cs&amp;q</a:t>
            </a:r>
            <a:r>
              <a:rPr lang="cs-CZ" sz="900" dirty="0" smtClean="0"/>
              <a:t>=heroin</a:t>
            </a:r>
          </a:p>
          <a:p>
            <a:r>
              <a:rPr lang="cs-CZ" sz="900" dirty="0" smtClean="0"/>
              <a:t>&amp;</a:t>
            </a:r>
            <a:r>
              <a:rPr lang="cs-CZ" sz="900" dirty="0" err="1"/>
              <a:t>tbm</a:t>
            </a:r>
            <a:r>
              <a:rPr lang="cs-CZ" sz="900" dirty="0"/>
              <a:t>=</a:t>
            </a:r>
            <a:r>
              <a:rPr lang="cs-CZ" sz="900" dirty="0" err="1"/>
              <a:t>isch&amp;facrc</a:t>
            </a:r>
            <a:r>
              <a:rPr lang="cs-CZ" sz="900" dirty="0"/>
              <a:t>=_&amp;</a:t>
            </a:r>
            <a:r>
              <a:rPr lang="cs-CZ" sz="900" dirty="0" err="1"/>
              <a:t>imgdii</a:t>
            </a:r>
            <a:r>
              <a:rPr lang="cs-CZ" sz="900" dirty="0"/>
              <a:t>=_&amp;</a:t>
            </a:r>
            <a:r>
              <a:rPr lang="cs-CZ" sz="900" dirty="0" err="1" smtClean="0"/>
              <a:t>imgrc</a:t>
            </a:r>
            <a:r>
              <a:rPr lang="cs-CZ" sz="900" dirty="0" smtClean="0"/>
              <a:t>=HF-JDWdnl99k6M%3A%3BBaAr4FjtIzBUnM%3Bhttp%253A%252F%252Ffamilytalk.ca%</a:t>
            </a:r>
          </a:p>
          <a:p>
            <a:r>
              <a:rPr lang="cs-CZ" sz="900" dirty="0" smtClean="0"/>
              <a:t>252Fwp-content%252Fuploads%252F2012%252F09%252FHeroin1.jpg%3Bhttp%253A%252F%252Ffamilytalk.ca%252Fheroin%252F%3B1581%3B1186</a:t>
            </a:r>
            <a:r>
              <a:rPr lang="cs-CZ" sz="900" dirty="0" smtClean="0">
                <a:solidFill>
                  <a:srgbClr val="FF33CC"/>
                </a:solidFill>
              </a:rPr>
              <a:t> 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 smtClean="0"/>
              <a:t>9.  https</a:t>
            </a:r>
            <a:r>
              <a:rPr lang="cs-CZ" sz="900" dirty="0"/>
              <a:t>://</a:t>
            </a:r>
            <a:r>
              <a:rPr lang="cs-CZ" sz="900" dirty="0" smtClean="0"/>
              <a:t>www.google.cz/search?rlz=1W4CHBA_csCZ561&amp;hl=cs&amp;site=imghp&amp;tbm=isch&amp;source=hp&amp;biw=1024&amp;bih=460&amp;q=hlad&amp;oq</a:t>
            </a:r>
          </a:p>
          <a:p>
            <a:r>
              <a:rPr lang="cs-CZ" sz="900" dirty="0" smtClean="0"/>
              <a:t>=</a:t>
            </a:r>
            <a:r>
              <a:rPr lang="cs-CZ" sz="900" dirty="0" err="1" smtClean="0"/>
              <a:t>hlad&amp;gs_l</a:t>
            </a:r>
            <a:r>
              <a:rPr lang="cs-CZ" sz="900" dirty="0" smtClean="0"/>
              <a:t>=img.3</a:t>
            </a:r>
            <a:r>
              <a:rPr lang="cs-CZ" sz="900" dirty="0"/>
              <a:t>..0l10.2674.3851.0.4526.4.4.0.0.0.0.107.392.1j3.4.0....0...1ac.1.31.img..</a:t>
            </a:r>
            <a:r>
              <a:rPr lang="cs-CZ" sz="900" dirty="0" smtClean="0"/>
              <a:t>0.4.390.heUOt5d4krI#hl=</a:t>
            </a:r>
            <a:r>
              <a:rPr lang="cs-CZ" sz="900" dirty="0" err="1" smtClean="0"/>
              <a:t>cs&amp;q</a:t>
            </a:r>
            <a:r>
              <a:rPr lang="cs-CZ" sz="900" dirty="0" smtClean="0"/>
              <a:t>=</a:t>
            </a:r>
            <a:r>
              <a:rPr lang="cs-CZ" sz="900" dirty="0" err="1" smtClean="0"/>
              <a:t>kokain&amp;tbm</a:t>
            </a:r>
            <a:r>
              <a:rPr lang="cs-CZ" sz="900" dirty="0" smtClean="0"/>
              <a:t>=</a:t>
            </a:r>
          </a:p>
          <a:p>
            <a:r>
              <a:rPr lang="cs-CZ" sz="900" dirty="0" smtClean="0"/>
              <a:t>isch&amp;facrc</a:t>
            </a:r>
            <a:r>
              <a:rPr lang="cs-CZ" sz="900" dirty="0"/>
              <a:t>=_&amp;imgdii=_&amp;</a:t>
            </a:r>
            <a:r>
              <a:rPr lang="cs-CZ" sz="900" dirty="0" smtClean="0"/>
              <a:t>imgrc=HS-AWhFo5LBprM%3A%3BlCET8Y45q3KjmM%3Bhttp%253A%252F%252Fwww.gymberoun.cz</a:t>
            </a:r>
          </a:p>
          <a:p>
            <a:r>
              <a:rPr lang="cs-CZ" sz="900" dirty="0" smtClean="0"/>
              <a:t>%252Fdokumenty%252Fdud%252F2013%252Fcincibuchpecka%252Fkokain3.jpg%3Bhttp%253A%252F%252Fwww.gymberoun.cz</a:t>
            </a:r>
          </a:p>
          <a:p>
            <a:r>
              <a:rPr lang="cs-CZ" sz="900" dirty="0" smtClean="0"/>
              <a:t>%252Fdokumenty%252Fdud%252F2013%252Fcincibuchpecka%252FKokain.html%3B450%3B280    </a:t>
            </a:r>
            <a:r>
              <a:rPr lang="cs-CZ" sz="900" dirty="0" smtClean="0">
                <a:solidFill>
                  <a:srgbClr val="FF33CC"/>
                </a:solidFill>
              </a:rPr>
              <a:t>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/>
          </a:p>
          <a:p>
            <a:r>
              <a:rPr lang="cs-CZ" sz="900" dirty="0" smtClean="0"/>
              <a:t>10.  https</a:t>
            </a:r>
            <a:r>
              <a:rPr lang="cs-CZ" sz="900" dirty="0"/>
              <a:t>://</a:t>
            </a:r>
            <a:r>
              <a:rPr lang="cs-CZ" sz="900" dirty="0" smtClean="0"/>
              <a:t>www.google.cz/search?rlz=1W4CHBA_csCZ561&amp;hl=cs&amp;site=imghp&amp;tbm=isch&amp;source=hp&amp;biw=1024&amp;bih=460&amp;q=hlad&amp;oq</a:t>
            </a:r>
          </a:p>
          <a:p>
            <a:r>
              <a:rPr lang="cs-CZ" sz="900" dirty="0" smtClean="0"/>
              <a:t>=</a:t>
            </a:r>
            <a:r>
              <a:rPr lang="cs-CZ" sz="900" dirty="0" err="1" smtClean="0"/>
              <a:t>hlad&amp;gs_l</a:t>
            </a:r>
            <a:r>
              <a:rPr lang="cs-CZ" sz="900" dirty="0" smtClean="0"/>
              <a:t>=img.3</a:t>
            </a:r>
            <a:r>
              <a:rPr lang="cs-CZ" sz="900" dirty="0"/>
              <a:t>..0l10.2674.3851.0.4526.4.4.0.0.0.0.107.392.1j3.4.0....0...1ac.1.31.img..</a:t>
            </a:r>
            <a:r>
              <a:rPr lang="cs-CZ" sz="900" dirty="0" smtClean="0"/>
              <a:t>0.4.390.heUOt5d4krI#hl=</a:t>
            </a:r>
            <a:r>
              <a:rPr lang="cs-CZ" sz="900" dirty="0" err="1" smtClean="0"/>
              <a:t>cs&amp;q</a:t>
            </a:r>
            <a:r>
              <a:rPr lang="cs-CZ" sz="900" dirty="0" smtClean="0"/>
              <a:t>=opil%C3%BD&amp;tbm=</a:t>
            </a:r>
            <a:r>
              <a:rPr lang="cs-CZ" sz="900" dirty="0" err="1" smtClean="0"/>
              <a:t>isch&amp;imgdii</a:t>
            </a:r>
            <a:r>
              <a:rPr lang="cs-CZ" sz="900" dirty="0" smtClean="0"/>
              <a:t>=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 </a:t>
            </a:r>
            <a:r>
              <a:rPr lang="cs-CZ" sz="900" dirty="0" smtClean="0"/>
              <a:t>_</a:t>
            </a:r>
          </a:p>
          <a:p>
            <a:r>
              <a:rPr lang="cs-CZ" sz="900" dirty="0" smtClean="0"/>
              <a:t>11.  http</a:t>
            </a:r>
            <a:r>
              <a:rPr lang="cs-CZ" sz="900" dirty="0"/>
              <a:t>://pixabay.com/cs/kou%C5%99en%C3%AD-cigareta-nejsou-ku%C5%99%C3%A1k-150234</a:t>
            </a:r>
            <a:r>
              <a:rPr lang="cs-CZ" sz="900" dirty="0" smtClean="0"/>
              <a:t>/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</a:t>
            </a:r>
            <a:r>
              <a:rPr lang="cs-CZ" sz="900" dirty="0">
                <a:solidFill>
                  <a:srgbClr val="FF33CC"/>
                </a:solidFill>
              </a:rPr>
              <a:t>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/>
          </a:p>
          <a:p>
            <a:pPr marL="228600" indent="-228600">
              <a:buAutoNum type="arabicPeriod" startAt="12"/>
            </a:pPr>
            <a:r>
              <a:rPr lang="cs-CZ" sz="900" dirty="0" smtClean="0"/>
              <a:t>http</a:t>
            </a:r>
            <a:r>
              <a:rPr lang="cs-CZ" sz="900" dirty="0"/>
              <a:t>://</a:t>
            </a:r>
            <a:r>
              <a:rPr lang="cs-CZ" sz="900" dirty="0" smtClean="0"/>
              <a:t>pixabay.com/cs/bomba-v%C3%BDbuchy-v%C3%A1lky-po%C5%BE%C3%A1r-361</a:t>
            </a:r>
            <a:r>
              <a:rPr lang="cs-CZ" sz="900" dirty="0">
                <a:solidFill>
                  <a:srgbClr val="FF33CC"/>
                </a:solidFill>
              </a:rPr>
              <a:t> </a:t>
            </a:r>
            <a:r>
              <a:rPr lang="cs-CZ" sz="900" dirty="0" smtClean="0">
                <a:solidFill>
                  <a:srgbClr val="FF33CC"/>
                </a:solidFill>
              </a:rPr>
              <a:t>   online cit. 17.11.2013</a:t>
            </a:r>
          </a:p>
          <a:p>
            <a:r>
              <a:rPr lang="cs-CZ" sz="900" dirty="0" err="1" smtClean="0">
                <a:solidFill>
                  <a:srgbClr val="FF33CC"/>
                </a:solidFill>
              </a:rPr>
              <a:t>Slide</a:t>
            </a:r>
            <a:r>
              <a:rPr lang="cs-CZ" sz="900" dirty="0" smtClean="0">
                <a:solidFill>
                  <a:srgbClr val="FF33CC"/>
                </a:solidFill>
              </a:rPr>
              <a:t> 7:  </a:t>
            </a:r>
            <a:r>
              <a:rPr lang="cs-CZ" sz="900" dirty="0">
                <a:solidFill>
                  <a:srgbClr val="FF33CC"/>
                </a:solidFill>
              </a:rPr>
              <a:t>obrázek </a:t>
            </a:r>
            <a:r>
              <a:rPr lang="cs-CZ" sz="900" dirty="0" smtClean="0">
                <a:solidFill>
                  <a:srgbClr val="FF33CC"/>
                </a:solidFill>
              </a:rPr>
              <a:t> 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http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://pixabay.com/cs/student-%C5%A1koln%C3%AD-v%C4%9Bk-kniha-u%C4%8Den%C3%AD-147783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/</a:t>
            </a:r>
            <a:r>
              <a:rPr lang="cs-CZ" sz="900" dirty="0">
                <a:solidFill>
                  <a:srgbClr val="FF33CC"/>
                </a:solidFill>
              </a:rPr>
              <a:t> online cit</a:t>
            </a:r>
            <a:r>
              <a:rPr lang="cs-CZ" sz="900" dirty="0" smtClean="0">
                <a:solidFill>
                  <a:srgbClr val="FF33CC"/>
                </a:solidFill>
              </a:rPr>
              <a:t>. 17.11.2013</a:t>
            </a:r>
            <a:endParaRPr lang="cs-CZ" sz="9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900" dirty="0" err="1" smtClean="0">
                <a:solidFill>
                  <a:srgbClr val="FF33CC"/>
                </a:solidFill>
              </a:rPr>
              <a:t>Slide</a:t>
            </a:r>
            <a:r>
              <a:rPr lang="cs-CZ" sz="900" dirty="0" smtClean="0">
                <a:solidFill>
                  <a:srgbClr val="FF33CC"/>
                </a:solidFill>
              </a:rPr>
              <a:t> </a:t>
            </a:r>
            <a:r>
              <a:rPr lang="cs-CZ" sz="900" dirty="0">
                <a:solidFill>
                  <a:srgbClr val="FF33CC"/>
                </a:solidFill>
              </a:rPr>
              <a:t>8:      </a:t>
            </a:r>
            <a:r>
              <a:rPr lang="cs-CZ" sz="900" dirty="0" smtClean="0">
                <a:solidFill>
                  <a:srgbClr val="FF33CC"/>
                </a:solidFill>
              </a:rPr>
              <a:t>obrázek    </a:t>
            </a:r>
            <a:r>
              <a:rPr lang="cs-CZ" sz="900" dirty="0">
                <a:solidFill>
                  <a:srgbClr val="FF33CC"/>
                </a:solidFill>
              </a:rPr>
              <a:t>video    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1.</a:t>
            </a:r>
            <a:r>
              <a:rPr lang="cs-CZ" sz="900" dirty="0" smtClean="0">
                <a:solidFill>
                  <a:srgbClr val="FF33CC"/>
                </a:solidFill>
              </a:rPr>
              <a:t>  </a:t>
            </a:r>
            <a:r>
              <a:rPr lang="cs-CZ" sz="900" dirty="0" smtClean="0"/>
              <a:t>http</a:t>
            </a:r>
            <a:r>
              <a:rPr lang="cs-CZ" sz="900" dirty="0"/>
              <a:t>://www.videacesky.cz/hudebni-klipy-videoklipy-hudba/s-pisni-kolem-sveta </a:t>
            </a:r>
            <a:r>
              <a:rPr lang="cs-CZ" sz="900" dirty="0" smtClean="0"/>
              <a:t>    </a:t>
            </a:r>
            <a:r>
              <a:rPr lang="cs-CZ" sz="900" dirty="0" smtClean="0">
                <a:solidFill>
                  <a:srgbClr val="FF66CC"/>
                </a:solidFill>
              </a:rPr>
              <a:t>online cit. 17.11.2013</a:t>
            </a:r>
            <a:endParaRPr lang="cs-CZ" sz="900" dirty="0" smtClean="0"/>
          </a:p>
          <a:p>
            <a:r>
              <a:rPr lang="cs-CZ" sz="900" dirty="0" smtClean="0"/>
              <a:t>2.  http</a:t>
            </a:r>
            <a:r>
              <a:rPr lang="cs-CZ" sz="900" dirty="0"/>
              <a:t>://pixabay.com/cs/zelen%C3%A1-sv%C4%9Bt-planeta-zem%C4%9B-ruka-33606</a:t>
            </a:r>
            <a:r>
              <a:rPr lang="cs-CZ" sz="900" dirty="0" smtClean="0"/>
              <a:t>/    </a:t>
            </a:r>
            <a:r>
              <a:rPr lang="cs-CZ" sz="900" dirty="0" smtClean="0">
                <a:solidFill>
                  <a:srgbClr val="FF66CC"/>
                </a:solidFill>
              </a:rPr>
              <a:t>online cit. 17.11.2013</a:t>
            </a:r>
            <a:endParaRPr lang="cs-CZ" sz="9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719843" y="204189"/>
            <a:ext cx="170431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6486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2229</TotalTime>
  <Words>1269</Words>
  <Application>Microsoft Office PowerPoint</Application>
  <PresentationFormat>Předvádění na obrazovce (4:3)</PresentationFormat>
  <Paragraphs>283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They Don't Care About Us (Prison Version) (Michael Jackso... - YouTubeMichael Jackson Pepsi Generation - YouTube</dc:title>
  <dc:creator>Jana</dc:creator>
  <cp:lastModifiedBy>Jana</cp:lastModifiedBy>
  <cp:revision>183</cp:revision>
  <dcterms:created xsi:type="dcterms:W3CDTF">2013-11-16T09:49:52Z</dcterms:created>
  <dcterms:modified xsi:type="dcterms:W3CDTF">2013-12-01T19:34:48Z</dcterms:modified>
</cp:coreProperties>
</file>