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3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8" d="100"/>
          <a:sy n="68" d="100"/>
        </p:scale>
        <p:origin x="-1350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24CEA-981A-463B-A2B9-20EE357DE9A2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B8428-00EB-4DCC-A543-EC1677BFF4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0980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8A63A-B5BF-4B72-9413-A24FDF1616A9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92DF5-65FC-438B-9973-91BABD9208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3978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F29DF-A07A-45D2-94D4-65F06D185686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172E2-585D-4370-BC1F-E5F0C786F8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3502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CADC0-00C5-4C1E-B5A0-BB869F332CE6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7B16D7-9C01-4A13-BD16-C75F274DC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2637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4840E-1913-4EF6-AEF9-B2840923B0CD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73F1A-A492-4B27-B39E-49E2CB1072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844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00CC3-BCE9-48F7-AC90-837CED701ED5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0ED3F-78C8-4F21-A77F-DFBF14490E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6774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C0BC3-E3A2-4ED0-8F42-DE8FE20B2897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4CADB-1A0C-4035-BAE3-F7EF8B11CF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865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BDFD4-7DCD-415F-B146-B40510EE4E5A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E3D3C-0C05-4501-A6E4-699C66B8FC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542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1D6FA-9609-4C5B-9879-FB10D669B5F2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89553-3F5E-4FFC-8492-B077B72B1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4389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D45B2-F42B-43CD-BE77-E911AE6B1220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7D560-3EAE-4A32-AC3A-CEA6ECC914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736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C29B-8967-441D-A9AB-047ACA540B6D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AA1D5-8CE3-4715-B3E4-477A8D6B97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4340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4A7A25F-4C92-47EB-9FD7-7C4AE6F6EC59}" type="datetimeFigureOut">
              <a:rPr lang="cs-CZ"/>
              <a:pPr>
                <a:defRPr/>
              </a:pPr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B9A5CE-6622-425E-BB16-7E8AE84DA4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f/f4/Leaf_1_web.jp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3200" b="1" dirty="0" smtClean="0"/>
              <a:t>VY_52_INOVACE_34_ </a:t>
            </a:r>
            <a:r>
              <a:rPr lang="cs-CZ" sz="3200" b="1" dirty="0" smtClean="0"/>
              <a:t>List - </a:t>
            </a:r>
            <a:r>
              <a:rPr lang="cs-CZ" sz="3200" b="1" dirty="0" smtClean="0"/>
              <a:t>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51656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539750" y="719138"/>
            <a:ext cx="81359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Leaf 1 we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650" y="333375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539750" y="6237288"/>
            <a:ext cx="26638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" descr="skenování000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575" y="0"/>
            <a:ext cx="518477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0" y="404813"/>
            <a:ext cx="3348038" cy="526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 u="sng" dirty="0"/>
              <a:t>Stavba listu:</a:t>
            </a:r>
          </a:p>
          <a:p>
            <a:pPr eaLnBrk="1" hangingPunct="1"/>
            <a:endParaRPr lang="cs-CZ" sz="2400" b="1" u="sng" dirty="0"/>
          </a:p>
          <a:p>
            <a:pPr eaLnBrk="1" hangingPunct="1"/>
            <a:r>
              <a:rPr lang="cs-CZ" sz="2400" b="1" dirty="0" smtClean="0"/>
              <a:t>Listy </a:t>
            </a:r>
            <a:r>
              <a:rPr lang="cs-CZ" sz="2400" dirty="0" smtClean="0"/>
              <a:t>- </a:t>
            </a:r>
            <a:r>
              <a:rPr lang="cs-CZ" sz="2400" dirty="0"/>
              <a:t>řapíkaté</a:t>
            </a:r>
          </a:p>
          <a:p>
            <a:pPr eaLnBrk="1" hangingPunct="1"/>
            <a:r>
              <a:rPr lang="cs-CZ" sz="2400" dirty="0"/>
              <a:t>        - </a:t>
            </a:r>
            <a:r>
              <a:rPr lang="cs-CZ" sz="2400" dirty="0" err="1"/>
              <a:t>bezřapíkaté</a:t>
            </a:r>
            <a:endParaRPr lang="cs-CZ" sz="2400" dirty="0"/>
          </a:p>
          <a:p>
            <a:pPr eaLnBrk="1" hangingPunct="1"/>
            <a:r>
              <a:rPr lang="cs-CZ" sz="2400" dirty="0"/>
              <a:t>        - jednoduché</a:t>
            </a:r>
          </a:p>
          <a:p>
            <a:pPr eaLnBrk="1" hangingPunct="1"/>
            <a:r>
              <a:rPr lang="cs-CZ" sz="2400" dirty="0"/>
              <a:t>        - složené</a:t>
            </a:r>
          </a:p>
          <a:p>
            <a:pPr eaLnBrk="1" hangingPunct="1"/>
            <a:r>
              <a:rPr lang="cs-CZ" sz="2400" b="1" dirty="0" smtClean="0"/>
              <a:t>Okraje -</a:t>
            </a:r>
            <a:r>
              <a:rPr lang="cs-CZ" sz="2400" dirty="0" smtClean="0"/>
              <a:t> </a:t>
            </a:r>
            <a:r>
              <a:rPr lang="cs-CZ" sz="2400" dirty="0"/>
              <a:t>zubaté</a:t>
            </a:r>
          </a:p>
          <a:p>
            <a:pPr eaLnBrk="1" hangingPunct="1"/>
            <a:r>
              <a:rPr lang="cs-CZ" sz="2400" dirty="0"/>
              <a:t>	- laločnaté</a:t>
            </a:r>
          </a:p>
          <a:p>
            <a:pPr eaLnBrk="1" hangingPunct="1"/>
            <a:r>
              <a:rPr lang="cs-CZ" sz="2400" dirty="0"/>
              <a:t>	- pilovité</a:t>
            </a:r>
          </a:p>
          <a:p>
            <a:pPr eaLnBrk="1" hangingPunct="1"/>
            <a:r>
              <a:rPr lang="cs-CZ" sz="2400" b="1" dirty="0"/>
              <a:t>Postavení na stonku</a:t>
            </a:r>
          </a:p>
          <a:p>
            <a:pPr eaLnBrk="1" hangingPunct="1">
              <a:buFontTx/>
              <a:buChar char="-"/>
            </a:pPr>
            <a:r>
              <a:rPr lang="cs-CZ" sz="2400" dirty="0"/>
              <a:t> střídavé</a:t>
            </a:r>
          </a:p>
          <a:p>
            <a:pPr eaLnBrk="1" hangingPunct="1">
              <a:buFontTx/>
              <a:buChar char="-"/>
            </a:pPr>
            <a:r>
              <a:rPr lang="cs-CZ" sz="2400" dirty="0"/>
              <a:t> vstřícné</a:t>
            </a:r>
          </a:p>
          <a:p>
            <a:pPr eaLnBrk="1" hangingPunct="1"/>
            <a:r>
              <a:rPr lang="cs-CZ" sz="2400" b="1" dirty="0" smtClean="0"/>
              <a:t>Žilnatina - </a:t>
            </a:r>
            <a:r>
              <a:rPr lang="cs-CZ" sz="2400" dirty="0"/>
              <a:t>souběžná</a:t>
            </a:r>
          </a:p>
          <a:p>
            <a:pPr eaLnBrk="1" hangingPunct="1"/>
            <a:r>
              <a:rPr lang="cs-CZ" sz="2400" dirty="0"/>
              <a:t>	    - rozvětvená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836613"/>
          </a:xfrm>
        </p:spPr>
        <p:txBody>
          <a:bodyPr/>
          <a:lstStyle/>
          <a:p>
            <a:r>
              <a:rPr lang="cs-CZ" sz="2800" b="1" u="sng" smtClean="0"/>
              <a:t>Vnitřní stavba listu:</a:t>
            </a:r>
          </a:p>
        </p:txBody>
      </p:sp>
      <p:pic>
        <p:nvPicPr>
          <p:cNvPr id="5123" name="Obrázek 4" descr="skenování0003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550" y="954088"/>
            <a:ext cx="7766050" cy="5903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561975"/>
          </a:xfrm>
        </p:spPr>
        <p:txBody>
          <a:bodyPr/>
          <a:lstStyle/>
          <a:p>
            <a:r>
              <a:rPr lang="cs-CZ" sz="3200" b="1" u="sng" smtClean="0"/>
              <a:t>Úkoly listu: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u="sng" dirty="0" smtClean="0"/>
              <a:t>Pokožka </a:t>
            </a:r>
            <a:r>
              <a:rPr lang="cs-CZ" sz="2800" dirty="0" smtClean="0"/>
              <a:t>- </a:t>
            </a:r>
            <a:r>
              <a:rPr lang="cs-CZ" sz="2800" dirty="0" smtClean="0"/>
              <a:t>kryje</a:t>
            </a:r>
          </a:p>
          <a:p>
            <a:pPr>
              <a:buFont typeface="Arial" charset="0"/>
              <a:buNone/>
            </a:pPr>
            <a:r>
              <a:rPr lang="cs-CZ" sz="2800" u="sng" dirty="0" smtClean="0"/>
              <a:t>Průduchy -</a:t>
            </a:r>
            <a:r>
              <a:rPr lang="cs-CZ" sz="2800" dirty="0" smtClean="0"/>
              <a:t> </a:t>
            </a:r>
            <a:r>
              <a:rPr lang="cs-CZ" sz="2800" dirty="0" smtClean="0"/>
              <a:t>spodní </a:t>
            </a:r>
            <a:r>
              <a:rPr lang="cs-CZ" sz="2800" dirty="0" smtClean="0"/>
              <a:t>část  -</a:t>
            </a:r>
            <a:r>
              <a:rPr lang="cs-CZ" sz="2800" dirty="0" smtClean="0"/>
              <a:t>prostupné pro plyny a páry, </a:t>
            </a:r>
            <a:r>
              <a:rPr lang="cs-CZ" sz="2800" dirty="0" smtClean="0"/>
              <a:t>sucho - </a:t>
            </a:r>
            <a:r>
              <a:rPr lang="cs-CZ" sz="2800" dirty="0" smtClean="0"/>
              <a:t>uzavření</a:t>
            </a:r>
          </a:p>
          <a:p>
            <a:pPr>
              <a:buFont typeface="Arial" charset="0"/>
              <a:buNone/>
            </a:pPr>
            <a:r>
              <a:rPr lang="cs-CZ" sz="2800" u="sng" dirty="0" smtClean="0"/>
              <a:t>Buňky s </a:t>
            </a:r>
            <a:r>
              <a:rPr lang="cs-CZ" sz="2800" u="sng" dirty="0" smtClean="0"/>
              <a:t>chloroplasty - </a:t>
            </a:r>
            <a:r>
              <a:rPr lang="cs-CZ" sz="2800" u="sng" dirty="0" smtClean="0"/>
              <a:t>fotosyntéza </a:t>
            </a:r>
            <a:r>
              <a:rPr lang="cs-CZ" sz="2800" dirty="0" smtClean="0"/>
              <a:t>přes den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zelené se jeví, protože ostatní části barevného </a:t>
            </a:r>
            <a:r>
              <a:rPr lang="cs-CZ" sz="2800" b="1" dirty="0" smtClean="0"/>
              <a:t>spektra chloroplast pohltí</a:t>
            </a:r>
          </a:p>
          <a:p>
            <a:pPr>
              <a:buFont typeface="Arial" charset="0"/>
              <a:buNone/>
            </a:pPr>
            <a:r>
              <a:rPr lang="cs-CZ" sz="2800" b="1" dirty="0" smtClean="0"/>
              <a:t>	</a:t>
            </a:r>
            <a:r>
              <a:rPr lang="cs-CZ" sz="2800" b="1" dirty="0" smtClean="0"/>
              <a:t>vyrábí - </a:t>
            </a:r>
            <a:r>
              <a:rPr lang="cs-CZ" sz="2800" dirty="0" smtClean="0"/>
              <a:t>z vody a oxidu </a:t>
            </a:r>
            <a:r>
              <a:rPr lang="cs-CZ" sz="2800" dirty="0" smtClean="0"/>
              <a:t>uhličitého - </a:t>
            </a:r>
            <a:r>
              <a:rPr lang="cs-CZ" sz="2800" dirty="0" smtClean="0"/>
              <a:t>cukr (glukózu)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	</a:t>
            </a:r>
            <a:r>
              <a:rPr lang="cs-CZ" sz="2800" dirty="0" smtClean="0"/>
              <a:t>ribozomy - </a:t>
            </a:r>
            <a:r>
              <a:rPr lang="cs-CZ" sz="2800" dirty="0" smtClean="0"/>
              <a:t>škrob, celulózu, tuk, bílkoviny, vosky, vitamíny, silice, pryskyřice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-3997325" y="0"/>
            <a:ext cx="11387138" cy="1143000"/>
          </a:xfrm>
        </p:spPr>
        <p:txBody>
          <a:bodyPr/>
          <a:lstStyle/>
          <a:p>
            <a:r>
              <a:rPr lang="cs-CZ" sz="2800" smtClean="0"/>
              <a:t>Kontrolní otázky:</a:t>
            </a:r>
          </a:p>
        </p:txBody>
      </p:sp>
      <p:pic>
        <p:nvPicPr>
          <p:cNvPr id="7171" name="Obrázek 5" descr="skenování0044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8" b="16463"/>
          <a:stretch>
            <a:fillRect/>
          </a:stretch>
        </p:blipFill>
        <p:spPr bwMode="auto">
          <a:xfrm>
            <a:off x="3059113" y="692150"/>
            <a:ext cx="6084887" cy="496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1042988" y="1125538"/>
            <a:ext cx="86518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1.a</a:t>
            </a: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5292725" y="1196975"/>
            <a:ext cx="12239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1.b</a:t>
            </a:r>
          </a:p>
        </p:txBody>
      </p:sp>
      <p:sp>
        <p:nvSpPr>
          <p:cNvPr id="7174" name="TextovéPole 5"/>
          <p:cNvSpPr txBox="1">
            <a:spLocks noChangeArrowheads="1"/>
          </p:cNvSpPr>
          <p:nvPr/>
        </p:nvSpPr>
        <p:spPr bwMode="auto">
          <a:xfrm>
            <a:off x="539750" y="3789363"/>
            <a:ext cx="11525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2.a</a:t>
            </a:r>
          </a:p>
        </p:txBody>
      </p:sp>
      <p:sp>
        <p:nvSpPr>
          <p:cNvPr id="7175" name="TextovéPole 6"/>
          <p:cNvSpPr txBox="1">
            <a:spLocks noChangeArrowheads="1"/>
          </p:cNvSpPr>
          <p:nvPr/>
        </p:nvSpPr>
        <p:spPr bwMode="auto">
          <a:xfrm>
            <a:off x="5940425" y="4508500"/>
            <a:ext cx="12954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2.b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1" descr="skenování0041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064" t="9537"/>
          <a:stretch>
            <a:fillRect/>
          </a:stretch>
        </p:blipFill>
        <p:spPr bwMode="auto">
          <a:xfrm>
            <a:off x="3924300" y="2636838"/>
            <a:ext cx="4783138" cy="341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0" y="765175"/>
            <a:ext cx="91440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3. </a:t>
            </a:r>
            <a:r>
              <a:rPr lang="cs-CZ" sz="2400"/>
              <a:t>Doplň k písmenům </a:t>
            </a:r>
            <a:r>
              <a:rPr lang="cs-CZ" sz="2400" b="1"/>
              <a:t>c, d, e </a:t>
            </a:r>
            <a:r>
              <a:rPr lang="cs-CZ" sz="2400"/>
              <a:t>názvy a urči která část dřeva je jarní a která letní (</a:t>
            </a:r>
            <a:r>
              <a:rPr lang="cs-CZ" sz="2400" b="1"/>
              <a:t>a </a:t>
            </a:r>
            <a:r>
              <a:rPr lang="cs-CZ" sz="2400"/>
              <a:t>či</a:t>
            </a:r>
            <a:r>
              <a:rPr lang="cs-CZ" sz="2400" b="1"/>
              <a:t> b</a:t>
            </a:r>
            <a:r>
              <a:rPr lang="cs-CZ" sz="2400"/>
              <a:t>)</a:t>
            </a:r>
          </a:p>
        </p:txBody>
      </p:sp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3059113" y="4868863"/>
            <a:ext cx="5048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a)</a:t>
            </a:r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3276600" y="5589588"/>
            <a:ext cx="5032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b)</a:t>
            </a:r>
          </a:p>
        </p:txBody>
      </p:sp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8172450" y="4076700"/>
            <a:ext cx="5032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c)</a:t>
            </a:r>
          </a:p>
        </p:txBody>
      </p:sp>
      <p:sp>
        <p:nvSpPr>
          <p:cNvPr id="8199" name="TextovéPole 7"/>
          <p:cNvSpPr txBox="1">
            <a:spLocks noChangeArrowheads="1"/>
          </p:cNvSpPr>
          <p:nvPr/>
        </p:nvSpPr>
        <p:spPr bwMode="auto">
          <a:xfrm>
            <a:off x="8101013" y="4868863"/>
            <a:ext cx="5032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d)</a:t>
            </a:r>
          </a:p>
        </p:txBody>
      </p:sp>
      <p:sp>
        <p:nvSpPr>
          <p:cNvPr id="8200" name="TextovéPole 9"/>
          <p:cNvSpPr txBox="1">
            <a:spLocks noChangeArrowheads="1"/>
          </p:cNvSpPr>
          <p:nvPr/>
        </p:nvSpPr>
        <p:spPr bwMode="auto">
          <a:xfrm>
            <a:off x="8172450" y="5589588"/>
            <a:ext cx="4238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e)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2" descr="skenování0042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174"/>
          <a:stretch>
            <a:fillRect/>
          </a:stretch>
        </p:blipFill>
        <p:spPr bwMode="auto">
          <a:xfrm>
            <a:off x="539750" y="1052513"/>
            <a:ext cx="7891463" cy="547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179388" y="188913"/>
            <a:ext cx="8964612" cy="7381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4. </a:t>
            </a:r>
            <a:r>
              <a:rPr lang="cs-CZ" b="1"/>
              <a:t>U jednoduchých listů urči název pro tvar a složené rozliš podle umístění listů na stonku  (8 a 10) či podle četnosti (5, 6, 7, 9)</a:t>
            </a:r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4284663" y="6308725"/>
            <a:ext cx="574675" cy="369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323850" y="836613"/>
            <a:ext cx="7777163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Obr.1- http://cs.wikipedia.org/wiki/Soubor:Leaf_1_web.jpg</a:t>
            </a:r>
          </a:p>
          <a:p>
            <a:pPr eaLnBrk="1" hangingPunct="1"/>
            <a:r>
              <a:rPr lang="cs-CZ" sz="1200"/>
              <a:t>Učebnice: Kvasničková Danuše Ekologický přírodopis pro 7.ročník základní školy 2.část, třetí, upravené vydání, nakladatelství Fortuna, ISBN 80-7168-890-8</a:t>
            </a:r>
          </a:p>
          <a:p>
            <a:pPr eaLnBrk="1" hangingPunct="1"/>
            <a:r>
              <a:rPr lang="cs-CZ" sz="1200"/>
              <a:t>Ekologický přírodopis- Pracovní sešit: Kvasničková Danuše, první vydání- dotisk, nakladatelství Fortuna, ISBN 80-7168-631-X</a:t>
            </a:r>
          </a:p>
          <a:p>
            <a:pPr eaLnBrk="1" hangingPunct="1"/>
            <a:endParaRPr lang="cs-CZ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188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VY_52_INOVACE_34_ List - učební text</vt:lpstr>
      <vt:lpstr>Snímek 2</vt:lpstr>
      <vt:lpstr>Snímek 3</vt:lpstr>
      <vt:lpstr>Vnitřní stavba listu:</vt:lpstr>
      <vt:lpstr>Úkoly listu:</vt:lpstr>
      <vt:lpstr>Kontrolní otázky: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VY_52_INOVACE_34</dc:title>
  <dc:creator>Hercík</dc:creator>
  <cp:lastModifiedBy>expert</cp:lastModifiedBy>
  <cp:revision>15</cp:revision>
  <dcterms:created xsi:type="dcterms:W3CDTF">2011-05-01T15:27:56Z</dcterms:created>
  <dcterms:modified xsi:type="dcterms:W3CDTF">2012-03-29T15:44:07Z</dcterms:modified>
</cp:coreProperties>
</file>