
<file path=[Content_Types].xml><?xml version="1.0" encoding="utf-8"?>
<Types xmlns="http://schemas.openxmlformats.org/package/2006/content-types"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Default Extension="png" ContentType="image/png"/>
  <Override PartName="/ppt/slideMasters/slideMaster1.xml" ContentType="application/vnd.openxmlformats-officedocument.presentationml.slideMaster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presProps.xml" ContentType="application/vnd.openxmlformats-officedocument.presentationml.presProps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theme/theme1.xml" ContentType="application/vnd.openxmlformats-officedocument.theme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Layouts/slideLayout1.xml" ContentType="application/vnd.openxmlformats-officedocument.presentationml.slideLayout+xml"/>
  <Override PartName="/docProps/app.xml" ContentType="application/vnd.openxmlformats-officedocument.extended-properties+xml"/>
  <Override PartName="/ppt/slides/slide10.xml" ContentType="application/vnd.openxmlformats-officedocument.presentationml.slide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docProps/core.xml" ContentType="application/vnd.openxmlformats-package.core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56" r:id="rId2"/>
    <p:sldId id="257" r:id="rId3"/>
    <p:sldId id="258" r:id="rId4"/>
    <p:sldId id="259" r:id="rId5"/>
    <p:sldId id="261" r:id="rId6"/>
    <p:sldId id="262" r:id="rId7"/>
    <p:sldId id="264" r:id="rId8"/>
    <p:sldId id="265" r:id="rId9"/>
    <p:sldId id="263" r:id="rId10"/>
    <p:sldId id="260" r:id="rId11"/>
  </p:sldIdLst>
  <p:sldSz cx="9144000" cy="6858000" type="screen4x3"/>
  <p:notesSz cx="6858000" cy="9144000"/>
  <p:defaultTextStyle>
    <a:defPPr>
      <a:defRPr lang="cs-CZ"/>
    </a:defPPr>
    <a:lvl1pPr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Arial" charset="0"/>
      </a:defRPr>
    </a:lvl1pPr>
    <a:lvl2pPr marL="4572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Arial" charset="0"/>
      </a:defRPr>
    </a:lvl2pPr>
    <a:lvl3pPr marL="9144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Arial" charset="0"/>
      </a:defRPr>
    </a:lvl3pPr>
    <a:lvl4pPr marL="13716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Arial" charset="0"/>
      </a:defRPr>
    </a:lvl4pPr>
    <a:lvl5pPr marL="18288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Arial" charset="0"/>
      </a:defRPr>
    </a:lvl5pPr>
    <a:lvl6pPr marL="22860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Arial" charset="0"/>
      </a:defRPr>
    </a:lvl6pPr>
    <a:lvl7pPr marL="27432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Arial" charset="0"/>
      </a:defRPr>
    </a:lvl7pPr>
    <a:lvl8pPr marL="32004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Arial" charset="0"/>
      </a:defRPr>
    </a:lvl8pPr>
    <a:lvl9pPr marL="36576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Arial" charset="0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xmlns="" val="0"/>
    </p:ext>
    <p:ext uri="{D31A062A-798A-4329-ABDD-BBA856620510}">
      <p14:defaultImageDpi xmlns:p14="http://schemas.microsoft.com/office/powerpoint/2010/main" xmlns="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>
      <p:cViewPr varScale="1">
        <p:scale>
          <a:sx n="103" d="100"/>
          <a:sy n="103" d="100"/>
        </p:scale>
        <p:origin x="-204" y="-96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viewProps" Target="viewProp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presProps" Target="presProp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tableStyles" Target="tableStyles.xml"/><Relationship Id="rId10" Type="http://schemas.openxmlformats.org/officeDocument/2006/relationships/slide" Target="slides/slide9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theme" Target="theme/theme1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Úvodní sníme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Podnadpis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cs-CZ" smtClean="0"/>
              <a:t>Klepnutím lze upravit styl předlohy podnadpisů.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BBD8F89B-70D5-4A75-B783-D64843626DEF}" type="datetimeFigureOut">
              <a:rPr lang="cs-CZ"/>
              <a:pPr>
                <a:defRPr/>
              </a:pPr>
              <a:t>28.3.2012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819F0DC2-312F-4EFA-AF82-F8F9BF44956B}" type="slidenum">
              <a:rPr lang="cs-CZ"/>
              <a:pPr>
                <a:defRPr/>
              </a:pPr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xmlns="" val="3776915408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Nadpis a obsah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DC23DA71-8B4B-4F7B-A42E-59F7FE20E268}" type="datetimeFigureOut">
              <a:rPr lang="cs-CZ"/>
              <a:pPr>
                <a:defRPr/>
              </a:pPr>
              <a:t>28.3.2012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0748DD67-19F4-4723-998E-993A89B3BBF0}" type="slidenum">
              <a:rPr lang="cs-CZ"/>
              <a:pPr>
                <a:defRPr/>
              </a:pPr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xmlns="" val="830063759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Záhlaví části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cs-CZ" smtClean="0"/>
              <a:t>Klepnutím lze upravit styly předlohy textu.</a:t>
            </a:r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DEF16A35-D4E8-4192-89DB-BF6A4997DF3A}" type="datetimeFigureOut">
              <a:rPr lang="cs-CZ"/>
              <a:pPr>
                <a:defRPr/>
              </a:pPr>
              <a:t>28.3.2012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828F906A-ADBD-4606-A728-BA74C770A634}" type="slidenum">
              <a:rPr lang="cs-CZ"/>
              <a:pPr>
                <a:defRPr/>
              </a:pPr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xmlns="" val="1967224371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va obsah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obsah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5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9B8CC5DA-927A-4D89-AFAC-81987E199C6F}" type="datetimeFigureOut">
              <a:rPr lang="cs-CZ"/>
              <a:pPr>
                <a:defRPr/>
              </a:pPr>
              <a:t>28.3.2012</a:t>
            </a:fld>
            <a:endParaRPr lang="cs-CZ"/>
          </a:p>
        </p:txBody>
      </p:sp>
      <p:sp>
        <p:nvSpPr>
          <p:cNvPr id="6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/>
          </a:p>
        </p:txBody>
      </p:sp>
      <p:sp>
        <p:nvSpPr>
          <p:cNvPr id="7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9FEA0FCB-852A-4C01-9E59-E342065514EC}" type="slidenum">
              <a:rPr lang="cs-CZ"/>
              <a:pPr>
                <a:defRPr/>
              </a:pPr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xmlns="" val="789945990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Porovnání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</p:txBody>
      </p:sp>
      <p:sp>
        <p:nvSpPr>
          <p:cNvPr id="4" name="Zástupný symbol pro obsah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5" name="Zástupný symbol pro text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</p:txBody>
      </p:sp>
      <p:sp>
        <p:nvSpPr>
          <p:cNvPr id="6" name="Zástupný symbol pro obsah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7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6DE26C07-D592-49FB-AD97-124488D188C4}" type="datetimeFigureOut">
              <a:rPr lang="cs-CZ"/>
              <a:pPr>
                <a:defRPr/>
              </a:pPr>
              <a:t>28.3.2012</a:t>
            </a:fld>
            <a:endParaRPr lang="cs-CZ"/>
          </a:p>
        </p:txBody>
      </p:sp>
      <p:sp>
        <p:nvSpPr>
          <p:cNvPr id="8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/>
          </a:p>
        </p:txBody>
      </p:sp>
      <p:sp>
        <p:nvSpPr>
          <p:cNvPr id="9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A5B85119-1DEC-49DC-80AE-7F718A67610E}" type="slidenum">
              <a:rPr lang="cs-CZ"/>
              <a:pPr>
                <a:defRPr/>
              </a:pPr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xmlns="" val="3708952849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Pouze nadpi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9671C355-DC9E-44ED-B3B6-1641B5E9F1D1}" type="datetimeFigureOut">
              <a:rPr lang="cs-CZ"/>
              <a:pPr>
                <a:defRPr/>
              </a:pPr>
              <a:t>28.3.2012</a:t>
            </a:fld>
            <a:endParaRPr lang="cs-CZ"/>
          </a:p>
        </p:txBody>
      </p:sp>
      <p:sp>
        <p:nvSpPr>
          <p:cNvPr id="4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/>
          </a:p>
        </p:txBody>
      </p:sp>
      <p:sp>
        <p:nvSpPr>
          <p:cNvPr id="5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92AF6F55-10BB-4E0B-9821-59C73700016C}" type="slidenum">
              <a:rPr lang="cs-CZ"/>
              <a:pPr>
                <a:defRPr/>
              </a:pPr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xmlns="" val="2486762220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Prázdn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69395A3F-FC2F-4A4E-8A07-A22954F7CD66}" type="datetimeFigureOut">
              <a:rPr lang="cs-CZ"/>
              <a:pPr>
                <a:defRPr/>
              </a:pPr>
              <a:t>28.3.2012</a:t>
            </a:fld>
            <a:endParaRPr lang="cs-CZ"/>
          </a:p>
        </p:txBody>
      </p:sp>
      <p:sp>
        <p:nvSpPr>
          <p:cNvPr id="3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/>
          </a:p>
        </p:txBody>
      </p:sp>
      <p:sp>
        <p:nvSpPr>
          <p:cNvPr id="4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46B2691E-D69E-4247-9DDD-B9233857F309}" type="slidenum">
              <a:rPr lang="cs-CZ"/>
              <a:pPr>
                <a:defRPr/>
              </a:pPr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xmlns="" val="3538107341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Obsah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text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</p:txBody>
      </p:sp>
      <p:sp>
        <p:nvSpPr>
          <p:cNvPr id="5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A5352D8B-6956-44B6-92A0-C5CA946A8BD3}" type="datetimeFigureOut">
              <a:rPr lang="cs-CZ"/>
              <a:pPr>
                <a:defRPr/>
              </a:pPr>
              <a:t>28.3.2012</a:t>
            </a:fld>
            <a:endParaRPr lang="cs-CZ"/>
          </a:p>
        </p:txBody>
      </p:sp>
      <p:sp>
        <p:nvSpPr>
          <p:cNvPr id="6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/>
          </a:p>
        </p:txBody>
      </p:sp>
      <p:sp>
        <p:nvSpPr>
          <p:cNvPr id="7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52F1BC46-DC9B-4924-ABB5-39A426FE9812}" type="slidenum">
              <a:rPr lang="cs-CZ"/>
              <a:pPr>
                <a:defRPr/>
              </a:pPr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xmlns="" val="2922733335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Obrázek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obrázek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 rtlCol="0">
            <a:normAutofit/>
          </a:bodyPr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pPr lvl="0"/>
            <a:endParaRPr lang="cs-CZ" noProof="0" smtClean="0"/>
          </a:p>
        </p:txBody>
      </p:sp>
      <p:sp>
        <p:nvSpPr>
          <p:cNvPr id="4" name="Zástupný symbol pro text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</p:txBody>
      </p:sp>
      <p:sp>
        <p:nvSpPr>
          <p:cNvPr id="5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C9877C06-3D60-445D-A81E-58843DC6EFBB}" type="datetimeFigureOut">
              <a:rPr lang="cs-CZ"/>
              <a:pPr>
                <a:defRPr/>
              </a:pPr>
              <a:t>28.3.2012</a:t>
            </a:fld>
            <a:endParaRPr lang="cs-CZ"/>
          </a:p>
        </p:txBody>
      </p:sp>
      <p:sp>
        <p:nvSpPr>
          <p:cNvPr id="6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/>
          </a:p>
        </p:txBody>
      </p:sp>
      <p:sp>
        <p:nvSpPr>
          <p:cNvPr id="7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89275EE0-62CD-41A8-9053-855A0AA84EB7}" type="slidenum">
              <a:rPr lang="cs-CZ"/>
              <a:pPr>
                <a:defRPr/>
              </a:pPr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xmlns="" val="3376408515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Nadpis a svislý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CBA518C9-8323-4A9E-BA9C-35F703B50698}" type="datetimeFigureOut">
              <a:rPr lang="cs-CZ"/>
              <a:pPr>
                <a:defRPr/>
              </a:pPr>
              <a:t>28.3.2012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7F9B6D90-EAC7-4F2A-9056-62950B82EB02}" type="slidenum">
              <a:rPr lang="cs-CZ"/>
              <a:pPr>
                <a:defRPr/>
              </a:pPr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xmlns="" val="3653214954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Svislý nadpis a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vislý nadpis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8AB296C3-FB20-4A2E-998E-563ACC5140D6}" type="datetimeFigureOut">
              <a:rPr lang="cs-CZ"/>
              <a:pPr>
                <a:defRPr/>
              </a:pPr>
              <a:t>28.3.2012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DE8E6E81-C6E5-4DAE-974E-C70E948FD1B4}" type="slidenum">
              <a:rPr lang="cs-CZ"/>
              <a:pPr>
                <a:defRPr/>
              </a:pPr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xmlns="" val="2069860201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6" name="Zástupný symbol pro nadpis 1"/>
          <p:cNvSpPr>
            <a:spLocks noGrp="1"/>
          </p:cNvSpPr>
          <p:nvPr>
            <p:ph type="title"/>
          </p:nvPr>
        </p:nvSpPr>
        <p:spPr bwMode="auto">
          <a:xfrm>
            <a:off x="457200" y="274638"/>
            <a:ext cx="8229600" cy="1143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cs-CZ" smtClean="0"/>
              <a:t>Klepnutím lze upravit styl předlohy nadpisů.</a:t>
            </a:r>
          </a:p>
        </p:txBody>
      </p:sp>
      <p:sp>
        <p:nvSpPr>
          <p:cNvPr id="1027" name="Zástupný symbol pro text 2"/>
          <p:cNvSpPr>
            <a:spLocks noGrp="1"/>
          </p:cNvSpPr>
          <p:nvPr>
            <p:ph type="body" idx="1"/>
          </p:nvPr>
        </p:nvSpPr>
        <p:spPr bwMode="auto">
          <a:xfrm>
            <a:off x="457200" y="1600200"/>
            <a:ext cx="8229600" cy="45259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 fontAlgn="auto">
              <a:spcBef>
                <a:spcPts val="0"/>
              </a:spcBef>
              <a:spcAft>
                <a:spcPts val="0"/>
              </a:spcAft>
              <a:defRPr sz="1200">
                <a:solidFill>
                  <a:schemeClr val="tx1">
                    <a:tint val="75000"/>
                  </a:schemeClr>
                </a:solidFill>
                <a:latin typeface="+mn-lt"/>
                <a:cs typeface="+mn-cs"/>
              </a:defRPr>
            </a:lvl1pPr>
          </a:lstStyle>
          <a:p>
            <a:pPr>
              <a:defRPr/>
            </a:pPr>
            <a:fld id="{DDB2CE98-9210-4AFA-97C4-3BB6CDA41144}" type="datetimeFigureOut">
              <a:rPr lang="cs-CZ"/>
              <a:pPr>
                <a:defRPr/>
              </a:pPr>
              <a:t>28.3.2012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 fontAlgn="auto">
              <a:spcBef>
                <a:spcPts val="0"/>
              </a:spcBef>
              <a:spcAft>
                <a:spcPts val="0"/>
              </a:spcAft>
              <a:defRPr sz="1200">
                <a:solidFill>
                  <a:schemeClr val="tx1">
                    <a:tint val="75000"/>
                  </a:schemeClr>
                </a:solidFill>
                <a:latin typeface="+mn-lt"/>
                <a:cs typeface="+mn-cs"/>
              </a:defRPr>
            </a:lvl1pPr>
          </a:lstStyle>
          <a:p>
            <a:pPr>
              <a:defRPr/>
            </a:pPr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 fontAlgn="auto">
              <a:spcBef>
                <a:spcPts val="0"/>
              </a:spcBef>
              <a:spcAft>
                <a:spcPts val="0"/>
              </a:spcAft>
              <a:defRPr sz="1200">
                <a:solidFill>
                  <a:schemeClr val="tx1">
                    <a:tint val="75000"/>
                  </a:schemeClr>
                </a:solidFill>
                <a:latin typeface="+mn-lt"/>
                <a:cs typeface="+mn-cs"/>
              </a:defRPr>
            </a:lvl1pPr>
          </a:lstStyle>
          <a:p>
            <a:pPr>
              <a:defRPr/>
            </a:pPr>
            <a:fld id="{F0E1CDC3-D6AB-4D6A-ACEC-C1E8AC555B1B}" type="slidenum">
              <a:rPr lang="cs-CZ"/>
              <a:pPr>
                <a:defRPr/>
              </a:pPr>
              <a:t>‹#›</a:t>
            </a:fld>
            <a:endParaRPr lang="cs-CZ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rtl="0" eaLnBrk="0" fontAlgn="base" hangingPunct="0">
        <a:spcBef>
          <a:spcPct val="0"/>
        </a:spcBef>
        <a:spcAft>
          <a:spcPct val="0"/>
        </a:spcAft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  <a:lvl2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2pPr>
      <a:lvl3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3pPr>
      <a:lvl4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4pPr>
      <a:lvl5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5pPr>
      <a:lvl6pPr marL="457200"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6pPr>
      <a:lvl7pPr marL="914400"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7pPr>
      <a:lvl8pPr marL="1371600"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8pPr>
      <a:lvl9pPr marL="1828800"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9pPr>
    </p:titleStyle>
    <p:bodyStyle>
      <a:lvl1pPr marL="342900" indent="-342900" algn="l" rtl="0" eaLnBrk="0" fontAlgn="base" hangingPunct="0">
        <a:spcBef>
          <a:spcPct val="20000"/>
        </a:spcBef>
        <a:spcAft>
          <a:spcPct val="0"/>
        </a:spcAft>
        <a:buFont typeface="Arial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eaLnBrk="0" fontAlgn="base" hangingPunct="0">
        <a:spcBef>
          <a:spcPct val="20000"/>
        </a:spcBef>
        <a:spcAft>
          <a:spcPct val="0"/>
        </a:spcAft>
        <a:buFont typeface="Arial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rtl="0" eaLnBrk="0" fontAlgn="base" hangingPunct="0">
        <a:spcBef>
          <a:spcPct val="20000"/>
        </a:spcBef>
        <a:spcAft>
          <a:spcPct val="0"/>
        </a:spcAft>
        <a:buFont typeface="Arial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rtl="0" eaLnBrk="0" fontAlgn="base" hangingPunct="0">
        <a:spcBef>
          <a:spcPct val="20000"/>
        </a:spcBef>
        <a:spcAft>
          <a:spcPct val="0"/>
        </a:spcAft>
        <a:buFont typeface="Arial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rtl="0" eaLnBrk="0" fontAlgn="base" hangingPunct="0">
        <a:spcBef>
          <a:spcPct val="20000"/>
        </a:spcBef>
        <a:spcAft>
          <a:spcPct val="0"/>
        </a:spcAft>
        <a:buFont typeface="Arial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cs-CZ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jpeg"/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7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eg"/><Relationship Id="rId1" Type="http://schemas.openxmlformats.org/officeDocument/2006/relationships/slideLayout" Target="../slideLayouts/slideLayout7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jpeg"/><Relationship Id="rId2" Type="http://schemas.openxmlformats.org/officeDocument/2006/relationships/image" Target="../media/image5.jpeg"/><Relationship Id="rId1" Type="http://schemas.openxmlformats.org/officeDocument/2006/relationships/slideLayout" Target="../slideLayouts/slideLayout7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png"/><Relationship Id="rId7" Type="http://schemas.openxmlformats.org/officeDocument/2006/relationships/image" Target="../media/image12.png"/><Relationship Id="rId2" Type="http://schemas.openxmlformats.org/officeDocument/2006/relationships/image" Target="../media/image7.png"/><Relationship Id="rId1" Type="http://schemas.openxmlformats.org/officeDocument/2006/relationships/slideLayout" Target="../slideLayouts/slideLayout6.xml"/><Relationship Id="rId6" Type="http://schemas.openxmlformats.org/officeDocument/2006/relationships/image" Target="../media/image11.png"/><Relationship Id="rId5" Type="http://schemas.openxmlformats.org/officeDocument/2006/relationships/image" Target="../media/image10.png"/><Relationship Id="rId4" Type="http://schemas.openxmlformats.org/officeDocument/2006/relationships/image" Target="../media/image9.png"/></Relationships>
</file>

<file path=ppt/slides/_rels/slide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14.jpeg"/><Relationship Id="rId2" Type="http://schemas.openxmlformats.org/officeDocument/2006/relationships/image" Target="../media/image13.jpeg"/><Relationship Id="rId1" Type="http://schemas.openxmlformats.org/officeDocument/2006/relationships/slideLayout" Target="../slideLayouts/slideLayout7.xml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hyperlink" Target="http://cs.wikipedia.org/wiki/Soubor:Walnut03.jpg" TargetMode="External"/><Relationship Id="rId2" Type="http://schemas.openxmlformats.org/officeDocument/2006/relationships/hyperlink" Target="http://cs.wikipedia.org/wiki/Soubor:Photos-photos_1088103921_Floating.jpg" TargetMode="External"/><Relationship Id="rId1" Type="http://schemas.openxmlformats.org/officeDocument/2006/relationships/slideLayout" Target="../slideLayouts/slideLayout7.xml"/><Relationship Id="rId4" Type="http://schemas.openxmlformats.org/officeDocument/2006/relationships/hyperlink" Target="http://cs.wikipedia.org/wiki/Soubor:Stachelbeeren.jpg" TargetMode="Externa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50" name="Nadpis 1"/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pPr eaLnBrk="1" hangingPunct="1"/>
            <a:r>
              <a:rPr lang="cs-CZ" sz="3200" b="1" dirty="0" smtClean="0"/>
              <a:t>VY_52_INOVACE_35_Rozmnožování </a:t>
            </a:r>
            <a:r>
              <a:rPr lang="cs-CZ" sz="3200" b="1" dirty="0" smtClean="0"/>
              <a:t>rostlin - </a:t>
            </a:r>
            <a:r>
              <a:rPr lang="cs-CZ" sz="3200" b="1" dirty="0" smtClean="0"/>
              <a:t>učební text</a:t>
            </a:r>
          </a:p>
        </p:txBody>
      </p:sp>
      <p:pic>
        <p:nvPicPr>
          <p:cNvPr id="2051" name="Picture 2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1908175" y="4797425"/>
            <a:ext cx="5715000" cy="12477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2052" name="Obdélník 3"/>
          <p:cNvSpPr>
            <a:spLocks noChangeArrowheads="1"/>
          </p:cNvSpPr>
          <p:nvPr/>
        </p:nvSpPr>
        <p:spPr bwMode="auto">
          <a:xfrm>
            <a:off x="395288" y="620713"/>
            <a:ext cx="8208962" cy="46196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/>
          <a:p>
            <a:pPr algn="ctr"/>
            <a:r>
              <a:rPr lang="cs-CZ" sz="2400"/>
              <a:t>Základní škola a Mateřská škola Choustník, okres Tábor</a:t>
            </a:r>
            <a:endParaRPr lang="cs-CZ" sz="2400">
              <a:latin typeface="Calibri" pitchFamily="34" charset="0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074" name="Nadpis 1"/>
          <p:cNvSpPr>
            <a:spLocks noGrp="1"/>
          </p:cNvSpPr>
          <p:nvPr>
            <p:ph type="title"/>
          </p:nvPr>
        </p:nvSpPr>
        <p:spPr>
          <a:xfrm>
            <a:off x="457200" y="0"/>
            <a:ext cx="8229600" cy="620713"/>
          </a:xfrm>
        </p:spPr>
        <p:txBody>
          <a:bodyPr/>
          <a:lstStyle/>
          <a:p>
            <a:pPr eaLnBrk="1" hangingPunct="1"/>
            <a:r>
              <a:rPr lang="cs-CZ" sz="2800" b="1" u="sng" smtClean="0"/>
              <a:t>Rozmnožování rostlin:</a:t>
            </a:r>
          </a:p>
        </p:txBody>
      </p:sp>
      <p:sp>
        <p:nvSpPr>
          <p:cNvPr id="3075" name="Zástupný symbol pro obsah 2"/>
          <p:cNvSpPr>
            <a:spLocks noGrp="1"/>
          </p:cNvSpPr>
          <p:nvPr>
            <p:ph idx="1"/>
          </p:nvPr>
        </p:nvSpPr>
        <p:spPr>
          <a:xfrm>
            <a:off x="250825" y="476250"/>
            <a:ext cx="8893175" cy="5832475"/>
          </a:xfrm>
        </p:spPr>
        <p:txBody>
          <a:bodyPr/>
          <a:lstStyle/>
          <a:p>
            <a:pPr marL="514350" indent="-514350" eaLnBrk="1" hangingPunct="1">
              <a:buFont typeface="Arial" charset="0"/>
              <a:buAutoNum type="arabicPeriod"/>
            </a:pPr>
            <a:r>
              <a:rPr lang="cs-CZ" sz="2400" b="1" u="sng" dirty="0" smtClean="0"/>
              <a:t>nepohlavní:</a:t>
            </a:r>
          </a:p>
          <a:p>
            <a:pPr marL="514350" indent="-514350" eaLnBrk="1" hangingPunct="1">
              <a:buFont typeface="Arial" charset="0"/>
              <a:buNone/>
            </a:pPr>
            <a:r>
              <a:rPr lang="cs-CZ" sz="2400" b="1" dirty="0" smtClean="0"/>
              <a:t>Vegetativní </a:t>
            </a:r>
            <a:r>
              <a:rPr lang="cs-CZ" sz="2400" dirty="0" smtClean="0"/>
              <a:t>- </a:t>
            </a:r>
            <a:r>
              <a:rPr lang="cs-CZ" sz="2400" dirty="0" smtClean="0"/>
              <a:t>množení buněk </a:t>
            </a:r>
            <a:r>
              <a:rPr lang="cs-CZ" sz="2400" dirty="0" smtClean="0"/>
              <a:t>těla = </a:t>
            </a:r>
            <a:r>
              <a:rPr lang="cs-CZ" sz="2400" dirty="0" smtClean="0"/>
              <a:t>dorůstání</a:t>
            </a:r>
          </a:p>
          <a:p>
            <a:pPr marL="514350" indent="-514350" eaLnBrk="1" hangingPunct="1">
              <a:buFont typeface="Arial" charset="0"/>
              <a:buNone/>
            </a:pPr>
            <a:r>
              <a:rPr lang="cs-CZ" sz="2400" b="1" dirty="0" smtClean="0"/>
              <a:t>Hřížení -</a:t>
            </a:r>
            <a:r>
              <a:rPr lang="cs-CZ" sz="2400" dirty="0" smtClean="0"/>
              <a:t> </a:t>
            </a:r>
            <a:r>
              <a:rPr lang="cs-CZ" sz="2400" dirty="0" smtClean="0"/>
              <a:t>kořenový pupen ze zanořené větve</a:t>
            </a:r>
          </a:p>
          <a:p>
            <a:pPr marL="514350" indent="-514350" eaLnBrk="1" hangingPunct="1">
              <a:buFont typeface="Arial" charset="0"/>
              <a:buNone/>
            </a:pPr>
            <a:r>
              <a:rPr lang="cs-CZ" sz="2400" b="1" dirty="0" smtClean="0"/>
              <a:t>Šlahoun </a:t>
            </a:r>
            <a:r>
              <a:rPr lang="cs-CZ" sz="2400" dirty="0" smtClean="0"/>
              <a:t>- </a:t>
            </a:r>
            <a:r>
              <a:rPr lang="cs-CZ" sz="2400" dirty="0" smtClean="0"/>
              <a:t>nadzemní - jahoda</a:t>
            </a:r>
          </a:p>
          <a:p>
            <a:pPr marL="514350" indent="-514350" eaLnBrk="1" hangingPunct="1">
              <a:buFont typeface="Arial" charset="0"/>
              <a:buNone/>
            </a:pPr>
            <a:r>
              <a:rPr lang="cs-CZ" sz="2400" b="1" dirty="0" smtClean="0"/>
              <a:t>Oddenek - </a:t>
            </a:r>
            <a:r>
              <a:rPr lang="cs-CZ" sz="2400" dirty="0" smtClean="0"/>
              <a:t>podzemní </a:t>
            </a:r>
            <a:r>
              <a:rPr lang="cs-CZ" sz="2400" dirty="0" smtClean="0"/>
              <a:t>stonek</a:t>
            </a:r>
            <a:endParaRPr lang="cs-CZ" sz="2400" b="1" dirty="0" smtClean="0"/>
          </a:p>
          <a:p>
            <a:pPr marL="514350" indent="-514350" eaLnBrk="1" hangingPunct="1">
              <a:buFont typeface="Arial" charset="0"/>
              <a:buNone/>
            </a:pPr>
            <a:r>
              <a:rPr lang="cs-CZ" sz="2400" b="1" dirty="0" smtClean="0"/>
              <a:t>Řízek - </a:t>
            </a:r>
            <a:r>
              <a:rPr lang="cs-CZ" sz="2400" smtClean="0"/>
              <a:t>část </a:t>
            </a:r>
            <a:r>
              <a:rPr lang="cs-CZ" sz="2400" smtClean="0"/>
              <a:t>stonku </a:t>
            </a:r>
            <a:r>
              <a:rPr lang="cs-CZ" sz="2400" dirty="0" smtClean="0"/>
              <a:t>či listu</a:t>
            </a:r>
          </a:p>
          <a:p>
            <a:pPr marL="514350" indent="-514350" eaLnBrk="1" hangingPunct="1">
              <a:buFont typeface="Arial" charset="0"/>
              <a:buNone/>
            </a:pPr>
            <a:r>
              <a:rPr lang="cs-CZ" sz="2400" b="1" dirty="0" smtClean="0"/>
              <a:t>2. </a:t>
            </a:r>
            <a:r>
              <a:rPr lang="cs-CZ" sz="2400" b="1" u="sng" dirty="0" smtClean="0"/>
              <a:t>Pohlavní</a:t>
            </a:r>
          </a:p>
          <a:p>
            <a:pPr marL="514350" indent="-514350" eaLnBrk="1" hangingPunct="1">
              <a:buFont typeface="Arial" charset="0"/>
              <a:buNone/>
            </a:pPr>
            <a:r>
              <a:rPr lang="cs-CZ" sz="2400" b="1" dirty="0" smtClean="0"/>
              <a:t>Pohlavní </a:t>
            </a:r>
            <a:r>
              <a:rPr lang="cs-CZ" sz="2400" b="1" dirty="0" smtClean="0"/>
              <a:t>orgány – samčí – tyčinka </a:t>
            </a:r>
            <a:r>
              <a:rPr lang="cs-CZ" sz="2400" dirty="0" smtClean="0"/>
              <a:t>= nitka - </a:t>
            </a:r>
            <a:r>
              <a:rPr lang="cs-CZ" sz="2400" dirty="0" smtClean="0"/>
              <a:t>prašník opylení</a:t>
            </a:r>
          </a:p>
          <a:p>
            <a:pPr marL="514350" indent="-514350" eaLnBrk="1" hangingPunct="1">
              <a:buFont typeface="Arial" charset="0"/>
              <a:buNone/>
            </a:pPr>
            <a:r>
              <a:rPr lang="cs-CZ" sz="2400" dirty="0" smtClean="0"/>
              <a:t>			  </a:t>
            </a:r>
            <a:r>
              <a:rPr lang="cs-CZ" sz="2400" dirty="0" smtClean="0"/>
              <a:t>  </a:t>
            </a:r>
            <a:r>
              <a:rPr lang="cs-CZ" sz="2400" b="1" dirty="0" smtClean="0"/>
              <a:t>- samičí – pestík </a:t>
            </a:r>
            <a:r>
              <a:rPr lang="cs-CZ" sz="2400" dirty="0" smtClean="0"/>
              <a:t>= semeník – blizna - </a:t>
            </a:r>
            <a:r>
              <a:rPr lang="cs-CZ" sz="2400" dirty="0" smtClean="0"/>
              <a:t>čnělka</a:t>
            </a:r>
          </a:p>
          <a:p>
            <a:pPr marL="514350" indent="-514350" eaLnBrk="1" hangingPunct="1">
              <a:buFont typeface="Arial" charset="0"/>
              <a:buNone/>
            </a:pPr>
            <a:r>
              <a:rPr lang="cs-CZ" sz="2400" b="1" dirty="0" smtClean="0"/>
              <a:t>Opylení </a:t>
            </a:r>
            <a:r>
              <a:rPr lang="cs-CZ" sz="2400" dirty="0" smtClean="0"/>
              <a:t>= </a:t>
            </a:r>
            <a:r>
              <a:rPr lang="cs-CZ" sz="2400" dirty="0" smtClean="0"/>
              <a:t>pyl na </a:t>
            </a:r>
            <a:r>
              <a:rPr lang="cs-CZ" sz="2400" dirty="0" smtClean="0"/>
              <a:t>bliznu = </a:t>
            </a:r>
            <a:r>
              <a:rPr lang="cs-CZ" sz="2400" dirty="0" smtClean="0"/>
              <a:t>tvorba pylové láčky</a:t>
            </a:r>
          </a:p>
          <a:p>
            <a:pPr marL="514350" indent="-514350" eaLnBrk="1" hangingPunct="1">
              <a:buFont typeface="Arial" charset="0"/>
              <a:buNone/>
            </a:pPr>
            <a:r>
              <a:rPr lang="cs-CZ" sz="2400" b="1" dirty="0" smtClean="0"/>
              <a:t> </a:t>
            </a:r>
            <a:r>
              <a:rPr lang="cs-CZ" sz="2400" b="1" dirty="0" smtClean="0"/>
              <a:t>Oplození = vajíčko - </a:t>
            </a:r>
            <a:r>
              <a:rPr lang="cs-CZ" sz="2400" b="1" dirty="0" smtClean="0"/>
              <a:t>pylová láčka (oplození vajíčka v semeníku)</a:t>
            </a:r>
          </a:p>
          <a:p>
            <a:pPr marL="514350" indent="-514350" eaLnBrk="1" hangingPunct="1">
              <a:buFont typeface="Arial" charset="0"/>
              <a:buNone/>
            </a:pPr>
            <a:r>
              <a:rPr lang="cs-CZ" sz="2400" b="1" dirty="0" smtClean="0"/>
              <a:t>= </a:t>
            </a:r>
            <a:r>
              <a:rPr lang="cs-CZ" sz="2400" b="1" dirty="0" smtClean="0"/>
              <a:t>zárodek - </a:t>
            </a:r>
            <a:r>
              <a:rPr lang="cs-CZ" sz="2400" b="1" dirty="0" smtClean="0"/>
              <a:t>semeno - semeník = plod</a:t>
            </a:r>
          </a:p>
          <a:p>
            <a:pPr marL="514350" indent="-514350" eaLnBrk="1" hangingPunct="1">
              <a:buFont typeface="Arial" charset="0"/>
              <a:buNone/>
            </a:pPr>
            <a:r>
              <a:rPr lang="cs-CZ" sz="2400" b="1" dirty="0" smtClean="0"/>
              <a:t>Květy - </a:t>
            </a:r>
            <a:r>
              <a:rPr lang="cs-CZ" sz="2400" b="1" dirty="0" smtClean="0"/>
              <a:t>jednopohlavní</a:t>
            </a:r>
          </a:p>
          <a:p>
            <a:pPr marL="514350" indent="-514350" eaLnBrk="1" hangingPunct="1">
              <a:buFont typeface="Arial" charset="0"/>
              <a:buNone/>
            </a:pPr>
            <a:r>
              <a:rPr lang="cs-CZ" sz="2400" dirty="0" smtClean="0"/>
              <a:t>	</a:t>
            </a:r>
            <a:r>
              <a:rPr lang="cs-CZ" sz="2400" dirty="0" smtClean="0"/>
              <a:t> </a:t>
            </a:r>
            <a:r>
              <a:rPr lang="cs-CZ" sz="2400" b="1" dirty="0" smtClean="0"/>
              <a:t>  </a:t>
            </a:r>
            <a:r>
              <a:rPr lang="cs-CZ" sz="2400" b="1" dirty="0" smtClean="0"/>
              <a:t>- oboupohlavní</a:t>
            </a: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098" name="Obrázek 1" descr="skenování0022.jpg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0" y="3006725"/>
            <a:ext cx="8845550" cy="38512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099" name="Obrázek 2" descr="skenování0027.jpg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0" y="260350"/>
            <a:ext cx="8175625" cy="30702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4100" name="TextovéPole 3"/>
          <p:cNvSpPr txBox="1">
            <a:spLocks noChangeArrowheads="1"/>
          </p:cNvSpPr>
          <p:nvPr/>
        </p:nvSpPr>
        <p:spPr bwMode="auto">
          <a:xfrm>
            <a:off x="0" y="404813"/>
            <a:ext cx="3276600" cy="461962"/>
          </a:xfrm>
          <a:prstGeom prst="rect">
            <a:avLst/>
          </a:prstGeom>
          <a:solidFill>
            <a:schemeClr val="bg1"/>
          </a:solidFill>
          <a:ln>
            <a:noFill/>
          </a:ln>
          <a:extLs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9pPr>
          </a:lstStyle>
          <a:p>
            <a:pPr eaLnBrk="1" hangingPunct="1"/>
            <a:r>
              <a:rPr lang="cs-CZ" sz="2400" b="1"/>
              <a:t>Dělení květů:</a:t>
            </a:r>
          </a:p>
        </p:txBody>
      </p:sp>
      <p:sp>
        <p:nvSpPr>
          <p:cNvPr id="4101" name="TextovéPole 4"/>
          <p:cNvSpPr txBox="1">
            <a:spLocks noChangeArrowheads="1"/>
          </p:cNvSpPr>
          <p:nvPr/>
        </p:nvSpPr>
        <p:spPr bwMode="auto">
          <a:xfrm>
            <a:off x="0" y="3357563"/>
            <a:ext cx="2627313" cy="460375"/>
          </a:xfrm>
          <a:prstGeom prst="rect">
            <a:avLst/>
          </a:prstGeom>
          <a:solidFill>
            <a:schemeClr val="bg1"/>
          </a:solidFill>
          <a:ln>
            <a:noFill/>
          </a:ln>
          <a:extLs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9pPr>
          </a:lstStyle>
          <a:p>
            <a:pPr eaLnBrk="1" hangingPunct="1"/>
            <a:r>
              <a:rPr lang="cs-CZ" sz="2400" b="1"/>
              <a:t>Stavba květu:</a:t>
            </a:r>
          </a:p>
        </p:txBody>
      </p:sp>
    </p:spTree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122" name="Nadpis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706437"/>
          </a:xfrm>
        </p:spPr>
        <p:txBody>
          <a:bodyPr/>
          <a:lstStyle/>
          <a:p>
            <a:pPr eaLnBrk="1" hangingPunct="1"/>
            <a:r>
              <a:rPr lang="cs-CZ" sz="2400" b="1" u="sng" dirty="0" smtClean="0"/>
              <a:t>Květenství - plodenství</a:t>
            </a:r>
            <a:r>
              <a:rPr lang="cs-CZ" sz="2400" b="1" u="sng" dirty="0" smtClean="0"/>
              <a:t>:</a:t>
            </a:r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0" y="836613"/>
            <a:ext cx="8820150" cy="5289550"/>
          </a:xfrm>
        </p:spPr>
        <p:txBody>
          <a:bodyPr/>
          <a:lstStyle/>
          <a:p>
            <a:pPr eaLnBrk="1" hangingPunct="1">
              <a:buFont typeface="Arial" charset="0"/>
              <a:buNone/>
              <a:defRPr/>
            </a:pPr>
            <a:r>
              <a:rPr lang="cs-CZ" sz="2400" b="1" dirty="0" smtClean="0"/>
              <a:t>Květenství </a:t>
            </a:r>
            <a:r>
              <a:rPr lang="cs-CZ" sz="2400" dirty="0" smtClean="0"/>
              <a:t>=  </a:t>
            </a:r>
            <a:r>
              <a:rPr lang="cs-CZ" sz="2400" dirty="0" smtClean="0"/>
              <a:t>soubor květů (opakuj druhy)</a:t>
            </a:r>
          </a:p>
          <a:p>
            <a:pPr eaLnBrk="1" hangingPunct="1">
              <a:buFont typeface="Arial" charset="0"/>
              <a:buNone/>
              <a:defRPr/>
            </a:pPr>
            <a:r>
              <a:rPr lang="cs-CZ" sz="2400" b="1" dirty="0" smtClean="0"/>
              <a:t>Plodenství </a:t>
            </a:r>
            <a:r>
              <a:rPr lang="cs-CZ" sz="2400" dirty="0" smtClean="0"/>
              <a:t>=  </a:t>
            </a:r>
            <a:r>
              <a:rPr lang="cs-CZ" sz="2400" dirty="0" smtClean="0"/>
              <a:t>soubor plodů</a:t>
            </a:r>
          </a:p>
          <a:p>
            <a:pPr eaLnBrk="1" hangingPunct="1">
              <a:buFont typeface="Arial" charset="0"/>
              <a:buNone/>
              <a:defRPr/>
            </a:pPr>
            <a:r>
              <a:rPr lang="cs-CZ" sz="2400" b="1" u="sng" dirty="0" smtClean="0"/>
              <a:t>Plody:</a:t>
            </a:r>
          </a:p>
          <a:p>
            <a:pPr marL="457200" indent="-457200" eaLnBrk="1" hangingPunct="1">
              <a:buFont typeface="Arial" charset="0"/>
              <a:buAutoNum type="alphaLcParenR"/>
              <a:defRPr/>
            </a:pPr>
            <a:r>
              <a:rPr lang="cs-CZ" sz="2400" b="1" dirty="0" smtClean="0"/>
              <a:t>Dužinaté -</a:t>
            </a:r>
            <a:r>
              <a:rPr lang="cs-CZ" sz="2400" dirty="0" smtClean="0"/>
              <a:t> </a:t>
            </a:r>
            <a:r>
              <a:rPr lang="cs-CZ" sz="2400" dirty="0" smtClean="0"/>
              <a:t>malvice, peckovice, bobule</a:t>
            </a:r>
          </a:p>
          <a:p>
            <a:pPr marL="457200" indent="-457200" eaLnBrk="1" hangingPunct="1">
              <a:buFont typeface="Arial" charset="0"/>
              <a:buAutoNum type="alphaLcParenR"/>
              <a:defRPr/>
            </a:pPr>
            <a:r>
              <a:rPr lang="cs-CZ" sz="2400" b="1" dirty="0" smtClean="0"/>
              <a:t>Suché </a:t>
            </a:r>
            <a:r>
              <a:rPr lang="cs-CZ" sz="2400" dirty="0" smtClean="0"/>
              <a:t>– </a:t>
            </a:r>
            <a:r>
              <a:rPr lang="cs-CZ" sz="2400" b="1" dirty="0" smtClean="0"/>
              <a:t>pukavé </a:t>
            </a:r>
            <a:r>
              <a:rPr lang="cs-CZ" sz="2400" dirty="0" smtClean="0"/>
              <a:t>- </a:t>
            </a:r>
            <a:r>
              <a:rPr lang="cs-CZ" sz="2400" dirty="0" smtClean="0"/>
              <a:t>lusk, šešule</a:t>
            </a:r>
          </a:p>
          <a:p>
            <a:pPr marL="457200" indent="-457200" eaLnBrk="1" hangingPunct="1">
              <a:buFont typeface="Arial" charset="0"/>
              <a:buAutoNum type="alphaLcParenR"/>
              <a:defRPr/>
            </a:pPr>
            <a:r>
              <a:rPr lang="cs-CZ" sz="2400" b="1" dirty="0" smtClean="0"/>
              <a:t>Suché</a:t>
            </a:r>
            <a:r>
              <a:rPr lang="cs-CZ" sz="2400" dirty="0" smtClean="0"/>
              <a:t>- </a:t>
            </a:r>
            <a:r>
              <a:rPr lang="cs-CZ" sz="2400" b="1" dirty="0" smtClean="0"/>
              <a:t> nepukavé - </a:t>
            </a:r>
            <a:r>
              <a:rPr lang="cs-CZ" sz="2400" dirty="0" smtClean="0"/>
              <a:t>nažka, obilka</a:t>
            </a:r>
          </a:p>
          <a:p>
            <a:pPr marL="457200" indent="-457200" eaLnBrk="1" hangingPunct="1">
              <a:buFont typeface="Arial" charset="0"/>
              <a:buNone/>
              <a:defRPr/>
            </a:pPr>
            <a:r>
              <a:rPr lang="cs-CZ" sz="2400" dirty="0" smtClean="0"/>
              <a:t> </a:t>
            </a:r>
            <a:r>
              <a:rPr lang="cs-CZ" sz="2400" b="1" dirty="0" smtClean="0"/>
              <a:t>nahosemenné rostliny netvoří plod:</a:t>
            </a:r>
          </a:p>
          <a:p>
            <a:pPr marL="457200" indent="-457200" eaLnBrk="1" hangingPunct="1">
              <a:buFont typeface="Arial" charset="0"/>
              <a:buNone/>
              <a:defRPr/>
            </a:pPr>
            <a:r>
              <a:rPr lang="cs-CZ" sz="2400" dirty="0" smtClean="0"/>
              <a:t>Květ </a:t>
            </a:r>
            <a:r>
              <a:rPr lang="cs-CZ" sz="2400" dirty="0" smtClean="0"/>
              <a:t>samičí = </a:t>
            </a:r>
            <a:r>
              <a:rPr lang="cs-CZ" sz="2400" dirty="0" smtClean="0"/>
              <a:t>šištice (nemá pestík</a:t>
            </a:r>
            <a:r>
              <a:rPr lang="cs-CZ" sz="2400" dirty="0" smtClean="0"/>
              <a:t>) - </a:t>
            </a:r>
            <a:r>
              <a:rPr lang="cs-CZ" sz="2400" dirty="0" smtClean="0"/>
              <a:t>vajíčko v šupině - nahé semeno</a:t>
            </a:r>
          </a:p>
          <a:p>
            <a:pPr marL="457200" indent="-457200" eaLnBrk="1" hangingPunct="1">
              <a:buFont typeface="Arial" charset="0"/>
              <a:buNone/>
              <a:defRPr/>
            </a:pPr>
            <a:r>
              <a:rPr lang="cs-CZ" sz="2400" b="1" u="sng" dirty="0" smtClean="0"/>
              <a:t>Přenos pylu:</a:t>
            </a:r>
          </a:p>
          <a:p>
            <a:pPr marL="457200" indent="-457200" eaLnBrk="1" hangingPunct="1">
              <a:buFont typeface="Arial" charset="0"/>
              <a:buNone/>
              <a:defRPr/>
            </a:pPr>
            <a:r>
              <a:rPr lang="cs-CZ" sz="2400" b="1" dirty="0" smtClean="0"/>
              <a:t>Větrem </a:t>
            </a:r>
            <a:r>
              <a:rPr lang="cs-CZ" sz="2400" dirty="0" smtClean="0"/>
              <a:t>- </a:t>
            </a:r>
            <a:r>
              <a:rPr lang="cs-CZ" sz="2400" dirty="0" smtClean="0"/>
              <a:t>nenápadné květy</a:t>
            </a:r>
          </a:p>
          <a:p>
            <a:pPr marL="457200" indent="-457200" eaLnBrk="1" hangingPunct="1">
              <a:buFont typeface="Arial" charset="0"/>
              <a:buNone/>
              <a:defRPr/>
            </a:pPr>
            <a:r>
              <a:rPr lang="cs-CZ" sz="2400" b="1" dirty="0" smtClean="0"/>
              <a:t>Hmyzem </a:t>
            </a:r>
            <a:r>
              <a:rPr lang="cs-CZ" sz="2400" dirty="0" smtClean="0"/>
              <a:t>- </a:t>
            </a:r>
            <a:r>
              <a:rPr lang="cs-CZ" sz="2400" dirty="0" smtClean="0"/>
              <a:t>velké, barevné, či voňavé květy se šťávou, lákají tvarem…</a:t>
            </a:r>
          </a:p>
          <a:p>
            <a:pPr marL="457200" indent="-457200" eaLnBrk="1" hangingPunct="1">
              <a:buFont typeface="Arial" charset="0"/>
              <a:buNone/>
              <a:defRPr/>
            </a:pPr>
            <a:r>
              <a:rPr lang="cs-CZ" sz="2400" b="1" dirty="0" smtClean="0"/>
              <a:t>Cizosprašné - </a:t>
            </a:r>
            <a:r>
              <a:rPr lang="cs-CZ" sz="2400" dirty="0" smtClean="0"/>
              <a:t>přenos pylu z cizího květu</a:t>
            </a:r>
          </a:p>
          <a:p>
            <a:pPr marL="457200" indent="-457200" eaLnBrk="1" hangingPunct="1">
              <a:buFont typeface="Arial" charset="0"/>
              <a:buNone/>
              <a:defRPr/>
            </a:pPr>
            <a:r>
              <a:rPr lang="cs-CZ" sz="2400" b="1" dirty="0" smtClean="0"/>
              <a:t>Samosprašné - </a:t>
            </a:r>
            <a:r>
              <a:rPr lang="cs-CZ" sz="2400" dirty="0" smtClean="0"/>
              <a:t>přenos pylu z vlastního květu</a:t>
            </a:r>
          </a:p>
          <a:p>
            <a:pPr marL="457200" indent="-457200" eaLnBrk="1" hangingPunct="1">
              <a:buFont typeface="Arial" charset="0"/>
              <a:buNone/>
              <a:defRPr/>
            </a:pPr>
            <a:endParaRPr lang="cs-CZ" sz="2400" dirty="0" smtClean="0"/>
          </a:p>
          <a:p>
            <a:pPr marL="457200" indent="-457200" eaLnBrk="1" hangingPunct="1">
              <a:buFont typeface="Arial" charset="0"/>
              <a:buNone/>
              <a:defRPr/>
            </a:pPr>
            <a:endParaRPr lang="cs-CZ" sz="2400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146" name="Obrázek 1" descr="skenování0021.jpg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1433513" y="114300"/>
            <a:ext cx="6276975" cy="66294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170" name="Obrázek 1" descr="skenování0020.jpg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250825" y="0"/>
            <a:ext cx="3967163" cy="633571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7171" name="Obrázek 2" descr="skenování0023.jpg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4572000" y="260350"/>
            <a:ext cx="4203700" cy="62277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7172" name="TextovéPole 3"/>
          <p:cNvSpPr txBox="1">
            <a:spLocks noChangeArrowheads="1"/>
          </p:cNvSpPr>
          <p:nvPr/>
        </p:nvSpPr>
        <p:spPr bwMode="auto">
          <a:xfrm>
            <a:off x="6443663" y="1773238"/>
            <a:ext cx="2700337" cy="64611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9pPr>
          </a:lstStyle>
          <a:p>
            <a:pPr eaLnBrk="1" hangingPunct="1"/>
            <a:r>
              <a:rPr lang="cs-CZ"/>
              <a:t>dvouděložné rostliny hmyzosnubné:</a:t>
            </a:r>
          </a:p>
        </p:txBody>
      </p:sp>
      <p:sp>
        <p:nvSpPr>
          <p:cNvPr id="7173" name="TextovéPole 4"/>
          <p:cNvSpPr txBox="1">
            <a:spLocks noChangeArrowheads="1"/>
          </p:cNvSpPr>
          <p:nvPr/>
        </p:nvSpPr>
        <p:spPr bwMode="auto">
          <a:xfrm>
            <a:off x="4140200" y="5373688"/>
            <a:ext cx="2447925" cy="64611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9pPr>
          </a:lstStyle>
          <a:p>
            <a:pPr eaLnBrk="1" hangingPunct="1"/>
            <a:r>
              <a:rPr lang="cs-CZ"/>
              <a:t>Jednoděložné rostliny větrosnubné:</a:t>
            </a:r>
          </a:p>
        </p:txBody>
      </p:sp>
      <p:sp>
        <p:nvSpPr>
          <p:cNvPr id="7174" name="TextovéPole 5"/>
          <p:cNvSpPr txBox="1">
            <a:spLocks noChangeArrowheads="1"/>
          </p:cNvSpPr>
          <p:nvPr/>
        </p:nvSpPr>
        <p:spPr bwMode="auto">
          <a:xfrm>
            <a:off x="2771775" y="2205038"/>
            <a:ext cx="1223963" cy="36988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9pPr>
          </a:lstStyle>
          <a:p>
            <a:pPr eaLnBrk="1" hangingPunct="1"/>
            <a:r>
              <a:rPr lang="cs-CZ"/>
              <a:t>tobolka</a:t>
            </a:r>
          </a:p>
        </p:txBody>
      </p:sp>
      <p:sp>
        <p:nvSpPr>
          <p:cNvPr id="7175" name="TextovéPole 6"/>
          <p:cNvSpPr txBox="1">
            <a:spLocks noChangeArrowheads="1"/>
          </p:cNvSpPr>
          <p:nvPr/>
        </p:nvSpPr>
        <p:spPr bwMode="auto">
          <a:xfrm>
            <a:off x="2555875" y="4437063"/>
            <a:ext cx="1655763" cy="369887"/>
          </a:xfrm>
          <a:prstGeom prst="rect">
            <a:avLst/>
          </a:prstGeom>
          <a:solidFill>
            <a:schemeClr val="bg1"/>
          </a:solidFill>
          <a:ln>
            <a:noFill/>
          </a:ln>
          <a:extLs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9pPr>
          </a:lstStyle>
          <a:p>
            <a:pPr eaLnBrk="1" hangingPunct="1"/>
            <a:r>
              <a:rPr lang="cs-CZ"/>
              <a:t>lusk</a:t>
            </a: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194" name="Nadpis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777875"/>
          </a:xfrm>
          <a:solidFill>
            <a:schemeClr val="bg1"/>
          </a:solidFill>
        </p:spPr>
        <p:txBody>
          <a:bodyPr/>
          <a:lstStyle/>
          <a:p>
            <a:r>
              <a:rPr lang="cs-CZ" sz="2400" dirty="0" smtClean="0"/>
              <a:t>Doplň název plodu, </a:t>
            </a:r>
            <a:r>
              <a:rPr lang="cs-CZ" sz="2400" dirty="0" smtClean="0"/>
              <a:t>pozor, je </a:t>
            </a:r>
            <a:r>
              <a:rPr lang="cs-CZ" sz="2400" dirty="0" smtClean="0"/>
              <a:t>tam chyták</a:t>
            </a:r>
          </a:p>
        </p:txBody>
      </p:sp>
      <p:pic>
        <p:nvPicPr>
          <p:cNvPr id="8195" name="Picture 2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 l="19276" t="9030" r="26530" b="-121"/>
          <a:stretch>
            <a:fillRect/>
          </a:stretch>
        </p:blipFill>
        <p:spPr bwMode="auto">
          <a:xfrm>
            <a:off x="900113" y="908050"/>
            <a:ext cx="2311400" cy="2916238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 xmlns="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 xmlns="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8196" name="Picture 3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 r="20157"/>
          <a:stretch>
            <a:fillRect/>
          </a:stretch>
        </p:blipFill>
        <p:spPr bwMode="auto">
          <a:xfrm>
            <a:off x="3492500" y="1196975"/>
            <a:ext cx="2659063" cy="223202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 xmlns="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 xmlns="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8197" name="Picture 4"/>
          <p:cNvPicPr>
            <a:picLocks noChangeAspect="1" noChangeArrowheads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 l="70171" t="50000" b="10539"/>
          <a:stretch>
            <a:fillRect/>
          </a:stretch>
        </p:blipFill>
        <p:spPr bwMode="auto">
          <a:xfrm>
            <a:off x="6443663" y="1241425"/>
            <a:ext cx="1066800" cy="225107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 xmlns="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 xmlns="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8198" name="Picture 5"/>
          <p:cNvPicPr>
            <a:picLocks noChangeAspect="1" noChangeArrowheads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 t="75575" r="42889"/>
          <a:stretch>
            <a:fillRect/>
          </a:stretch>
        </p:blipFill>
        <p:spPr bwMode="auto">
          <a:xfrm>
            <a:off x="6443663" y="4365625"/>
            <a:ext cx="2447925" cy="139541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 xmlns="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 xmlns="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8199" name="Picture 6"/>
          <p:cNvPicPr>
            <a:picLocks noChangeAspect="1" noChangeArrowheads="1"/>
          </p:cNvPicPr>
          <p:nvPr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 l="74757" t="46727"/>
          <a:stretch>
            <a:fillRect/>
          </a:stretch>
        </p:blipFill>
        <p:spPr bwMode="auto">
          <a:xfrm>
            <a:off x="7812088" y="908050"/>
            <a:ext cx="904875" cy="304482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 xmlns="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 xmlns="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8200" name="Picture 7"/>
          <p:cNvPicPr>
            <a:picLocks noChangeAspect="1" noChangeArrowheads="1"/>
          </p:cNvPicPr>
          <p:nvPr/>
        </p:nvPicPr>
        <p:blipFill>
          <a:blip r:embed="rId7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 l="20822" t="12817" r="58356" b="57437"/>
          <a:stretch>
            <a:fillRect/>
          </a:stretch>
        </p:blipFill>
        <p:spPr bwMode="auto">
          <a:xfrm>
            <a:off x="4535488" y="3862388"/>
            <a:ext cx="1585912" cy="163512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 xmlns="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 xmlns="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8201" name="TextovéPole 2"/>
          <p:cNvSpPr txBox="1">
            <a:spLocks noChangeArrowheads="1"/>
          </p:cNvSpPr>
          <p:nvPr/>
        </p:nvSpPr>
        <p:spPr bwMode="auto">
          <a:xfrm>
            <a:off x="0" y="3644900"/>
            <a:ext cx="939800" cy="36988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9pPr>
          </a:lstStyle>
          <a:p>
            <a:pPr eaLnBrk="1" hangingPunct="1"/>
            <a:r>
              <a:rPr lang="cs-CZ"/>
              <a:t>Obr.1</a:t>
            </a:r>
          </a:p>
        </p:txBody>
      </p:sp>
      <p:sp>
        <p:nvSpPr>
          <p:cNvPr id="8202" name="TextovéPole 9"/>
          <p:cNvSpPr txBox="1">
            <a:spLocks noChangeArrowheads="1"/>
          </p:cNvSpPr>
          <p:nvPr/>
        </p:nvSpPr>
        <p:spPr bwMode="auto">
          <a:xfrm>
            <a:off x="3238500" y="3243263"/>
            <a:ext cx="828675" cy="369887"/>
          </a:xfrm>
          <a:prstGeom prst="rect">
            <a:avLst/>
          </a:prstGeom>
          <a:solidFill>
            <a:schemeClr val="bg1"/>
          </a:solidFill>
          <a:ln>
            <a:noFill/>
          </a:ln>
          <a:extLs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9pPr>
          </a:lstStyle>
          <a:p>
            <a:pPr eaLnBrk="1" hangingPunct="1"/>
            <a:r>
              <a:rPr lang="cs-CZ"/>
              <a:t>Obr.2</a:t>
            </a:r>
          </a:p>
        </p:txBody>
      </p:sp>
      <p:sp>
        <p:nvSpPr>
          <p:cNvPr id="8203" name="TextovéPole 10"/>
          <p:cNvSpPr txBox="1">
            <a:spLocks noChangeArrowheads="1"/>
          </p:cNvSpPr>
          <p:nvPr/>
        </p:nvSpPr>
        <p:spPr bwMode="auto">
          <a:xfrm>
            <a:off x="6634163" y="3275013"/>
            <a:ext cx="1033462" cy="369887"/>
          </a:xfrm>
          <a:prstGeom prst="rect">
            <a:avLst/>
          </a:prstGeom>
          <a:solidFill>
            <a:schemeClr val="bg1"/>
          </a:solidFill>
          <a:ln>
            <a:noFill/>
          </a:ln>
          <a:extLs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9pPr>
          </a:lstStyle>
          <a:p>
            <a:pPr eaLnBrk="1" hangingPunct="1"/>
            <a:r>
              <a:rPr lang="cs-CZ"/>
              <a:t>Obr.3</a:t>
            </a:r>
          </a:p>
        </p:txBody>
      </p:sp>
      <p:sp>
        <p:nvSpPr>
          <p:cNvPr id="8204" name="TextovéPole 11"/>
          <p:cNvSpPr txBox="1">
            <a:spLocks noChangeArrowheads="1"/>
          </p:cNvSpPr>
          <p:nvPr/>
        </p:nvSpPr>
        <p:spPr bwMode="auto">
          <a:xfrm>
            <a:off x="8110538" y="3429000"/>
            <a:ext cx="1033462" cy="368300"/>
          </a:xfrm>
          <a:prstGeom prst="rect">
            <a:avLst/>
          </a:prstGeom>
          <a:solidFill>
            <a:schemeClr val="bg1"/>
          </a:solidFill>
          <a:ln>
            <a:noFill/>
          </a:ln>
          <a:extLs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9pPr>
          </a:lstStyle>
          <a:p>
            <a:pPr eaLnBrk="1" hangingPunct="1"/>
            <a:r>
              <a:rPr lang="cs-CZ"/>
              <a:t>Obr.4</a:t>
            </a:r>
          </a:p>
        </p:txBody>
      </p:sp>
      <p:sp>
        <p:nvSpPr>
          <p:cNvPr id="8205" name="TextovéPole 12"/>
          <p:cNvSpPr txBox="1">
            <a:spLocks noChangeArrowheads="1"/>
          </p:cNvSpPr>
          <p:nvPr/>
        </p:nvSpPr>
        <p:spPr bwMode="auto">
          <a:xfrm>
            <a:off x="4862513" y="5497513"/>
            <a:ext cx="1033462" cy="369887"/>
          </a:xfrm>
          <a:prstGeom prst="rect">
            <a:avLst/>
          </a:prstGeom>
          <a:solidFill>
            <a:schemeClr val="bg1"/>
          </a:solidFill>
          <a:ln>
            <a:noFill/>
          </a:ln>
          <a:extLs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9pPr>
          </a:lstStyle>
          <a:p>
            <a:pPr eaLnBrk="1" hangingPunct="1"/>
            <a:r>
              <a:rPr lang="cs-CZ"/>
              <a:t>Obr.5</a:t>
            </a:r>
          </a:p>
        </p:txBody>
      </p:sp>
      <p:sp>
        <p:nvSpPr>
          <p:cNvPr id="8206" name="TextovéPole 13"/>
          <p:cNvSpPr txBox="1">
            <a:spLocks noChangeArrowheads="1"/>
          </p:cNvSpPr>
          <p:nvPr/>
        </p:nvSpPr>
        <p:spPr bwMode="auto">
          <a:xfrm>
            <a:off x="1612900" y="7566025"/>
            <a:ext cx="1035050" cy="369888"/>
          </a:xfrm>
          <a:prstGeom prst="rect">
            <a:avLst/>
          </a:prstGeom>
          <a:solidFill>
            <a:schemeClr val="bg1"/>
          </a:solidFill>
          <a:ln>
            <a:noFill/>
          </a:ln>
          <a:extLs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9pPr>
          </a:lstStyle>
          <a:p>
            <a:pPr eaLnBrk="1" hangingPunct="1"/>
            <a:r>
              <a:rPr lang="cs-CZ"/>
              <a:t>Obr.5</a:t>
            </a:r>
          </a:p>
        </p:txBody>
      </p:sp>
      <p:sp>
        <p:nvSpPr>
          <p:cNvPr id="8207" name="TextovéPole 14"/>
          <p:cNvSpPr txBox="1">
            <a:spLocks noChangeArrowheads="1"/>
          </p:cNvSpPr>
          <p:nvPr/>
        </p:nvSpPr>
        <p:spPr bwMode="auto">
          <a:xfrm>
            <a:off x="6778625" y="5873750"/>
            <a:ext cx="1033463" cy="368300"/>
          </a:xfrm>
          <a:prstGeom prst="rect">
            <a:avLst/>
          </a:prstGeom>
          <a:solidFill>
            <a:schemeClr val="bg1"/>
          </a:solidFill>
          <a:ln>
            <a:noFill/>
          </a:ln>
          <a:extLs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9pPr>
          </a:lstStyle>
          <a:p>
            <a:pPr eaLnBrk="1" hangingPunct="1"/>
            <a:r>
              <a:rPr lang="cs-CZ"/>
              <a:t>Obr.6</a:t>
            </a:r>
          </a:p>
        </p:txBody>
      </p:sp>
      <p:sp>
        <p:nvSpPr>
          <p:cNvPr id="4" name="TextovéPole 3"/>
          <p:cNvSpPr txBox="1"/>
          <p:nvPr/>
        </p:nvSpPr>
        <p:spPr>
          <a:xfrm>
            <a:off x="250825" y="4679950"/>
            <a:ext cx="3960813" cy="1939925"/>
          </a:xfrm>
          <a:prstGeom prst="rect">
            <a:avLst/>
          </a:prstGeom>
          <a:noFill/>
        </p:spPr>
        <p:txBody>
          <a:bodyPr>
            <a:spAutoFit/>
          </a:bodyPr>
          <a:lstStyle/>
          <a:p>
            <a:pPr marL="457200" indent="-457200">
              <a:buFontTx/>
              <a:buAutoNum type="alphaLcParenR"/>
              <a:defRPr/>
            </a:pPr>
            <a:r>
              <a:rPr lang="cs-CZ" sz="2000" dirty="0"/>
              <a:t>Bobule</a:t>
            </a:r>
          </a:p>
          <a:p>
            <a:pPr marL="457200" indent="-457200">
              <a:buFontTx/>
              <a:buAutoNum type="alphaLcParenR"/>
              <a:defRPr/>
            </a:pPr>
            <a:r>
              <a:rPr lang="cs-CZ" sz="2000" dirty="0"/>
              <a:t>Malvice</a:t>
            </a:r>
          </a:p>
          <a:p>
            <a:pPr marL="457200" indent="-457200">
              <a:buFontTx/>
              <a:buAutoNum type="alphaLcParenR"/>
              <a:defRPr/>
            </a:pPr>
            <a:r>
              <a:rPr lang="cs-CZ" sz="2000" dirty="0"/>
              <a:t>Nažka</a:t>
            </a:r>
          </a:p>
          <a:p>
            <a:pPr marL="457200" indent="-457200">
              <a:buFontTx/>
              <a:buAutoNum type="alphaLcParenR"/>
              <a:defRPr/>
            </a:pPr>
            <a:r>
              <a:rPr lang="cs-CZ" sz="2000" dirty="0"/>
              <a:t>Lusk</a:t>
            </a:r>
          </a:p>
          <a:p>
            <a:pPr marL="457200" indent="-457200">
              <a:buFontTx/>
              <a:buAutoNum type="alphaLcParenR"/>
              <a:defRPr/>
            </a:pPr>
            <a:r>
              <a:rPr lang="cs-CZ" sz="2000"/>
              <a:t>Peckovice</a:t>
            </a:r>
          </a:p>
          <a:p>
            <a:pPr>
              <a:defRPr/>
            </a:pPr>
            <a:endParaRPr lang="cs-CZ" sz="2000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218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z="2800" smtClean="0"/>
              <a:t>Výsledky doplňovačky:</a:t>
            </a:r>
          </a:p>
        </p:txBody>
      </p:sp>
      <p:sp>
        <p:nvSpPr>
          <p:cNvPr id="9219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marL="0" indent="0">
              <a:buFont typeface="Arial" charset="0"/>
              <a:buNone/>
            </a:pPr>
            <a:r>
              <a:rPr lang="cs-CZ" smtClean="0"/>
              <a:t>a- 6</a:t>
            </a:r>
          </a:p>
          <a:p>
            <a:pPr marL="0" indent="0">
              <a:buFont typeface="Arial" charset="0"/>
              <a:buNone/>
            </a:pPr>
            <a:r>
              <a:rPr lang="cs-CZ" smtClean="0"/>
              <a:t>b- 5</a:t>
            </a:r>
          </a:p>
          <a:p>
            <a:pPr marL="0" indent="0">
              <a:buFont typeface="Arial" charset="0"/>
              <a:buNone/>
            </a:pPr>
            <a:r>
              <a:rPr lang="cs-CZ" smtClean="0"/>
              <a:t>c- 1,3</a:t>
            </a:r>
          </a:p>
          <a:p>
            <a:pPr marL="0" indent="0">
              <a:buFont typeface="Arial" charset="0"/>
              <a:buNone/>
            </a:pPr>
            <a:r>
              <a:rPr lang="cs-CZ" smtClean="0"/>
              <a:t>d- 4</a:t>
            </a:r>
          </a:p>
          <a:p>
            <a:pPr marL="0" indent="0">
              <a:buFont typeface="Arial" charset="0"/>
              <a:buNone/>
            </a:pPr>
            <a:r>
              <a:rPr lang="cs-CZ" smtClean="0"/>
              <a:t>e- 2</a:t>
            </a: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42" name="Obrázek 1" descr="skenování0025.jpg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487363" y="0"/>
            <a:ext cx="8656637" cy="23034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0243" name="Obrázek 2" descr="skenování0024.jpg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684213" y="2190750"/>
            <a:ext cx="3473450" cy="46672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10244" name="TextovéPole 3"/>
          <p:cNvSpPr txBox="1">
            <a:spLocks noChangeArrowheads="1"/>
          </p:cNvSpPr>
          <p:nvPr/>
        </p:nvSpPr>
        <p:spPr bwMode="auto">
          <a:xfrm>
            <a:off x="4284663" y="3284538"/>
            <a:ext cx="4859337" cy="46196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9pPr>
          </a:lstStyle>
          <a:p>
            <a:pPr eaLnBrk="1" hangingPunct="1"/>
            <a:r>
              <a:rPr lang="cs-CZ" sz="2400"/>
              <a:t>Nahosemenné rostliny - oplození</a:t>
            </a: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266" name="TextovéPole 1"/>
          <p:cNvSpPr txBox="1">
            <a:spLocks noChangeArrowheads="1"/>
          </p:cNvSpPr>
          <p:nvPr/>
        </p:nvSpPr>
        <p:spPr bwMode="auto">
          <a:xfrm>
            <a:off x="250825" y="476250"/>
            <a:ext cx="7777163" cy="157003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9pPr>
          </a:lstStyle>
          <a:p>
            <a:pPr eaLnBrk="1" hangingPunct="1"/>
            <a:r>
              <a:rPr lang="cs-CZ" sz="1200"/>
              <a:t>Zdroj obrázků.</a:t>
            </a:r>
          </a:p>
          <a:p>
            <a:pPr eaLnBrk="1" hangingPunct="1"/>
            <a:r>
              <a:rPr lang="cs-CZ" sz="1200"/>
              <a:t>Učebnice: Kvasničková Danuše: Ekologický přírodopis pro 7.ročník základní školy 2. část, třetí upravené vydání nakladatelství Fortuna 2006, ISBN 80-7168-890-8</a:t>
            </a:r>
          </a:p>
          <a:p>
            <a:pPr eaLnBrk="1" hangingPunct="1"/>
            <a:r>
              <a:rPr lang="cs-CZ" sz="1200"/>
              <a:t>Obr.1- </a:t>
            </a:r>
            <a:r>
              <a:rPr lang="cs-CZ" sz="1200">
                <a:hlinkClick r:id="rId2"/>
              </a:rPr>
              <a:t>http://cs.wikipedia.org/wiki/Soubor:Photos-photos_1088103921_Floating.jpg</a:t>
            </a:r>
            <a:endParaRPr lang="cs-CZ" sz="1200"/>
          </a:p>
          <a:p>
            <a:pPr eaLnBrk="1" hangingPunct="1"/>
            <a:r>
              <a:rPr lang="cs-CZ" sz="1200"/>
              <a:t>Obr.2- </a:t>
            </a:r>
            <a:r>
              <a:rPr lang="cs-CZ" sz="1200">
                <a:hlinkClick r:id="rId3"/>
              </a:rPr>
              <a:t>http://cs.wikipedia.org/wiki/Soubor:Walnut03.jpg</a:t>
            </a:r>
            <a:endParaRPr lang="cs-CZ" sz="1200"/>
          </a:p>
          <a:p>
            <a:pPr eaLnBrk="1" hangingPunct="1"/>
            <a:r>
              <a:rPr lang="cs-CZ" sz="1200"/>
              <a:t>Obr.3- http://cs.wikipedia.org/wiki/Soubor:Illustration_Castanea_sativa0.jpg</a:t>
            </a:r>
          </a:p>
          <a:p>
            <a:pPr eaLnBrk="1" hangingPunct="1"/>
            <a:r>
              <a:rPr lang="cs-CZ" sz="1200"/>
              <a:t>Obr.4-  </a:t>
            </a:r>
            <a:r>
              <a:rPr lang="cs-CZ" sz="1200">
                <a:hlinkClick r:id="rId4"/>
              </a:rPr>
              <a:t>http://cs.wikipedia.org/wiki/Soubor:Stachelbeeren.jpg</a:t>
            </a:r>
            <a:endParaRPr lang="cs-CZ" sz="1200"/>
          </a:p>
          <a:p>
            <a:pPr eaLnBrk="1" hangingPunct="1"/>
            <a:r>
              <a:rPr lang="cs-CZ" sz="1200"/>
              <a:t>obr.6- http://cs.wikipedia.org/wiki/Soubor:Sorbus_milensis_W.jpg</a:t>
            </a: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Motiv sady Office">
  <a:themeElements>
    <a:clrScheme name="Kancelář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Kancelář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Kancelář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188</TotalTime>
  <Words>258</Words>
  <Application>Microsoft Office PowerPoint</Application>
  <PresentationFormat>Předvádění na obrazovce (4:3)</PresentationFormat>
  <Paragraphs>64</Paragraphs>
  <Slides>10</Slides>
  <Notes>0</Notes>
  <HiddenSlides>0</HiddenSlides>
  <MMClips>0</MMClips>
  <ScaleCrop>false</ScaleCrop>
  <HeadingPairs>
    <vt:vector size="4" baseType="variant">
      <vt:variant>
        <vt:lpstr>Motiv</vt:lpstr>
      </vt:variant>
      <vt:variant>
        <vt:i4>1</vt:i4>
      </vt:variant>
      <vt:variant>
        <vt:lpstr>Nadpisy snímků</vt:lpstr>
      </vt:variant>
      <vt:variant>
        <vt:i4>10</vt:i4>
      </vt:variant>
    </vt:vector>
  </HeadingPairs>
  <TitlesOfParts>
    <vt:vector size="11" baseType="lpstr">
      <vt:lpstr>Motiv sady Office</vt:lpstr>
      <vt:lpstr>VY_52_INOVACE_35_Rozmnožování rostlin - učební text</vt:lpstr>
      <vt:lpstr>Rozmnožování rostlin:</vt:lpstr>
      <vt:lpstr>Snímek 3</vt:lpstr>
      <vt:lpstr>Květenství - plodenství:</vt:lpstr>
      <vt:lpstr>Snímek 5</vt:lpstr>
      <vt:lpstr>Snímek 6</vt:lpstr>
      <vt:lpstr>Doplň název plodu, pozor, je tam chyták</vt:lpstr>
      <vt:lpstr>Výsledky doplňovačky:</vt:lpstr>
      <vt:lpstr>Snímek 9</vt:lpstr>
      <vt:lpstr>Snímek 10</vt:lpstr>
    </vt:vector>
  </TitlesOfParts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VY_52_INOVACE_67</dc:title>
  <dc:creator>Hercík</dc:creator>
  <cp:lastModifiedBy>Dum</cp:lastModifiedBy>
  <cp:revision>27</cp:revision>
  <dcterms:created xsi:type="dcterms:W3CDTF">2011-05-15T15:13:51Z</dcterms:created>
  <dcterms:modified xsi:type="dcterms:W3CDTF">2012-03-28T11:57:44Z</dcterms:modified>
</cp:coreProperties>
</file>