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311" r:id="rId2"/>
    <p:sldId id="312" r:id="rId3"/>
    <p:sldId id="313" r:id="rId4"/>
    <p:sldId id="260" r:id="rId5"/>
    <p:sldId id="265" r:id="rId6"/>
    <p:sldId id="316" r:id="rId7"/>
    <p:sldId id="317" r:id="rId8"/>
    <p:sldId id="318" r:id="rId9"/>
    <p:sldId id="339" r:id="rId10"/>
    <p:sldId id="320" r:id="rId11"/>
    <p:sldId id="321" r:id="rId12"/>
    <p:sldId id="322" r:id="rId13"/>
    <p:sldId id="323" r:id="rId14"/>
    <p:sldId id="324" r:id="rId15"/>
    <p:sldId id="325" r:id="rId16"/>
    <p:sldId id="326" r:id="rId17"/>
    <p:sldId id="327" r:id="rId18"/>
    <p:sldId id="328" r:id="rId19"/>
    <p:sldId id="329" r:id="rId20"/>
    <p:sldId id="330" r:id="rId21"/>
    <p:sldId id="331" r:id="rId22"/>
    <p:sldId id="332" r:id="rId23"/>
    <p:sldId id="333" r:id="rId24"/>
    <p:sldId id="334" r:id="rId25"/>
    <p:sldId id="335" r:id="rId26"/>
    <p:sldId id="336" r:id="rId27"/>
    <p:sldId id="337" r:id="rId28"/>
    <p:sldId id="338" r:id="rId29"/>
    <p:sldId id="31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6D0CBEB-A4C1-48C1-8E37-FC873592DF5E}">
          <p14:sldIdLst>
            <p14:sldId id="311"/>
            <p14:sldId id="312"/>
            <p14:sldId id="313"/>
            <p14:sldId id="260"/>
            <p14:sldId id="265"/>
            <p14:sldId id="316"/>
            <p14:sldId id="317"/>
            <p14:sldId id="318"/>
            <p14:sldId id="339"/>
            <p14:sldId id="320"/>
            <p14:sldId id="321"/>
            <p14:sldId id="322"/>
            <p14:sldId id="323"/>
          </p14:sldIdLst>
        </p14:section>
        <p14:section name="Oddíl bez názvu" id="{ED80D826-6376-4339-B628-F82931DD77A0}">
          <p14:sldIdLst>
            <p14:sldId id="324"/>
            <p14:sldId id="325"/>
            <p14:sldId id="326"/>
            <p14:sldId id="327"/>
            <p14:sldId id="328"/>
            <p14:sldId id="329"/>
            <p14:sldId id="330"/>
          </p14:sldIdLst>
        </p14:section>
        <p14:section name="Oddíl bez názvu" id="{D7C4FE32-F84E-4365-A7E6-79E559155897}">
          <p14:sldIdLst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1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6" autoAdjust="0"/>
  </p:normalViewPr>
  <p:slideViewPr>
    <p:cSldViewPr>
      <p:cViewPr>
        <p:scale>
          <a:sx n="66" d="100"/>
          <a:sy n="66" d="100"/>
        </p:scale>
        <p:origin x="-648" y="-822"/>
      </p:cViewPr>
      <p:guideLst>
        <p:guide orient="horz" pos="2103"/>
        <p:guide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48" d="100"/>
          <a:sy n="48" d="100"/>
        </p:scale>
        <p:origin x="-2382" y="-102"/>
      </p:cViewPr>
      <p:guideLst>
        <p:guide orient="horz" pos="2880"/>
        <p:guide pos="2160"/>
      </p:guideLst>
    </p:cSldViewPr>
  </p:notes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3281F-2584-4FE5-B503-467C265EF7E1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FBC4F-1B9D-4234-8043-CC6744FE985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1242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002A7-6E7B-473D-B472-55FE8BBDBB61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A2F30-CCCF-4A1B-9734-FF068B21F8B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15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185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840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7846C-E3F0-4BCC-825F-77F7BC65B687}" type="datetimeFigureOut">
              <a:rPr lang="cs-CZ" smtClean="0"/>
              <a:t>17.3.2014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slide" Target="slide18.xml"/><Relationship Id="rId18" Type="http://schemas.openxmlformats.org/officeDocument/2006/relationships/slide" Target="slide11.xml"/><Relationship Id="rId3" Type="http://schemas.openxmlformats.org/officeDocument/2006/relationships/slide" Target="slide9.xml"/><Relationship Id="rId21" Type="http://schemas.openxmlformats.org/officeDocument/2006/relationships/slide" Target="slide8.xml"/><Relationship Id="rId7" Type="http://schemas.openxmlformats.org/officeDocument/2006/relationships/slide" Target="slide13.xml"/><Relationship Id="rId12" Type="http://schemas.openxmlformats.org/officeDocument/2006/relationships/slide" Target="slide14.xml"/><Relationship Id="rId17" Type="http://schemas.openxmlformats.org/officeDocument/2006/relationships/slide" Target="slide7.xml"/><Relationship Id="rId25" Type="http://schemas.openxmlformats.org/officeDocument/2006/relationships/slide" Target="slide12.xml"/><Relationship Id="rId2" Type="http://schemas.openxmlformats.org/officeDocument/2006/relationships/slide" Target="slide5.xml"/><Relationship Id="rId16" Type="http://schemas.openxmlformats.org/officeDocument/2006/relationships/slide" Target="slide28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5.xml"/><Relationship Id="rId11" Type="http://schemas.openxmlformats.org/officeDocument/2006/relationships/slide" Target="slide10.xml"/><Relationship Id="rId24" Type="http://schemas.openxmlformats.org/officeDocument/2006/relationships/slide" Target="slide24.xml"/><Relationship Id="rId5" Type="http://schemas.openxmlformats.org/officeDocument/2006/relationships/slide" Target="slide21.xml"/><Relationship Id="rId15" Type="http://schemas.openxmlformats.org/officeDocument/2006/relationships/slide" Target="slide26.xml"/><Relationship Id="rId23" Type="http://schemas.openxmlformats.org/officeDocument/2006/relationships/slide" Target="slide20.xml"/><Relationship Id="rId10" Type="http://schemas.openxmlformats.org/officeDocument/2006/relationships/slide" Target="slide27.xml"/><Relationship Id="rId19" Type="http://schemas.openxmlformats.org/officeDocument/2006/relationships/slide" Target="slide15.xml"/><Relationship Id="rId4" Type="http://schemas.openxmlformats.org/officeDocument/2006/relationships/slide" Target="slide17.xml"/><Relationship Id="rId9" Type="http://schemas.openxmlformats.org/officeDocument/2006/relationships/slide" Target="slide23.xml"/><Relationship Id="rId14" Type="http://schemas.openxmlformats.org/officeDocument/2006/relationships/slide" Target="slide22.xml"/><Relationship Id="rId22" Type="http://schemas.openxmlformats.org/officeDocument/2006/relationships/slide" Target="slide1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13" Type="http://schemas.openxmlformats.org/officeDocument/2006/relationships/slide" Target="slide29.xml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slide" Target="slide4.xml"/><Relationship Id="rId5" Type="http://schemas.microsoft.com/office/2007/relationships/media" Target="../media/media3.WAV"/><Relationship Id="rId15" Type="http://schemas.openxmlformats.org/officeDocument/2006/relationships/image" Target="../media/image11.jpeg"/><Relationship Id="rId10" Type="http://schemas.openxmlformats.org/officeDocument/2006/relationships/image" Target="../media/image8.wmf"/><Relationship Id="rId4" Type="http://schemas.microsoft.com/office/2007/relationships/media" Target="../media/media2.WAV"/><Relationship Id="rId9" Type="http://schemas.openxmlformats.org/officeDocument/2006/relationships/image" Target="../media/image7.png"/><Relationship Id="rId1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jpeg"/><Relationship Id="rId3" Type="http://schemas.microsoft.com/office/2007/relationships/media" Target="../media/media3.WAV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2.WAV"/><Relationship Id="rId11" Type="http://schemas.openxmlformats.org/officeDocument/2006/relationships/image" Target="../media/image9.gif"/><Relationship Id="rId5" Type="http://schemas.openxmlformats.org/officeDocument/2006/relationships/audio" Target="NULL" TargetMode="External"/><Relationship Id="rId10" Type="http://schemas.openxmlformats.org/officeDocument/2006/relationships/slide" Target="slide4.xml"/><Relationship Id="rId4" Type="http://schemas.openxmlformats.org/officeDocument/2006/relationships/audio" Target="../media/media3.WAV"/><Relationship Id="rId9" Type="http://schemas.openxmlformats.org/officeDocument/2006/relationships/image" Target="../media/image8.wmf"/><Relationship Id="rId14" Type="http://schemas.openxmlformats.org/officeDocument/2006/relationships/image" Target="../media/image10.jp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jpeg"/><Relationship Id="rId3" Type="http://schemas.microsoft.com/office/2007/relationships/media" Target="../media/media3.WAV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2.WAV"/><Relationship Id="rId11" Type="http://schemas.openxmlformats.org/officeDocument/2006/relationships/image" Target="../media/image9.gif"/><Relationship Id="rId5" Type="http://schemas.openxmlformats.org/officeDocument/2006/relationships/audio" Target="NULL" TargetMode="External"/><Relationship Id="rId10" Type="http://schemas.openxmlformats.org/officeDocument/2006/relationships/slide" Target="slide4.xml"/><Relationship Id="rId4" Type="http://schemas.openxmlformats.org/officeDocument/2006/relationships/audio" Target="../media/media3.WAV"/><Relationship Id="rId9" Type="http://schemas.openxmlformats.org/officeDocument/2006/relationships/image" Target="../media/image8.wmf"/><Relationship Id="rId14" Type="http://schemas.openxmlformats.org/officeDocument/2006/relationships/image" Target="../media/image10.jp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jpg"/><Relationship Id="rId3" Type="http://schemas.openxmlformats.org/officeDocument/2006/relationships/audio" Target="NULL" TargetMode="External"/><Relationship Id="rId7" Type="http://schemas.openxmlformats.org/officeDocument/2006/relationships/slideLayout" Target="../slideLayouts/slideLayout7.xml"/><Relationship Id="rId12" Type="http://schemas.openxmlformats.org/officeDocument/2006/relationships/slide" Target="slide29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9.gif"/><Relationship Id="rId5" Type="http://schemas.microsoft.com/office/2007/relationships/media" Target="../media/media3.WAV"/><Relationship Id="rId10" Type="http://schemas.openxmlformats.org/officeDocument/2006/relationships/slide" Target="slide4.xml"/><Relationship Id="rId4" Type="http://schemas.microsoft.com/office/2007/relationships/media" Target="../media/media2.WAV"/><Relationship Id="rId9" Type="http://schemas.openxmlformats.org/officeDocument/2006/relationships/image" Target="../media/image8.wmf"/><Relationship Id="rId14" Type="http://schemas.openxmlformats.org/officeDocument/2006/relationships/image" Target="../media/image11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.3.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VY_32_INOVACE_11A_Z6_20_Hydrosféra-		       opakování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tematického celku 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opakování,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soutěž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47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631216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– Hydrosféra</a:t>
            </a:r>
          </a:p>
          <a:p>
            <a:pPr>
              <a:defRPr/>
            </a:pP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Formou soutěže zopakování tematického celku. </a:t>
            </a:r>
            <a:endParaRPr lang="cs-CZ" sz="2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4554125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Soutěží 2-4 týmy. Soutěžící si vybírají střídavě libovolné okruhy otázek.  </a:t>
            </a:r>
            <a:r>
              <a:rPr lang="cs-CZ" dirty="0"/>
              <a:t>P</a:t>
            </a:r>
            <a:r>
              <a:rPr lang="cs-CZ" dirty="0" smtClean="0"/>
              <a:t>o zvukovém </a:t>
            </a:r>
            <a:r>
              <a:rPr lang="cs-CZ" dirty="0" smtClean="0"/>
              <a:t>signálu musí tým zodpovědět zvolenou otázku</a:t>
            </a:r>
            <a:r>
              <a:rPr lang="cs-CZ" dirty="0" smtClean="0"/>
              <a:t>. </a:t>
            </a:r>
            <a:r>
              <a:rPr lang="cs-CZ" dirty="0" smtClean="0"/>
              <a:t>Pokud odpověď bude chybná </a:t>
            </a:r>
            <a:r>
              <a:rPr lang="cs-CZ" dirty="0"/>
              <a:t>,</a:t>
            </a:r>
            <a:r>
              <a:rPr lang="cs-CZ" dirty="0" smtClean="0"/>
              <a:t> nebo otázka nebude zodpovězena vůbec, odpovídat </a:t>
            </a:r>
            <a:r>
              <a:rPr lang="cs-CZ" dirty="0"/>
              <a:t> </a:t>
            </a:r>
            <a:r>
              <a:rPr lang="cs-CZ" dirty="0" smtClean="0"/>
              <a:t>může další tým. Učitel zaznamenává příslušný počet bodů. V případě nesprávné odpovědi se  body odečítají. </a:t>
            </a:r>
            <a:r>
              <a:rPr lang="cs-CZ" dirty="0" smtClean="0"/>
              <a:t>Pokud žáci </a:t>
            </a:r>
            <a:r>
              <a:rPr lang="cs-CZ" dirty="0" smtClean="0"/>
              <a:t>zodpoví jen částečně, body nezískávají, ale ani neztrácí. </a:t>
            </a:r>
            <a:r>
              <a:rPr lang="cs-CZ" dirty="0" smtClean="0"/>
              <a:t>Vyhrává </a:t>
            </a:r>
            <a:r>
              <a:rPr lang="cs-CZ" dirty="0" smtClean="0"/>
              <a:t>tým s nejvyšším počtem bodů</a:t>
            </a:r>
            <a:r>
              <a:rPr lang="cs-CZ" b="1" dirty="0" smtClean="0"/>
              <a:t> </a:t>
            </a:r>
            <a:r>
              <a:rPr lang="cs-CZ" dirty="0" smtClean="0"/>
              <a:t>.  </a:t>
            </a:r>
            <a:r>
              <a:rPr lang="cs-CZ" dirty="0"/>
              <a:t>T</a:t>
            </a:r>
            <a:r>
              <a:rPr lang="cs-CZ" dirty="0" smtClean="0"/>
              <a:t>lačítkem „back“ se vrátíte na herní pole.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86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339143"/>
            <a:ext cx="9143999" cy="2431435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Pojďme si zahrát </a:t>
            </a:r>
          </a:p>
          <a:p>
            <a:pPr algn="ctr">
              <a:defRPr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zopakovat, co jsme se naučili…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6" descr="C:\Users\Uživatel\AppData\Local\Microsoft\Windows\Temporary Internet Files\Content.IE5\SPO5D2GF\MC9002119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432" y="272922"/>
            <a:ext cx="2369662" cy="228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IL14G03W\MM90035676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668" y="286343"/>
            <a:ext cx="1190625" cy="11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živatel\AppData\Local\Microsoft\Windows\Temporary Internet Files\Content.IE5\IL14G03W\MP9004308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1" y="15109"/>
            <a:ext cx="3050296" cy="22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 rot="1801119">
            <a:off x="2231740" y="5062671"/>
            <a:ext cx="329288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Baskerville Old Face" panose="02020602080505020303" pitchFamily="18" charset="0"/>
              </a:rPr>
              <a:t>Hydrosféra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1" y="3814672"/>
            <a:ext cx="2073634" cy="27648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522" y="4014066"/>
            <a:ext cx="3709008" cy="2781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77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>
            <a:hlinkClick r:id="rId2" action="ppaction://hlinksldjump"/>
          </p:cNvPr>
          <p:cNvSpPr/>
          <p:nvPr/>
        </p:nvSpPr>
        <p:spPr>
          <a:xfrm>
            <a:off x="264759" y="1091370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7692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1" name="Obdélník 30">
            <a:hlinkClick r:id="rId4" action="ppaction://hlinksldjump"/>
          </p:cNvPr>
          <p:cNvSpPr/>
          <p:nvPr/>
        </p:nvSpPr>
        <p:spPr>
          <a:xfrm>
            <a:off x="4671474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2" name="Obdélník 31">
            <a:hlinkClick r:id="rId5" action="ppaction://hlinksldjump"/>
          </p:cNvPr>
          <p:cNvSpPr/>
          <p:nvPr/>
        </p:nvSpPr>
        <p:spPr>
          <a:xfrm>
            <a:off x="6140800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3" name="Obdélník 32">
            <a:hlinkClick r:id="rId6" action="ppaction://hlinksldjump"/>
          </p:cNvPr>
          <p:cNvSpPr/>
          <p:nvPr/>
        </p:nvSpPr>
        <p:spPr>
          <a:xfrm>
            <a:off x="7686346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4" name="Obdélník 33">
            <a:hlinkClick r:id="rId7" action="ppaction://hlinksldjump"/>
          </p:cNvPr>
          <p:cNvSpPr/>
          <p:nvPr/>
        </p:nvSpPr>
        <p:spPr>
          <a:xfrm>
            <a:off x="321708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5" name="Obdélník 34">
            <a:hlinkClick r:id="rId8" action="ppaction://hlinksldjump"/>
          </p:cNvPr>
          <p:cNvSpPr/>
          <p:nvPr/>
        </p:nvSpPr>
        <p:spPr>
          <a:xfrm>
            <a:off x="26475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6" name="Obdélník 35">
            <a:hlinkClick r:id="rId9" action="ppaction://hlinksldjump"/>
          </p:cNvPr>
          <p:cNvSpPr/>
          <p:nvPr/>
        </p:nvSpPr>
        <p:spPr>
          <a:xfrm>
            <a:off x="6132975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7" name="Obdélník 36">
            <a:hlinkClick r:id="rId10" action="ppaction://hlinksldjump"/>
          </p:cNvPr>
          <p:cNvSpPr/>
          <p:nvPr/>
        </p:nvSpPr>
        <p:spPr>
          <a:xfrm>
            <a:off x="7686346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8" name="Obdélník 37">
            <a:hlinkClick r:id="rId11" action="ppaction://hlinksldjump"/>
          </p:cNvPr>
          <p:cNvSpPr/>
          <p:nvPr/>
        </p:nvSpPr>
        <p:spPr>
          <a:xfrm>
            <a:off x="177692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9" name="Obdélník 38">
            <a:hlinkClick r:id="rId12" action="ppaction://hlinksldjump"/>
          </p:cNvPr>
          <p:cNvSpPr/>
          <p:nvPr/>
        </p:nvSpPr>
        <p:spPr>
          <a:xfrm>
            <a:off x="321708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0" name="Obdélník 39">
            <a:hlinkClick r:id="rId13" action="ppaction://hlinksldjump"/>
          </p:cNvPr>
          <p:cNvSpPr/>
          <p:nvPr/>
        </p:nvSpPr>
        <p:spPr>
          <a:xfrm>
            <a:off x="465724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1" name="Obdélník 40">
            <a:hlinkClick r:id="rId14" action="ppaction://hlinksldjump"/>
          </p:cNvPr>
          <p:cNvSpPr/>
          <p:nvPr/>
        </p:nvSpPr>
        <p:spPr>
          <a:xfrm>
            <a:off x="614737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2" name="Obdélník 41">
            <a:hlinkClick r:id="rId15" action="ppaction://hlinksldjump"/>
          </p:cNvPr>
          <p:cNvSpPr/>
          <p:nvPr/>
        </p:nvSpPr>
        <p:spPr>
          <a:xfrm>
            <a:off x="7686346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3" name="Obdélník 42">
            <a:hlinkClick r:id="rId16" action="ppaction://hlinksldjump"/>
          </p:cNvPr>
          <p:cNvSpPr/>
          <p:nvPr/>
        </p:nvSpPr>
        <p:spPr>
          <a:xfrm>
            <a:off x="7686346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4" name="Obdélník 43">
            <a:hlinkClick r:id="rId17" action="ppaction://hlinksldjump"/>
          </p:cNvPr>
          <p:cNvSpPr/>
          <p:nvPr/>
        </p:nvSpPr>
        <p:spPr>
          <a:xfrm>
            <a:off x="264759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5" name="Obdélník 44">
            <a:hlinkClick r:id="rId18" action="ppaction://hlinksldjump"/>
          </p:cNvPr>
          <p:cNvSpPr/>
          <p:nvPr/>
        </p:nvSpPr>
        <p:spPr>
          <a:xfrm>
            <a:off x="177692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6" name="Obdélník 45">
            <a:hlinkClick r:id="rId19" action="ppaction://hlinksldjump"/>
          </p:cNvPr>
          <p:cNvSpPr/>
          <p:nvPr/>
        </p:nvSpPr>
        <p:spPr>
          <a:xfrm>
            <a:off x="321708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7" name="Obdélník 46">
            <a:hlinkClick r:id="rId20" action="ppaction://hlinksldjump"/>
          </p:cNvPr>
          <p:cNvSpPr/>
          <p:nvPr/>
        </p:nvSpPr>
        <p:spPr>
          <a:xfrm>
            <a:off x="465724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8" name="Obdélník 47">
            <a:hlinkClick r:id="rId21" action="ppaction://hlinksldjump"/>
          </p:cNvPr>
          <p:cNvSpPr/>
          <p:nvPr/>
        </p:nvSpPr>
        <p:spPr>
          <a:xfrm>
            <a:off x="264759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9" name="Obdélník 48">
            <a:hlinkClick r:id="rId22" action="ppaction://hlinksldjump"/>
          </p:cNvPr>
          <p:cNvSpPr/>
          <p:nvPr/>
        </p:nvSpPr>
        <p:spPr>
          <a:xfrm>
            <a:off x="321708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0" name="Obdélník 49">
            <a:hlinkClick r:id="rId23" action="ppaction://hlinksldjump"/>
          </p:cNvPr>
          <p:cNvSpPr/>
          <p:nvPr/>
        </p:nvSpPr>
        <p:spPr>
          <a:xfrm>
            <a:off x="465724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1" name="Obdélník 50">
            <a:hlinkClick r:id="rId24" action="ppaction://hlinksldjump"/>
          </p:cNvPr>
          <p:cNvSpPr/>
          <p:nvPr/>
        </p:nvSpPr>
        <p:spPr>
          <a:xfrm>
            <a:off x="6132975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2" name="Obdélník 51">
            <a:hlinkClick r:id="rId25" action="ppaction://hlinksldjump"/>
          </p:cNvPr>
          <p:cNvSpPr/>
          <p:nvPr/>
        </p:nvSpPr>
        <p:spPr>
          <a:xfrm>
            <a:off x="177692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86835" y="233645"/>
            <a:ext cx="147330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Vodní toky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102170" y="228173"/>
            <a:ext cx="1215135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Ledovce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6475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Oceány a moře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70491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Jezera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662010" y="246923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Umělé vodní nádrže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452320" y="233645"/>
            <a:ext cx="1710190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Podpovrchová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3378382"/>
            <a:ext cx="826289" cy="142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849" y="5959886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485189" y="602843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0859" y="312040"/>
            <a:ext cx="73765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Vyjmenuj oceány na naší planetě.</a:t>
            </a:r>
          </a:p>
          <a:p>
            <a:r>
              <a:rPr lang="cs-CZ" sz="2400" b="1" dirty="0" smtClean="0"/>
              <a:t>Co je světový oceán?</a:t>
            </a:r>
            <a:endParaRPr lang="cs-CZ" sz="2400" b="1" dirty="0"/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5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92758"/>
            <a:ext cx="64764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 je rozdíl mezi vnitřním a okrajovým mořem?</a:t>
            </a:r>
          </a:p>
          <a:p>
            <a:r>
              <a:rPr lang="cs-CZ" sz="2400" b="1" dirty="0" smtClean="0"/>
              <a:t>Uveď příklad vnitřního a okrajového moře.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783236"/>
            <a:ext cx="801096" cy="1383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13479" y="581426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1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437763"/>
            <a:ext cx="6647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 je rozdíl mezi průlivem a průplavem.</a:t>
            </a:r>
          </a:p>
          <a:p>
            <a:r>
              <a:rPr lang="cs-CZ" sz="2400" b="1" dirty="0" smtClean="0"/>
              <a:t>Uveď příklad průlivu a průplavu.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355" y="3950497"/>
            <a:ext cx="694049" cy="1198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3" action="ppaction://hlinksldjump"/>
          </p:cNvPr>
          <p:cNvSpPr/>
          <p:nvPr/>
        </p:nvSpPr>
        <p:spPr>
          <a:xfrm>
            <a:off x="611559" y="593933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 cstate="print"/>
          <a:stretch>
            <a:fillRect/>
          </a:stretch>
        </p:blipFill>
        <p:spPr>
          <a:xfrm>
            <a:off x="3851920" y="2250618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402050"/>
            <a:ext cx="6971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Vyjmenuj pohyby mořské vody. ( 3 )</a:t>
            </a:r>
          </a:p>
          <a:p>
            <a:r>
              <a:rPr lang="cs-CZ" sz="2400" b="1" dirty="0" smtClean="0"/>
              <a:t>Uveď příčiny těchto pohybů.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491" y="3673039"/>
            <a:ext cx="853366" cy="147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11559" y="589432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83466"/>
            <a:ext cx="69714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se jmenují jezera, do nichž ústí řeky a opět z nich vytékají?</a:t>
            </a:r>
          </a:p>
          <a:p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865" y="3699030"/>
            <a:ext cx="778910" cy="134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7564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217522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92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447055"/>
            <a:ext cx="6926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Jaké je nejhlubší jezero světa? Jak vzniklo?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255" y="3803285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11559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09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293456"/>
            <a:ext cx="69264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Znáte moře, které je slané, dostatečně velké, v názvu má moře, ale moře to není? Jak vzniklo? Proč není mořem, ale jezerem?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3699030"/>
            <a:ext cx="763356" cy="131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392758"/>
            <a:ext cx="66722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dělíme jezera podle původu? ( 4  </a:t>
            </a:r>
            <a:r>
              <a:rPr lang="cs-CZ" sz="2400" b="1" dirty="0"/>
              <a:t>)</a:t>
            </a:r>
            <a:endParaRPr lang="cs-CZ" sz="2400" b="1" dirty="0" smtClean="0"/>
          </a:p>
          <a:p>
            <a:r>
              <a:rPr lang="cs-CZ" sz="2400" b="1" dirty="0" smtClean="0"/>
              <a:t>U každého uveď příklad.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415" y="3520332"/>
            <a:ext cx="834922" cy="144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66957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402050"/>
            <a:ext cx="6672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je říční síť?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327" y="3771539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6910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275" y="3609020"/>
            <a:ext cx="810090" cy="139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732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291" y="537065"/>
            <a:ext cx="6688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určíš u vodního toku pravé a levé přítoky? </a:t>
            </a:r>
            <a:endParaRPr lang="cs-CZ" sz="2400" b="1" dirty="0"/>
          </a:p>
          <a:p>
            <a:r>
              <a:rPr lang="cs-CZ" sz="2400" b="1" dirty="0" smtClean="0"/>
              <a:t>Jak se jmenuje množství vody, které proteče místem koryta za 1 sekundu?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64883"/>
            <a:ext cx="75642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je povodí?</a:t>
            </a:r>
          </a:p>
          <a:p>
            <a:r>
              <a:rPr lang="cs-CZ" sz="2400" b="1" dirty="0" smtClean="0"/>
              <a:t>Co je rozvodí? Po rozvodí vede rozvodnice.  Co ji  nejčastěji tvoří?</a:t>
            </a:r>
          </a:p>
          <a:p>
            <a:endParaRPr lang="cs-CZ" sz="2400" b="1" dirty="0" smtClean="0"/>
          </a:p>
          <a:p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134" y="3793334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03950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230239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92758"/>
            <a:ext cx="72739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je úmoří?</a:t>
            </a:r>
          </a:p>
          <a:p>
            <a:r>
              <a:rPr lang="cs-CZ" sz="2400" b="1" dirty="0" smtClean="0"/>
              <a:t>Ke kterému povodí a úmoří patří krajina ve které žiješ?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487" y="3834045"/>
            <a:ext cx="718351" cy="1240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9198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250618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357045"/>
            <a:ext cx="5756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Největší rybník v České republice.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863" y="3827666"/>
            <a:ext cx="763356" cy="131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28591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069" y="267035"/>
            <a:ext cx="6270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patří k umělým vodním nádržím?</a:t>
            </a:r>
          </a:p>
          <a:p>
            <a:r>
              <a:rPr lang="cs-CZ" sz="2400" b="1" dirty="0" smtClean="0"/>
              <a:t>Jaký je rozdíl mezi rybníkem a jezerem?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134" y="3759590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83568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744.0876"/>
                </p14:media>
              </p:ext>
            </p:ext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149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98113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100000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347753"/>
            <a:ext cx="70164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vzniká přehradní nádrž?</a:t>
            </a:r>
          </a:p>
          <a:p>
            <a:r>
              <a:rPr lang="cs-CZ" sz="2400" b="1" dirty="0" smtClean="0"/>
              <a:t>Která přehrada je v ČR největší? Na které řece leží?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275" y="3789040"/>
            <a:ext cx="741336" cy="127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80992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744.0876"/>
                </p14:media>
              </p:ext>
            </p:ext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149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98113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100000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5161" y="458670"/>
            <a:ext cx="664799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 čemu slouží přehrady? (Uveď 5 významů.)</a:t>
            </a:r>
          </a:p>
          <a:p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</a:p>
          <a:p>
            <a:r>
              <a:rPr lang="cs-CZ" sz="2800" dirty="0" smtClean="0"/>
              <a:t>9</a:t>
            </a:r>
          </a:p>
          <a:p>
            <a:r>
              <a:rPr lang="cs-CZ" sz="2800" dirty="0" smtClean="0"/>
              <a:t>8</a:t>
            </a:r>
          </a:p>
          <a:p>
            <a:r>
              <a:rPr lang="cs-CZ" sz="2800" dirty="0" smtClean="0"/>
              <a:t>7</a:t>
            </a:r>
          </a:p>
          <a:p>
            <a:r>
              <a:rPr lang="cs-CZ" sz="2800" dirty="0" smtClean="0"/>
              <a:t>6</a:t>
            </a:r>
          </a:p>
          <a:p>
            <a:r>
              <a:rPr lang="cs-CZ" sz="2800" dirty="0" smtClean="0"/>
              <a:t>5</a:t>
            </a:r>
          </a:p>
          <a:p>
            <a:r>
              <a:rPr lang="cs-CZ" sz="2800" dirty="0" smtClean="0"/>
              <a:t>4</a:t>
            </a:r>
          </a:p>
          <a:p>
            <a:r>
              <a:rPr lang="cs-CZ" sz="2800" dirty="0" smtClean="0"/>
              <a:t>3</a:t>
            </a:r>
          </a:p>
          <a:p>
            <a:r>
              <a:rPr lang="cs-CZ" sz="2800" dirty="0" smtClean="0"/>
              <a:t>2</a:t>
            </a:r>
          </a:p>
          <a:p>
            <a:r>
              <a:rPr lang="cs-CZ" sz="28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275" y="3262235"/>
            <a:ext cx="759444" cy="131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3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437763"/>
            <a:ext cx="7196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je sněžná čára?</a:t>
            </a:r>
          </a:p>
          <a:p>
            <a:r>
              <a:rPr lang="cs-CZ" sz="2400" b="1" dirty="0" smtClean="0"/>
              <a:t>Sněžná čára se směrem k rovníku zvyšuje nebo snižuje?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856" y="3680791"/>
            <a:ext cx="751014" cy="1296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8099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307532"/>
            <a:ext cx="2105264" cy="2021568"/>
          </a:xfrm>
          <a:prstGeom prst="rect">
            <a:avLst/>
          </a:prstGeom>
        </p:spPr>
      </p:pic>
      <p:pic>
        <p:nvPicPr>
          <p:cNvPr id="13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295623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47753"/>
            <a:ext cx="80323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Jaký tvar mají ledovce? </a:t>
            </a:r>
          </a:p>
          <a:p>
            <a:r>
              <a:rPr lang="cs-CZ" sz="2400" b="1" dirty="0" smtClean="0"/>
              <a:t>Jaké </a:t>
            </a:r>
            <a:r>
              <a:rPr lang="cs-CZ" sz="2400" b="1" dirty="0"/>
              <a:t>dva druhy ledovce znáš</a:t>
            </a:r>
            <a:r>
              <a:rPr lang="cs-CZ" sz="2400" b="1" dirty="0" smtClean="0"/>
              <a:t>? Kde se nacházejí?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499" y="3699030"/>
            <a:ext cx="807095" cy="139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285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595" y="2213865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250618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6722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Mají řeka a ledovec něco společného?</a:t>
            </a:r>
          </a:p>
          <a:p>
            <a:r>
              <a:rPr lang="cs-CZ" sz="2400" b="1" dirty="0" smtClean="0"/>
              <a:t>Kde je největší současný ledovec?</a:t>
            </a:r>
          </a:p>
          <a:p>
            <a:r>
              <a:rPr lang="cs-CZ" sz="2400" b="1" dirty="0" smtClean="0"/>
              <a:t>Ve kterém světadílu nenajdeš ledovce?</a:t>
            </a:r>
          </a:p>
          <a:p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917" y="3651566"/>
            <a:ext cx="882002" cy="152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65801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771" y="2551516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986935" y="2613069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6524" y="323655"/>
            <a:ext cx="77486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je moréna a kar?</a:t>
            </a:r>
          </a:p>
          <a:p>
            <a:r>
              <a:rPr lang="cs-CZ" sz="2400" b="1" dirty="0" smtClean="0"/>
              <a:t>Kam až sahal ledovec na našem území v dobách ledových?</a:t>
            </a:r>
          </a:p>
          <a:p>
            <a:r>
              <a:rPr lang="cs-CZ" sz="2400" b="1" dirty="0" smtClean="0"/>
              <a:t>Co je jeho pozůstatkem?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993" y="3682042"/>
            <a:ext cx="853366" cy="147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3205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447055"/>
            <a:ext cx="66722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Kde se nachází půdní voda? Proč je důležitá?</a:t>
            </a:r>
          </a:p>
          <a:p>
            <a:endParaRPr lang="cs-CZ" sz="2400" b="1" dirty="0" smtClean="0"/>
          </a:p>
          <a:p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270" y="3645031"/>
            <a:ext cx="765085" cy="132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30736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347753"/>
            <a:ext cx="66722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dělíme podpovrchovou vodu?</a:t>
            </a:r>
          </a:p>
          <a:p>
            <a:r>
              <a:rPr lang="cs-CZ" sz="2400" b="1" dirty="0" smtClean="0"/>
              <a:t>Která z nich je za normálních okolností čistá?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314" y="3793334"/>
            <a:ext cx="808361" cy="13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648651" y="59749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9304" y="413665"/>
            <a:ext cx="66479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 je rozdíl mezi půdní a podpovrchovou vodou?</a:t>
            </a:r>
          </a:p>
          <a:p>
            <a:r>
              <a:rPr lang="cs-CZ" sz="2400" b="1" dirty="0" smtClean="0"/>
              <a:t>Čím může být podpovrchová voda znečištěna?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893" y="3790956"/>
            <a:ext cx="807095" cy="139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12" action="ppaction://hlinksldjump"/>
          </p:cNvPr>
          <p:cNvSpPr/>
          <p:nvPr/>
        </p:nvSpPr>
        <p:spPr>
          <a:xfrm>
            <a:off x="753172" y="585927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402050"/>
            <a:ext cx="72414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Co je artéský pramen?</a:t>
            </a:r>
          </a:p>
          <a:p>
            <a:r>
              <a:rPr lang="cs-CZ" sz="2400" b="1" dirty="0"/>
              <a:t>Kde má podzemní voda obzvlášť velký význam?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762" y="3586766"/>
            <a:ext cx="807095" cy="139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10" action="ppaction://hlinksldjump"/>
          </p:cNvPr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>
            <a:hlinkClick r:id="rId12" action="ppaction://hlinksldjump"/>
          </p:cNvPr>
          <p:cNvSpPr/>
          <p:nvPr/>
        </p:nvSpPr>
        <p:spPr>
          <a:xfrm>
            <a:off x="64756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2744.0876"/>
                </p14:media>
              </p:ext>
            </p:ext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58" y="2168860"/>
            <a:ext cx="2105264" cy="2021568"/>
          </a:xfrm>
          <a:prstGeom prst="rect">
            <a:avLst/>
          </a:prstGeom>
        </p:spPr>
      </p:pic>
      <p:pic>
        <p:nvPicPr>
          <p:cNvPr id="14" name="MS900069737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3851920" y="2168860"/>
            <a:ext cx="2024608" cy="189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100000">
                <p:cTn id="6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49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98113">
                <p:cTn id="6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1692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dirty="0" smtClean="0"/>
              <a:t>Obrázky : Galerie </a:t>
            </a:r>
            <a:r>
              <a:rPr lang="cs-CZ" sz="2000" dirty="0"/>
              <a:t>Microsoft </a:t>
            </a:r>
            <a:r>
              <a:rPr lang="cs-CZ" sz="2000" dirty="0" smtClean="0"/>
              <a:t>Office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BRYCHTOVÁ</a:t>
            </a:r>
            <a:r>
              <a:rPr lang="cs-CZ" sz="2000" dirty="0"/>
              <a:t>, Šárka; BRINKE, Josef. </a:t>
            </a:r>
            <a:r>
              <a:rPr lang="cs-CZ" sz="2000" i="1" dirty="0"/>
              <a:t>Planeta Země</a:t>
            </a:r>
            <a:r>
              <a:rPr lang="cs-CZ" sz="2000" dirty="0"/>
              <a:t>. Praha: Fortuna, 2001, ISBN </a:t>
            </a:r>
            <a:r>
              <a:rPr lang="cs-CZ" sz="2000" dirty="0" smtClean="0"/>
              <a:t>80-7168-475-9  </a:t>
            </a:r>
            <a:endParaRPr lang="cs-CZ" sz="20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108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5080</TotalTime>
  <Words>814</Words>
  <Application>Microsoft Office PowerPoint</Application>
  <PresentationFormat>Předvádění na obrazovce (4:3)</PresentationFormat>
  <Paragraphs>362</Paragraphs>
  <Slides>29</Slides>
  <Notes>2</Notes>
  <HiddenSlides>0</HiddenSlides>
  <MMClips>72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Šeneková Irena</cp:lastModifiedBy>
  <cp:revision>466</cp:revision>
  <dcterms:created xsi:type="dcterms:W3CDTF">2013-01-02T11:01:15Z</dcterms:created>
  <dcterms:modified xsi:type="dcterms:W3CDTF">2014-03-17T09:29:17Z</dcterms:modified>
</cp:coreProperties>
</file>