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8" r:id="rId2"/>
    <p:sldId id="269" r:id="rId3"/>
    <p:sldId id="270" r:id="rId4"/>
    <p:sldId id="280" r:id="rId5"/>
    <p:sldId id="260" r:id="rId6"/>
    <p:sldId id="261" r:id="rId7"/>
    <p:sldId id="266" r:id="rId8"/>
    <p:sldId id="267" r:id="rId9"/>
    <p:sldId id="258" r:id="rId10"/>
    <p:sldId id="259" r:id="rId11"/>
    <p:sldId id="273" r:id="rId12"/>
    <p:sldId id="274" r:id="rId13"/>
    <p:sldId id="276" r:id="rId14"/>
    <p:sldId id="277" r:id="rId15"/>
    <p:sldId id="278" r:id="rId16"/>
    <p:sldId id="279" r:id="rId17"/>
    <p:sldId id="275" r:id="rId18"/>
    <p:sldId id="271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65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8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5.xml"/><Relationship Id="rId3" Type="http://schemas.openxmlformats.org/officeDocument/2006/relationships/slide" Target="slide20.xml"/><Relationship Id="rId7" Type="http://schemas.openxmlformats.org/officeDocument/2006/relationships/slide" Target="slide24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3.xml"/><Relationship Id="rId5" Type="http://schemas.openxmlformats.org/officeDocument/2006/relationships/slide" Target="slide22.xml"/><Relationship Id="rId10" Type="http://schemas.openxmlformats.org/officeDocument/2006/relationships/slide" Target="slide4.xml"/><Relationship Id="rId4" Type="http://schemas.openxmlformats.org/officeDocument/2006/relationships/slide" Target="slide21.xml"/><Relationship Id="rId9" Type="http://schemas.openxmlformats.org/officeDocument/2006/relationships/slide" Target="slide2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285984" y="2291356"/>
            <a:ext cx="43829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ROZVOJ SÍLY</a:t>
            </a:r>
            <a:endParaRPr lang="cs-CZ" sz="54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VY_32_INOVACE_4C_04_Rozvoj síly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listopad 2</a:t>
                      </a:r>
                      <a:r>
                        <a:rPr lang="cs-CZ" sz="1700" dirty="0" smtClean="0"/>
                        <a:t>013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/>
            <a:r>
              <a:rPr lang="cs-CZ" sz="2900" dirty="0" smtClean="0"/>
              <a:t>Materiál je určen pro první vyučovací hodinu tělesné výchovy tříd 3. ročníku středních škol a čtyřletých gymnázií, dále pro 7. ročník osmiletých gymnázií. </a:t>
            </a:r>
          </a:p>
          <a:p>
            <a:pPr algn="just"/>
            <a:r>
              <a:rPr lang="cs-CZ" sz="29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2900" dirty="0" smtClean="0"/>
              <a:t>Časová náročnost teoretické části je 30-45 minut</a:t>
            </a:r>
          </a:p>
          <a:p>
            <a:pPr algn="just"/>
            <a:r>
              <a:rPr lang="cs-CZ" sz="2900" dirty="0" smtClean="0"/>
              <a:t>Interaktivní studijní materiál je zaměřen na téma rozvoj síly.</a:t>
            </a:r>
          </a:p>
          <a:p>
            <a:pPr algn="just"/>
            <a:r>
              <a:rPr lang="cs-CZ" sz="2900" dirty="0" smtClean="0"/>
              <a:t>V prezentaci je rozváděno téma pohybové schopnosti.</a:t>
            </a:r>
          </a:p>
          <a:p>
            <a:pPr algn="just"/>
            <a:r>
              <a:rPr lang="cs-CZ" sz="2900" dirty="0" smtClean="0"/>
              <a:t>Odborné texty jsou doplňovány hodícími se obrázky.</a:t>
            </a:r>
          </a:p>
          <a:p>
            <a:pPr algn="just"/>
            <a:r>
              <a:rPr lang="cs-CZ" sz="29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2900" dirty="0" smtClean="0"/>
              <a:t>Hlavní nabídka je členěna tematicky do jednotlivých políček. </a:t>
            </a:r>
          </a:p>
          <a:p>
            <a:pPr algn="just"/>
            <a:r>
              <a:rPr lang="cs-CZ" sz="29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29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2900" dirty="0" smtClean="0"/>
              <a:t>Jednotlivé obrázky jsou číslovány s odkazem na patřičnou část textu.</a:t>
            </a:r>
          </a:p>
          <a:p>
            <a:pPr algn="just"/>
            <a:r>
              <a:rPr lang="cs-CZ" sz="2900" dirty="0" smtClean="0"/>
              <a:t>Procvičování je realizováno formou data-projektoru.</a:t>
            </a:r>
          </a:p>
          <a:p>
            <a:pPr algn="just"/>
            <a:r>
              <a:rPr lang="cs-CZ" sz="2900" dirty="0" smtClean="0"/>
              <a:t>Případná praktická část výuky je realizována v tělocvičně.</a:t>
            </a:r>
          </a:p>
          <a:p>
            <a:pPr algn="just"/>
            <a:r>
              <a:rPr lang="cs-CZ" sz="29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2900" dirty="0" smtClean="0"/>
              <a:t>Jednotlivé obrázky jsou číslovány s odkazem na patřičnou část textu.</a:t>
            </a:r>
          </a:p>
          <a:p>
            <a:pPr algn="just"/>
            <a:r>
              <a:rPr lang="cs-CZ" sz="2900" dirty="0" smtClean="0"/>
              <a:t>Procvičování je realizováno formou data-projektoru.</a:t>
            </a:r>
          </a:p>
          <a:p>
            <a:pPr algn="just"/>
            <a:r>
              <a:rPr lang="cs-CZ" sz="2900" dirty="0" smtClean="0"/>
              <a:t>Praktická část výuky je realizována v tělocvičně.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1500166" y="2228848"/>
            <a:ext cx="1857388" cy="10336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ÚVOD</a:t>
            </a:r>
            <a:endParaRPr lang="cs-CZ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643306" y="2214554"/>
            <a:ext cx="1857388" cy="10336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ČLENĚNÍ SÍLY</a:t>
            </a:r>
            <a:endParaRPr lang="cs-CZ" b="1" dirty="0"/>
          </a:p>
        </p:txBody>
      </p:sp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5786446" y="2214554"/>
            <a:ext cx="1857388" cy="10336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ROZVOJ SÍLY</a:t>
            </a:r>
            <a:endParaRPr lang="cs-CZ" b="1" dirty="0"/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3643306" y="3538338"/>
            <a:ext cx="1857388" cy="10336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OTÁZKY </a:t>
            </a:r>
          </a:p>
          <a:p>
            <a:pPr algn="ctr"/>
            <a:r>
              <a:rPr lang="cs-CZ" b="1" dirty="0" smtClean="0"/>
              <a:t>K</a:t>
            </a:r>
          </a:p>
          <a:p>
            <a:pPr algn="ctr"/>
            <a:r>
              <a:rPr lang="cs-CZ" b="1" dirty="0" smtClean="0"/>
              <a:t>PŘEZKOUŠENÍ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 fyzice lze sílu jednoduše definovat vzorcem F=a</a:t>
            </a:r>
            <a:r>
              <a:rPr lang="cs-CZ" sz="2400" baseline="30000" dirty="0" smtClean="0"/>
              <a:t>.</a:t>
            </a:r>
            <a:r>
              <a:rPr lang="cs-CZ" sz="2400" dirty="0" smtClean="0"/>
              <a:t>m</a:t>
            </a:r>
          </a:p>
          <a:p>
            <a:r>
              <a:rPr lang="cs-CZ" sz="2400" dirty="0" smtClean="0"/>
              <a:t>Síla je schopnost vynaložit úsilí směřované proti odporu svalovou kontrakcí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síla</a:t>
            </a:r>
            <a:endParaRPr lang="cs-CZ" dirty="0"/>
          </a:p>
        </p:txBody>
      </p:sp>
      <p:pic>
        <p:nvPicPr>
          <p:cNvPr id="4" name="Obrázek 3" descr="American_truc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7" y="1428736"/>
            <a:ext cx="3643338" cy="2578800"/>
          </a:xfrm>
          <a:prstGeom prst="rect">
            <a:avLst/>
          </a:prstGeom>
        </p:spPr>
      </p:pic>
      <p:pic>
        <p:nvPicPr>
          <p:cNvPr id="5" name="Obrázek 4" descr="Ronnie_Coleman_8_x_Mr_Olympia_-_2009_-_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1428736"/>
            <a:ext cx="2857520" cy="2556018"/>
          </a:xfrm>
          <a:prstGeom prst="rect">
            <a:avLst/>
          </a:prstGeom>
        </p:spPr>
      </p:pic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0504"/>
            <a:ext cx="8043890" cy="1785950"/>
          </a:xfrm>
        </p:spPr>
        <p:txBody>
          <a:bodyPr>
            <a:noAutofit/>
          </a:bodyPr>
          <a:lstStyle/>
          <a:p>
            <a:pPr lvl="0"/>
            <a:r>
              <a:rPr lang="cs-CZ" sz="2400" b="1" dirty="0" smtClean="0"/>
              <a:t>Maximální síla </a:t>
            </a:r>
            <a:r>
              <a:rPr lang="cs-CZ" sz="2400" dirty="0" smtClean="0"/>
              <a:t>– jedná se o schopnost vynaložit úsilí proti maximálnímu odporu. Činnost svalů je statická nebo dynamická.</a:t>
            </a:r>
          </a:p>
          <a:p>
            <a:pPr lvl="0"/>
            <a:r>
              <a:rPr lang="cs-CZ" sz="2400" dirty="0" smtClean="0"/>
              <a:t>Ve sportu např. vzpírání, silový trojboj atp.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členíme sílu</a:t>
            </a:r>
            <a:endParaRPr lang="cs-CZ" dirty="0"/>
          </a:p>
        </p:txBody>
      </p:sp>
      <p:pic>
        <p:nvPicPr>
          <p:cNvPr id="5" name="Obrázek 4" descr="Squat_press_mov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55" y="1500174"/>
            <a:ext cx="4233363" cy="2143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29066"/>
            <a:ext cx="8229600" cy="1857388"/>
          </a:xfrm>
        </p:spPr>
        <p:txBody>
          <a:bodyPr/>
          <a:lstStyle/>
          <a:p>
            <a:pPr lvl="0"/>
            <a:r>
              <a:rPr lang="cs-CZ" sz="2400" b="1" dirty="0" smtClean="0"/>
              <a:t>Rychlá a explozivní síla </a:t>
            </a:r>
            <a:r>
              <a:rPr lang="cs-CZ" sz="2400" dirty="0" smtClean="0"/>
              <a:t>– schopnost opakovaně překonávat odpor vysokou až maximální rychlostí.</a:t>
            </a:r>
          </a:p>
          <a:p>
            <a:pPr lvl="0"/>
            <a:r>
              <a:rPr lang="cs-CZ" sz="2400" dirty="0" smtClean="0"/>
              <a:t>Ve sportu např. bojové sporty, hody a vrhy v atletice,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členíme sílu</a:t>
            </a:r>
            <a:endParaRPr lang="cs-CZ" dirty="0"/>
          </a:p>
        </p:txBody>
      </p:sp>
      <p:pic>
        <p:nvPicPr>
          <p:cNvPr id="7" name="Obrázek 6" descr="Squat_press_mov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55" y="1500174"/>
            <a:ext cx="4233363" cy="2143140"/>
          </a:xfrm>
          <a:prstGeom prst="rect">
            <a:avLst/>
          </a:prstGeom>
        </p:spPr>
      </p:pic>
      <p:pic>
        <p:nvPicPr>
          <p:cNvPr id="8" name="Obrázek 7" descr="Remigius_Machura_senior_CZ_championships_in_athletics_Kladno_20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0211" y="1406148"/>
            <a:ext cx="1928826" cy="23800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29066"/>
            <a:ext cx="8229600" cy="1928826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b="1" dirty="0" smtClean="0"/>
              <a:t>Vytrvalostní síla </a:t>
            </a:r>
            <a:r>
              <a:rPr lang="cs-CZ" sz="2400" dirty="0" smtClean="0"/>
              <a:t>– zde se nemaximální odpor opakovaně překonává dlouhodobě prováděným pohybem. Činnost svalů může být statická a dynamická.</a:t>
            </a:r>
          </a:p>
          <a:p>
            <a:r>
              <a:rPr lang="cs-CZ" sz="2400" dirty="0" smtClean="0"/>
              <a:t>Ve sportu např. běžecké lyžování, plavání atp.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členíme sílu</a:t>
            </a:r>
            <a:endParaRPr lang="cs-CZ" dirty="0"/>
          </a:p>
        </p:txBody>
      </p:sp>
      <p:pic>
        <p:nvPicPr>
          <p:cNvPr id="5" name="Obrázek 4" descr="Squat_press_mov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55" y="1500174"/>
            <a:ext cx="4233363" cy="2143140"/>
          </a:xfrm>
          <a:prstGeom prst="rect">
            <a:avLst/>
          </a:prstGeom>
        </p:spPr>
      </p:pic>
      <p:pic>
        <p:nvPicPr>
          <p:cNvPr id="6" name="Obrázek 5" descr="Remigius_Machura_senior_CZ_championships_in_athletics_Kladno_20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0211" y="1406148"/>
            <a:ext cx="1928826" cy="2380042"/>
          </a:xfrm>
          <a:prstGeom prst="rect">
            <a:avLst/>
          </a:prstGeom>
        </p:spPr>
      </p:pic>
      <p:pic>
        <p:nvPicPr>
          <p:cNvPr id="7" name="Obrázek 6" descr="London_2012_100m_butterfly_heat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3351" y="1394456"/>
            <a:ext cx="1883491" cy="2391734"/>
          </a:xfrm>
          <a:prstGeom prst="rect">
            <a:avLst/>
          </a:prstGeom>
        </p:spPr>
      </p:pic>
      <p:sp>
        <p:nvSpPr>
          <p:cNvPr id="8" name="Obdélník 7">
            <a:hlinkClick r:id="rId5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1532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Silový trénink dětí a dospělých je diametrálně odlišný, sílu u dětí rozvíjíme níže uvedenými způsoby:</a:t>
            </a:r>
          </a:p>
          <a:p>
            <a:r>
              <a:rPr lang="cs-CZ" sz="2400" dirty="0" smtClean="0"/>
              <a:t>Posilovací cvičení bez náčiní</a:t>
            </a:r>
          </a:p>
          <a:p>
            <a:r>
              <a:rPr lang="cs-CZ" sz="2400" dirty="0" err="1" smtClean="0"/>
              <a:t>Úpolová</a:t>
            </a:r>
            <a:r>
              <a:rPr lang="cs-CZ" sz="2400" dirty="0" smtClean="0"/>
              <a:t> cvičení</a:t>
            </a:r>
          </a:p>
          <a:p>
            <a:r>
              <a:rPr lang="cs-CZ" sz="2400" dirty="0" smtClean="0"/>
              <a:t>Cvičení s plnými míči</a:t>
            </a:r>
          </a:p>
          <a:p>
            <a:r>
              <a:rPr lang="cs-CZ" sz="2400" dirty="0" smtClean="0"/>
              <a:t>Cvičení s malými činkami</a:t>
            </a:r>
          </a:p>
          <a:p>
            <a:r>
              <a:rPr lang="cs-CZ" sz="2400" dirty="0" smtClean="0"/>
              <a:t>Silově rovnovážná cvičení</a:t>
            </a:r>
          </a:p>
          <a:p>
            <a:r>
              <a:rPr lang="cs-CZ" sz="2400" dirty="0" smtClean="0"/>
              <a:t>Kruhový trénink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rozvíjíme sílu</a:t>
            </a:r>
            <a:endParaRPr lang="cs-CZ" dirty="0"/>
          </a:p>
        </p:txBody>
      </p:sp>
      <p:pic>
        <p:nvPicPr>
          <p:cNvPr id="4" name="Obrázek 3" descr="DSC041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2524140"/>
            <a:ext cx="2158987" cy="1619240"/>
          </a:xfrm>
          <a:prstGeom prst="rect">
            <a:avLst/>
          </a:prstGeom>
        </p:spPr>
      </p:pic>
      <p:pic>
        <p:nvPicPr>
          <p:cNvPr id="5" name="Obrázek 4" descr="DSC041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3786190"/>
            <a:ext cx="2254237" cy="1690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043890" cy="492922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Posilovací cviky s vlastní vahou těla</a:t>
            </a:r>
          </a:p>
          <a:p>
            <a:pPr>
              <a:buFontTx/>
              <a:buChar char="-"/>
            </a:pPr>
            <a:r>
              <a:rPr lang="cs-CZ" sz="2400" dirty="0" smtClean="0"/>
              <a:t>Vysoké výskoky se zdviháním kolen</a:t>
            </a:r>
          </a:p>
          <a:p>
            <a:pPr>
              <a:buFontTx/>
              <a:buChar char="-"/>
            </a:pPr>
            <a:r>
              <a:rPr lang="cs-CZ" sz="2400" dirty="0" smtClean="0"/>
              <a:t>Žabáky – skoky odrazem obounož z hlubokého dřepu, ve výskoku vzpažit</a:t>
            </a:r>
          </a:p>
          <a:p>
            <a:pPr>
              <a:buFontTx/>
              <a:buChar char="-"/>
            </a:pPr>
            <a:r>
              <a:rPr lang="cs-CZ" sz="2400" dirty="0" smtClean="0"/>
              <a:t>Kliky a jejich varianty – na dlaních, na pěstích, s lokty u těla, s odrazem, s odrazem současně z rukou a nohou, s tlesknutím</a:t>
            </a:r>
          </a:p>
          <a:p>
            <a:pPr>
              <a:buFontTx/>
              <a:buChar char="-"/>
            </a:pPr>
            <a:r>
              <a:rPr lang="cs-CZ" sz="2400" dirty="0" smtClean="0"/>
              <a:t>Leh sed – pokrčené nohy jsou opřené o lavičku nebo žebřiny, úhel v kolenou je 90°</a:t>
            </a:r>
          </a:p>
          <a:p>
            <a:pPr>
              <a:buFontTx/>
              <a:buChar char="-"/>
            </a:pPr>
            <a:r>
              <a:rPr lang="cs-CZ" sz="2400" dirty="0" smtClean="0"/>
              <a:t>Sklapovačky – s pokrčenými koleny, lokty se dotýkají kolen</a:t>
            </a:r>
          </a:p>
          <a:p>
            <a:pPr>
              <a:buFontTx/>
              <a:buChar char="-"/>
            </a:pPr>
            <a:r>
              <a:rPr lang="cs-CZ" sz="2400" dirty="0" smtClean="0"/>
              <a:t>Vis na žebřinách – skrčit nohy do přednožení</a:t>
            </a:r>
          </a:p>
          <a:p>
            <a:pPr>
              <a:buFontTx/>
              <a:buChar char="-"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cviky bez náčiní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043890" cy="464347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Cvičení dvojic a trojic</a:t>
            </a:r>
          </a:p>
          <a:p>
            <a:pPr>
              <a:buFontTx/>
              <a:buChar char="-"/>
            </a:pPr>
            <a:r>
              <a:rPr lang="cs-CZ" sz="2400" dirty="0" smtClean="0"/>
              <a:t>Jeden cvičenec nese druhého na zádech a dělá výpady vpřed střídavě pravou a levou nohou</a:t>
            </a:r>
          </a:p>
          <a:p>
            <a:pPr>
              <a:buFontTx/>
              <a:buChar char="-"/>
            </a:pPr>
            <a:r>
              <a:rPr lang="cs-CZ" sz="2400" dirty="0" smtClean="0"/>
              <a:t>Dvojice stojí čelem proti sobě – navzájem se opřou dlaněmi, opakovaně pokrčují a napínají ruce</a:t>
            </a:r>
          </a:p>
          <a:p>
            <a:pPr>
              <a:buFontTx/>
              <a:buChar char="-"/>
            </a:pPr>
            <a:r>
              <a:rPr lang="cs-CZ" sz="2400" dirty="0" smtClean="0"/>
              <a:t>Trojice – dva cvičenci jsou ve vzporu ležmo, třetí zvedne jejich nohy úchopem nad kotníky (</a:t>
            </a:r>
            <a:r>
              <a:rPr lang="cs-CZ" sz="2400" dirty="0" err="1" smtClean="0"/>
              <a:t>dvojtrakař</a:t>
            </a:r>
            <a:r>
              <a:rPr lang="cs-CZ" sz="2400" dirty="0" smtClean="0"/>
              <a:t>)</a:t>
            </a:r>
          </a:p>
          <a:p>
            <a:pPr>
              <a:buFontTx/>
              <a:buChar char="-"/>
            </a:pPr>
            <a:r>
              <a:rPr lang="cs-CZ" sz="2400" dirty="0" smtClean="0"/>
              <a:t>Trojice – dva cvičenci stojí zády k sobě, zavěsí se lokty. Třetí cvičenec uchopí prostředního pevně za nohy. Běží vpřed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cviky bez náčiní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043890" cy="464347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Družstva</a:t>
            </a:r>
          </a:p>
          <a:p>
            <a:pPr>
              <a:buFontTx/>
              <a:buChar char="-"/>
            </a:pPr>
            <a:r>
              <a:rPr lang="cs-CZ" sz="2400" dirty="0" smtClean="0"/>
              <a:t>Přetahovaná lanem ve čtveřicích. Lano je spojeno, 4 děti ho drží ve stejné vzdálenosti, takže tvoří čtverec. Děti se snaží přetáhnout lano na svou stranu</a:t>
            </a:r>
          </a:p>
          <a:p>
            <a:pPr>
              <a:buFontTx/>
              <a:buChar char="-"/>
            </a:pPr>
            <a:r>
              <a:rPr lang="cs-CZ" sz="2400" dirty="0" smtClean="0"/>
              <a:t>Ragbyový mlýn – členové dvou stejně početných družstev se vzájemně obejmou kolem ramen a předkloní se. Družstva se proti sobě zaklesnou za ramena a přetlačují se</a:t>
            </a:r>
          </a:p>
          <a:p>
            <a:pPr>
              <a:buFontTx/>
              <a:buChar char="-"/>
            </a:pPr>
            <a:r>
              <a:rPr lang="cs-CZ" sz="2400" dirty="0" smtClean="0"/>
              <a:t>Prorážená. Dvě řady dětí stojí proti sobě na vzdálenost 10 m. První řade se drží pevně za ruce, druhá se rozbíhá a snaží se prorazit první řadu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cvičení </a:t>
            </a:r>
            <a:r>
              <a:rPr lang="cs-CZ" dirty="0" err="1" smtClean="0">
                <a:solidFill>
                  <a:schemeClr val="tx1"/>
                </a:solidFill>
              </a:rPr>
              <a:t>úpolová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8934"/>
            <a:ext cx="8043890" cy="32861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Cvičení jednotlivců</a:t>
            </a:r>
          </a:p>
          <a:p>
            <a:pPr>
              <a:buFontTx/>
              <a:buChar char="-"/>
            </a:pPr>
            <a:r>
              <a:rPr lang="cs-CZ" sz="2400" dirty="0" smtClean="0"/>
              <a:t>Stoj rozkročný – osmička s plným míčem mezi nohama</a:t>
            </a:r>
          </a:p>
          <a:p>
            <a:pPr>
              <a:buFontTx/>
              <a:buChar char="-"/>
            </a:pPr>
            <a:r>
              <a:rPr lang="cs-CZ" sz="2400" dirty="0" smtClean="0"/>
              <a:t>Čelné kruhy s plným míčem vlevo a vpravo</a:t>
            </a:r>
          </a:p>
          <a:p>
            <a:pPr>
              <a:buFontTx/>
              <a:buChar char="-"/>
            </a:pPr>
            <a:r>
              <a:rPr lang="cs-CZ" sz="2400" dirty="0" smtClean="0"/>
              <a:t>Plný míč předávat z jedné ruky do druhé kolem těla</a:t>
            </a:r>
          </a:p>
          <a:p>
            <a:pPr>
              <a:buFontTx/>
              <a:buChar char="-"/>
            </a:pPr>
            <a:r>
              <a:rPr lang="cs-CZ" sz="2400" dirty="0" smtClean="0"/>
              <a:t>Hluboký podřep, plný míč držet v obou rukou – vzpřim, vyhodit míč co nejvýše</a:t>
            </a:r>
          </a:p>
          <a:p>
            <a:pPr>
              <a:buFontTx/>
              <a:buChar char="-"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cvičení s plnými míči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1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636" y="1357298"/>
            <a:ext cx="2349489" cy="1762116"/>
          </a:xfrm>
          <a:prstGeom prst="rect">
            <a:avLst/>
          </a:prstGeom>
        </p:spPr>
      </p:pic>
      <p:pic>
        <p:nvPicPr>
          <p:cNvPr id="5" name="Obrázek 4" descr="DSC0416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1357298"/>
            <a:ext cx="2357453" cy="1768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496"/>
            <a:ext cx="8043890" cy="34290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Cvičení dvojic</a:t>
            </a:r>
          </a:p>
          <a:p>
            <a:pPr>
              <a:buFontTx/>
              <a:buChar char="-"/>
            </a:pPr>
            <a:r>
              <a:rPr lang="cs-CZ" sz="2400" dirty="0" smtClean="0"/>
              <a:t>Dvojice stojí zády k sobě a podává si míč bokem</a:t>
            </a:r>
          </a:p>
          <a:p>
            <a:pPr>
              <a:buFontTx/>
              <a:buChar char="-"/>
            </a:pPr>
            <a:r>
              <a:rPr lang="cs-CZ" sz="2400" dirty="0" smtClean="0"/>
              <a:t>Dvojice stojí zády k sobě a podává si míč střídavě nad hlavou a mezi nohama</a:t>
            </a:r>
          </a:p>
          <a:p>
            <a:pPr>
              <a:buFontTx/>
              <a:buChar char="-"/>
            </a:pPr>
            <a:r>
              <a:rPr lang="cs-CZ" sz="2400" dirty="0" smtClean="0"/>
              <a:t>Dvojice sedí proti sobě – hody různými způsoby. Při zachycení míče leh vzad, sed a odhod</a:t>
            </a:r>
          </a:p>
          <a:p>
            <a:pPr>
              <a:buFontTx/>
              <a:buChar char="-"/>
            </a:pPr>
            <a:r>
              <a:rPr lang="cs-CZ" sz="2400" dirty="0" smtClean="0"/>
              <a:t>Dvojice leží na břiše hlavou k sobě a přihrává si míč obouruč stranou</a:t>
            </a:r>
          </a:p>
          <a:p>
            <a:pPr>
              <a:buFontTx/>
              <a:buChar char="-"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cvičení s plnými míči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 descr="DSC041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285860"/>
            <a:ext cx="1976451" cy="1482339"/>
          </a:xfrm>
          <a:prstGeom prst="rect">
            <a:avLst/>
          </a:prstGeom>
        </p:spPr>
      </p:pic>
      <p:pic>
        <p:nvPicPr>
          <p:cNvPr id="6" name="Obrázek 5" descr="DSC041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4111" y="1285860"/>
            <a:ext cx="1976451" cy="1482338"/>
          </a:xfrm>
          <a:prstGeom prst="rect">
            <a:avLst/>
          </a:prstGeom>
        </p:spPr>
      </p:pic>
      <p:pic>
        <p:nvPicPr>
          <p:cNvPr id="7" name="Obrázek 6" descr="DSC041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3438" y="1285860"/>
            <a:ext cx="2000263" cy="1500198"/>
          </a:xfrm>
          <a:prstGeom prst="rect">
            <a:avLst/>
          </a:prstGeom>
        </p:spPr>
      </p:pic>
      <p:pic>
        <p:nvPicPr>
          <p:cNvPr id="8" name="Obrázek 7" descr="DSC041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86578" y="1285860"/>
            <a:ext cx="2000264" cy="1500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8043890" cy="2928958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Stoj – předpažit – přes upažení vzpažit</a:t>
            </a:r>
          </a:p>
          <a:p>
            <a:pPr>
              <a:buFontTx/>
              <a:buChar char="-"/>
            </a:pPr>
            <a:r>
              <a:rPr lang="cs-CZ" sz="2400" dirty="0" smtClean="0"/>
              <a:t>Stoj – čelné a bočné kruhy s činkami v rukou</a:t>
            </a:r>
          </a:p>
          <a:p>
            <a:pPr>
              <a:buFontTx/>
              <a:buChar char="-"/>
            </a:pPr>
            <a:r>
              <a:rPr lang="cs-CZ" sz="2400" dirty="0" smtClean="0"/>
              <a:t>Stoj spojný – úklon vlevo a vpravo</a:t>
            </a:r>
          </a:p>
          <a:p>
            <a:pPr>
              <a:buFontTx/>
              <a:buChar char="-"/>
            </a:pPr>
            <a:r>
              <a:rPr lang="cs-CZ" sz="2400" dirty="0" smtClean="0"/>
              <a:t>Ve stoji roznožném imitace boxu</a:t>
            </a:r>
          </a:p>
          <a:p>
            <a:pPr>
              <a:buFontTx/>
              <a:buChar char="-"/>
            </a:pPr>
            <a:r>
              <a:rPr lang="cs-CZ" sz="2400" dirty="0" smtClean="0"/>
              <a:t>Leh na zádech na lavičce – rozpažit – předpažit (střídavě)</a:t>
            </a:r>
          </a:p>
          <a:p>
            <a:pPr>
              <a:buFontTx/>
              <a:buChar char="-"/>
            </a:pPr>
            <a:r>
              <a:rPr lang="cs-CZ" sz="2400" dirty="0" smtClean="0"/>
              <a:t>Leh na břiše – vzpažit – přes upažení připažovat</a:t>
            </a: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429684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cvičení s malými činkami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1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1285859"/>
            <a:ext cx="2254238" cy="1690679"/>
          </a:xfrm>
          <a:prstGeom prst="rect">
            <a:avLst/>
          </a:prstGeom>
        </p:spPr>
      </p:pic>
      <p:pic>
        <p:nvPicPr>
          <p:cNvPr id="5" name="Obrázek 4" descr="DSC041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7" y="1285861"/>
            <a:ext cx="2286017" cy="1714512"/>
          </a:xfrm>
          <a:prstGeom prst="rect">
            <a:avLst/>
          </a:prstGeom>
        </p:spPr>
      </p:pic>
      <p:pic>
        <p:nvPicPr>
          <p:cNvPr id="6" name="Obrázek 5" descr="DSC041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57554" y="1285860"/>
            <a:ext cx="2286016" cy="1714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143248"/>
            <a:ext cx="8043890" cy="2928958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Dřepy na plných míčích</a:t>
            </a:r>
          </a:p>
          <a:p>
            <a:pPr>
              <a:buFontTx/>
              <a:buChar char="-"/>
            </a:pPr>
            <a:r>
              <a:rPr lang="cs-CZ" sz="2400" dirty="0" smtClean="0"/>
              <a:t>Stoj na plném míči levou nohou – unožit pravou</a:t>
            </a:r>
          </a:p>
          <a:p>
            <a:pPr>
              <a:buFontTx/>
              <a:buChar char="-"/>
            </a:pPr>
            <a:r>
              <a:rPr lang="cs-CZ" sz="2400" dirty="0" smtClean="0"/>
              <a:t>Stoj na plném míči levou nohou – mírný podřep, přednožit pravou nohu</a:t>
            </a:r>
          </a:p>
          <a:p>
            <a:pPr>
              <a:buFontTx/>
              <a:buChar char="-"/>
            </a:pPr>
            <a:r>
              <a:rPr lang="cs-CZ" sz="2400" dirty="0" smtClean="0"/>
              <a:t>Vzpor levým bokem ležmo na levé ruce, kotníky na plných míčích – střídavě do lehu a do vzporu ležmo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0112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Posilovací cvičení silově rovnovážná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1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1214423"/>
            <a:ext cx="2381266" cy="1785950"/>
          </a:xfrm>
          <a:prstGeom prst="rect">
            <a:avLst/>
          </a:prstGeom>
        </p:spPr>
      </p:pic>
      <p:pic>
        <p:nvPicPr>
          <p:cNvPr id="5" name="Obrázek 4" descr="DSC041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62302" y="1214422"/>
            <a:ext cx="2381267" cy="1785950"/>
          </a:xfrm>
          <a:prstGeom prst="rect">
            <a:avLst/>
          </a:prstGeom>
        </p:spPr>
      </p:pic>
      <p:pic>
        <p:nvPicPr>
          <p:cNvPr id="6" name="Obrázek 5" descr="DSC0417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34070" y="1214423"/>
            <a:ext cx="2381267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33754"/>
          </a:xfrm>
        </p:spPr>
        <p:txBody>
          <a:bodyPr>
            <a:noAutofit/>
          </a:bodyPr>
          <a:lstStyle/>
          <a:p>
            <a:r>
              <a:rPr lang="cs-CZ" sz="2400" dirty="0" smtClean="0"/>
              <a:t>Dvojice leží na břiše na žíněnce čelem k sobě, mezi cvičenci je nízká bedýnka nebo lavička – přehazují si plný míč</a:t>
            </a:r>
          </a:p>
          <a:p>
            <a:r>
              <a:rPr lang="cs-CZ" sz="2400" dirty="0" smtClean="0"/>
              <a:t>Dvojice – každý drží lavičku za jeden konec, současně jí zvedají do vzpažení</a:t>
            </a:r>
          </a:p>
          <a:p>
            <a:r>
              <a:rPr lang="cs-CZ" sz="2400" dirty="0" smtClean="0"/>
              <a:t>Šplh současně po dvou tyčích bez přírazu</a:t>
            </a:r>
          </a:p>
          <a:p>
            <a:r>
              <a:rPr lang="cs-CZ" sz="2400" dirty="0" smtClean="0"/>
              <a:t>Výstup na bedýnku a odrazem vzad vzhůru seskok</a:t>
            </a:r>
          </a:p>
          <a:p>
            <a:r>
              <a:rPr lang="cs-CZ" sz="2400" dirty="0" smtClean="0"/>
              <a:t>Doskočná hrazda – cvičenec vyhodí plný míč tak, že přeletí na druhou stranu hrazdy – přeběhne na druhou stranu, chytí ho a vyhodí zpět (opakovaně)</a:t>
            </a:r>
          </a:p>
          <a:p>
            <a:r>
              <a:rPr lang="cs-CZ" sz="2400" dirty="0" smtClean="0"/>
              <a:t>Leh na zádech, pokrčit kolena – podávání míče dokola kolem pasu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Kruhový trénink - stanoviště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Definuj sílu?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Jak členíme sílu?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Charakterizuj maximální sílu?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Ve kterých sportech se uplatňuje vytrvalostní síla?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Uveď některé posilovací cviky bez náčiní.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Uveď některé posilovací cviky s plnými míči.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Uveď některé posilovací cviky s využitím činek.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Uveď některé posilovací cviky silově rovnovážné.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Síla je schopnost vynaložit úsilí směřované proti odporu svalovou kontrakcí.</a:t>
            </a:r>
            <a:endParaRPr lang="cs-CZ" sz="2800" baseline="30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Maximální, rychlá a explozivní, vytrvalostní.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Schopnost vynaložit úsilí proti maximálnímu odporu.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Běžecké lyžování, plavání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Kliky, leh sed, dřepy, opakované výpady vpřed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Dřepy s planým míčem, výhozy s následným chytáním, podávání si míče ve dvojici daným způsobem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 upažení předpažením vzpažit, úklony do stran...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Balancování na plném míči, dřepy na plném míči…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1000" dirty="0" smtClean="0"/>
              <a:t>DOVALIL, J. a kol. </a:t>
            </a:r>
            <a:r>
              <a:rPr lang="cs-CZ" sz="1000" i="1" dirty="0" smtClean="0"/>
              <a:t>Výkon a trénink ve sportu</a:t>
            </a:r>
            <a:r>
              <a:rPr lang="cs-CZ" sz="1000" dirty="0" smtClean="0"/>
              <a:t>. 3. </a:t>
            </a:r>
            <a:r>
              <a:rPr lang="cs-CZ" sz="1000" dirty="0" err="1" smtClean="0"/>
              <a:t>vyd</a:t>
            </a:r>
            <a:r>
              <a:rPr lang="cs-CZ" sz="1000" dirty="0" smtClean="0"/>
              <a:t>. Praha: Olympia, 2009. ISBN 978-80-7376-130-1.</a:t>
            </a:r>
          </a:p>
          <a:p>
            <a:pPr lvl="0"/>
            <a:r>
              <a:rPr lang="cs-CZ" sz="1000" dirty="0" smtClean="0"/>
              <a:t>PERIČ, T. </a:t>
            </a:r>
            <a:r>
              <a:rPr lang="cs-CZ" sz="1000" i="1" dirty="0" smtClean="0"/>
              <a:t>Sportovní příprava dětí</a:t>
            </a:r>
            <a:r>
              <a:rPr lang="cs-CZ" sz="1000" dirty="0" smtClean="0"/>
              <a:t>. 2. </a:t>
            </a:r>
            <a:r>
              <a:rPr lang="cs-CZ" sz="1000" dirty="0" err="1" smtClean="0"/>
              <a:t>vyd</a:t>
            </a:r>
            <a:r>
              <a:rPr lang="cs-CZ" sz="1000" dirty="0" smtClean="0"/>
              <a:t>. Praha: </a:t>
            </a:r>
            <a:r>
              <a:rPr lang="cs-CZ" sz="1000" dirty="0" err="1" smtClean="0"/>
              <a:t>Grada</a:t>
            </a:r>
            <a:r>
              <a:rPr lang="cs-CZ" sz="1000" dirty="0" smtClean="0"/>
              <a:t>, 2008. ISBN 978-80-247-2643-4.</a:t>
            </a:r>
          </a:p>
          <a:p>
            <a:pPr lvl="0"/>
            <a:r>
              <a:rPr lang="cs-CZ" sz="1000" dirty="0" smtClean="0"/>
              <a:t>Obrázek č.1 - NEZNÁMÝ AUTOR.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 [online]. [cit. 12.11.2013]. Dostupný na WWW: http://upload.wikimedia.org/wikipedia/commons/8/85/Red_truck_USA.JPG </a:t>
            </a:r>
          </a:p>
          <a:p>
            <a:pPr lvl="0"/>
            <a:r>
              <a:rPr lang="cs-CZ" sz="1000" dirty="0" smtClean="0"/>
              <a:t>Obrázek č.2 -NEZNÁMÝ AUTOR.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 [online]. [cit. 12.11.2013]. Dostupný na WWW: http://upload.wikimedia.org/wikipedia/commons/f/fb/Ronnie_Coleman_8_x_Mr_Olympia_-_2009_-_5.png </a:t>
            </a:r>
          </a:p>
          <a:p>
            <a:pPr lvl="0"/>
            <a:r>
              <a:rPr lang="cs-CZ" sz="1000" dirty="0" smtClean="0"/>
              <a:t>Obrázek č.3 - BLIGHT, </a:t>
            </a:r>
            <a:r>
              <a:rPr lang="cs-CZ" sz="1000" dirty="0" err="1" smtClean="0"/>
              <a:t>Andrew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 [online]. [cit. 12.11.2013]. Dostupný na WWW: http://upload.wikimedia.org/wikipedia/commons/a/a0/Squat_press_move.jpg </a:t>
            </a:r>
          </a:p>
          <a:p>
            <a:pPr lvl="0"/>
            <a:r>
              <a:rPr lang="cs-CZ" sz="1000" dirty="0" smtClean="0"/>
              <a:t>Obrázek č. 4 - MIAOW.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 [online]. [cit. 12.11.2013]. Dostupný na WWW: http://upload.wikimedia.org/wikipedia/commons/d/dc/Remigius_Machura_senior_CZ_championships_in_athletics_Kladno_2005.jpg</a:t>
            </a:r>
          </a:p>
          <a:p>
            <a:pPr lvl="0"/>
            <a:r>
              <a:rPr lang="cs-CZ" sz="1000" dirty="0" smtClean="0"/>
              <a:t>Obrázek č.5 - MADCHESTER.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 [online]. [cit. 12.11.2013]. Dostupný na WWW: http://upload.wikimedia.org/wikipedia/en/b/bf/London_2012_100m_butterfly_heats.jpg </a:t>
            </a:r>
          </a:p>
          <a:p>
            <a:pPr lvl="0"/>
            <a:r>
              <a:rPr lang="cs-CZ" sz="1000" dirty="0" smtClean="0"/>
              <a:t>Obrázek č.6-19 Vlastní zdroje autora</a:t>
            </a:r>
          </a:p>
          <a:p>
            <a:pPr lvl="0"/>
            <a:endParaRPr lang="cs-CZ" sz="10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371</TotalTime>
  <Words>1330</Words>
  <Application>Microsoft Office PowerPoint</Application>
  <PresentationFormat>Předvádění na obrazovce (4:3)</PresentationFormat>
  <Paragraphs>152</Paragraphs>
  <Slides>27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Snímek 2</vt:lpstr>
      <vt:lpstr>Anotace</vt:lpstr>
      <vt:lpstr>Hlavní nabídka</vt:lpstr>
      <vt:lpstr>Co to je síla</vt:lpstr>
      <vt:lpstr>Jak členíme sílu</vt:lpstr>
      <vt:lpstr>Jak členíme sílu</vt:lpstr>
      <vt:lpstr>Jak členíme sílu</vt:lpstr>
      <vt:lpstr>Jak rozvíjíme sílu</vt:lpstr>
      <vt:lpstr>Posilovací cviky bez náčiní</vt:lpstr>
      <vt:lpstr>Posilovací cviky bez náčiní</vt:lpstr>
      <vt:lpstr>Posilovací cvičení úpolová</vt:lpstr>
      <vt:lpstr>Posilovací cvičení s plnými míči</vt:lpstr>
      <vt:lpstr>Posilovací cvičení s plnými míči</vt:lpstr>
      <vt:lpstr>Posilovací cvičení s malými činkami</vt:lpstr>
      <vt:lpstr>Posilovací cvičení silově rovnovážná</vt:lpstr>
      <vt:lpstr>Kruhový trénink - stanoviště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57</cp:revision>
  <dcterms:created xsi:type="dcterms:W3CDTF">2013-08-12T10:35:42Z</dcterms:created>
  <dcterms:modified xsi:type="dcterms:W3CDTF">2014-03-05T09:20:09Z</dcterms:modified>
</cp:coreProperties>
</file>