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8"/>
  </p:notesMasterIdLst>
  <p:sldIdLst>
    <p:sldId id="268" r:id="rId2"/>
    <p:sldId id="269" r:id="rId3"/>
    <p:sldId id="270" r:id="rId4"/>
    <p:sldId id="281" r:id="rId5"/>
    <p:sldId id="260" r:id="rId6"/>
    <p:sldId id="261" r:id="rId7"/>
    <p:sldId id="266" r:id="rId8"/>
    <p:sldId id="267" r:id="rId9"/>
    <p:sldId id="258" r:id="rId10"/>
    <p:sldId id="278" r:id="rId11"/>
    <p:sldId id="259" r:id="rId12"/>
    <p:sldId id="273" r:id="rId13"/>
    <p:sldId id="274" r:id="rId14"/>
    <p:sldId id="276" r:id="rId15"/>
    <p:sldId id="277" r:id="rId16"/>
    <p:sldId id="27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65" r:id="rId26"/>
    <p:sldId id="279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84D42F-5C52-48B6-9D94-AC3CC6F3006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6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slide" Target="slide18.xml"/><Relationship Id="rId7" Type="http://schemas.openxmlformats.org/officeDocument/2006/relationships/slide" Target="slide22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1.xml"/><Relationship Id="rId5" Type="http://schemas.openxmlformats.org/officeDocument/2006/relationships/slide" Target="slide20.xml"/><Relationship Id="rId10" Type="http://schemas.openxmlformats.org/officeDocument/2006/relationships/slide" Target="slide4.xml"/><Relationship Id="rId4" Type="http://schemas.openxmlformats.org/officeDocument/2006/relationships/slide" Target="slide19.xml"/><Relationship Id="rId9" Type="http://schemas.openxmlformats.org/officeDocument/2006/relationships/slide" Target="slide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820573" y="2291356"/>
            <a:ext cx="753764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ROZVOJ KOORDINACE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VY_32_INOVACE_4C_05_Rozvoj</a:t>
                      </a:r>
                      <a:r>
                        <a:rPr lang="cs-CZ" sz="1700" baseline="0" dirty="0" smtClean="0"/>
                        <a:t> </a:t>
                      </a:r>
                      <a:r>
                        <a:rPr lang="cs-CZ" sz="1700" dirty="0" smtClean="0"/>
                        <a:t>koordinace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listopad 2</a:t>
                      </a:r>
                      <a:r>
                        <a:rPr lang="cs-CZ" sz="1700" dirty="0" smtClean="0"/>
                        <a:t>013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Časová náročnost teoretické části je 30-45 minut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Interaktivní studijní materiál je zaměřen na téma rozvoj koordinace.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V prezentaci je rozváděno téma pohybové schopnosti.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Odborné texty jsou doplňovány hodícími se obrázky.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patřičnou část textu.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  <a:p>
            <a:pPr algn="just"/>
            <a:r>
              <a:rPr lang="cs-CZ" sz="1400" dirty="0" smtClean="0"/>
              <a:t>Případná praktická část výuky je realizována v tělocvičně.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3634362" y="1785926"/>
            <a:ext cx="200920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5" name="Obdélník 4">
            <a:hlinkClick r:id="rId3" action="ppaction://hlinksldjump" highlightClick="1"/>
          </p:cNvPr>
          <p:cNvSpPr/>
          <p:nvPr/>
        </p:nvSpPr>
        <p:spPr>
          <a:xfrm>
            <a:off x="2491354" y="3071810"/>
            <a:ext cx="200920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ČLENĚNÍ KOORDINACE</a:t>
            </a:r>
            <a:endParaRPr lang="cs-CZ" sz="2000" b="1" dirty="0"/>
          </a:p>
        </p:txBody>
      </p:sp>
      <p:sp>
        <p:nvSpPr>
          <p:cNvPr id="6" name="Obdélník 5">
            <a:hlinkClick r:id="rId4" action="ppaction://hlinksldjump" highlightClick="1"/>
          </p:cNvPr>
          <p:cNvSpPr/>
          <p:nvPr/>
        </p:nvSpPr>
        <p:spPr>
          <a:xfrm>
            <a:off x="4786314" y="3071810"/>
            <a:ext cx="200920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ROZVOJ KOORDINACE</a:t>
            </a:r>
            <a:endParaRPr lang="cs-CZ" sz="2000" b="1" dirty="0"/>
          </a:p>
        </p:txBody>
      </p:sp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3634362" y="4357694"/>
            <a:ext cx="200920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</a:t>
            </a:r>
          </a:p>
          <a:p>
            <a:pPr algn="ctr"/>
            <a:r>
              <a:rPr lang="cs-CZ" sz="2000" b="1" dirty="0" smtClean="0"/>
              <a:t>K</a:t>
            </a:r>
          </a:p>
          <a:p>
            <a:pPr algn="ctr"/>
            <a:r>
              <a:rPr lang="cs-CZ" sz="2000" b="1" dirty="0" smtClean="0"/>
              <a:t>PŘEZKOUŠENÍ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1938"/>
            <a:ext cx="8229600" cy="2143125"/>
          </a:xfrm>
        </p:spPr>
        <p:txBody>
          <a:bodyPr/>
          <a:lstStyle/>
          <a:p>
            <a:r>
              <a:rPr lang="cs-CZ" sz="2400" dirty="0" smtClean="0"/>
              <a:t>Aby mohl motor fungovat, musí do sebe vše správně zapadat </a:t>
            </a:r>
            <a:r>
              <a:rPr lang="cs-CZ" sz="2800" baseline="30000" dirty="0" smtClean="0"/>
              <a:t>(GIF)</a:t>
            </a:r>
            <a:endParaRPr lang="cs-CZ" sz="2400" baseline="30000" dirty="0" smtClean="0"/>
          </a:p>
          <a:p>
            <a:r>
              <a:rPr lang="cs-CZ" sz="2400" dirty="0" smtClean="0"/>
              <a:t>Často je nazývána také jako schopnost obratnostní</a:t>
            </a:r>
          </a:p>
          <a:p>
            <a:r>
              <a:rPr lang="cs-CZ" sz="2400" dirty="0" smtClean="0"/>
              <a:t>Jedná se o schopnost řídit a regulovat pohyb ve smyslu jeho přesnosti</a:t>
            </a:r>
            <a:r>
              <a:rPr lang="cs-CZ" sz="2400" baseline="30000" dirty="0" smtClean="0"/>
              <a:t>(1-2)</a:t>
            </a:r>
          </a:p>
          <a:p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Koordinace</a:t>
            </a:r>
            <a:endParaRPr lang="cs-CZ" dirty="0"/>
          </a:p>
        </p:txBody>
      </p:sp>
      <p:pic>
        <p:nvPicPr>
          <p:cNvPr id="4" name="Obrázek 3" descr="4-Stroke-Engine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285875"/>
            <a:ext cx="1236662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tart_Jeremy_Wariner_200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1500188"/>
            <a:ext cx="321945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saka07_D8M_M110MH_Decathlon_Scen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38" y="1500188"/>
            <a:ext cx="341153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6188"/>
            <a:ext cx="8043863" cy="2286000"/>
          </a:xfrm>
        </p:spPr>
        <p:txBody>
          <a:bodyPr/>
          <a:lstStyle/>
          <a:p>
            <a:r>
              <a:rPr lang="cs-CZ" sz="2400" b="1" smtClean="0"/>
              <a:t>Činnost analyzátorů</a:t>
            </a:r>
            <a:r>
              <a:rPr lang="cs-CZ" sz="2400" smtClean="0"/>
              <a:t>, tj. zrak, sluch, dále také proprioreceptory (analyzátory ve svalech, kloubech a šlachách)</a:t>
            </a:r>
            <a:r>
              <a:rPr lang="cs-CZ" sz="2400" baseline="30000" smtClean="0"/>
              <a:t>(3-4)</a:t>
            </a:r>
            <a:endParaRPr lang="cs-CZ" sz="2400" smtClean="0"/>
          </a:p>
          <a:p>
            <a:r>
              <a:rPr lang="cs-CZ" sz="2400" b="1" smtClean="0"/>
              <a:t>Činnost jednotlivých funkčních systémů</a:t>
            </a:r>
            <a:r>
              <a:rPr lang="cs-CZ" sz="2400" smtClean="0"/>
              <a:t>, tj. systém oběhový a dýchací (zajišťují přísun energetických zdrojů do svalů a buněk)</a:t>
            </a:r>
            <a:r>
              <a:rPr lang="cs-CZ" sz="2400" baseline="30000" smtClean="0"/>
              <a:t>(5) </a:t>
            </a:r>
            <a:endParaRPr lang="cs-CZ" sz="24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koordinaci zajišťuje?</a:t>
            </a:r>
            <a:endParaRPr lang="cs-CZ" dirty="0"/>
          </a:p>
        </p:txBody>
      </p:sp>
      <p:pic>
        <p:nvPicPr>
          <p:cNvPr id="4" name="Obrázek 3" descr="Menschliches_aug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1482725"/>
            <a:ext cx="2881313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Grafik_blutkreislauf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212725"/>
            <a:ext cx="2071688" cy="35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uscle_spindle_model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75" y="1447800"/>
            <a:ext cx="3778250" cy="219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29063"/>
            <a:ext cx="8229600" cy="185737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Nervosvalová koordinace</a:t>
            </a:r>
            <a:r>
              <a:rPr lang="cs-CZ" sz="2400" dirty="0" smtClean="0"/>
              <a:t>, tj. programové vybavení (mozek prostřednictvím nervů dává informace do svalů)</a:t>
            </a:r>
            <a:r>
              <a:rPr lang="cs-CZ" sz="2400" baseline="30000" dirty="0" smtClean="0"/>
              <a:t>(6) 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Psychologické procesy</a:t>
            </a:r>
            <a:r>
              <a:rPr lang="cs-CZ" sz="2400" dirty="0" smtClean="0"/>
              <a:t>, tj. vůle, pozornost a motivace</a:t>
            </a:r>
            <a:r>
              <a:rPr lang="cs-CZ" sz="2400" baseline="30000" dirty="0" smtClean="0"/>
              <a:t>(7) </a:t>
            </a:r>
            <a:endParaRPr lang="cs-CZ" sz="2400" b="1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koordinaci zajišťuje?</a:t>
            </a:r>
            <a:endParaRPr lang="cs-CZ" dirty="0"/>
          </a:p>
        </p:txBody>
      </p:sp>
      <p:pic>
        <p:nvPicPr>
          <p:cNvPr id="4" name="Obrázek 3" descr="Vertebrate-brain-regions_small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74750" y="1381125"/>
            <a:ext cx="2857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ountaineers_in_High_Tatry_mountains_winter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32313" y="1381125"/>
            <a:ext cx="311150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929063"/>
            <a:ext cx="8229600" cy="1928812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Obecná koordinace </a:t>
            </a:r>
            <a:r>
              <a:rPr lang="cs-CZ" sz="2400" dirty="0" smtClean="0"/>
              <a:t>– umožňuje provádět mnoho motorických dovedností, bez ohledu na sportovní specializaci</a:t>
            </a:r>
            <a:r>
              <a:rPr lang="cs-CZ" sz="2400" baseline="30000" dirty="0" smtClean="0"/>
              <a:t>(9) 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Speciální koordinace </a:t>
            </a:r>
            <a:r>
              <a:rPr lang="cs-CZ" sz="2400" dirty="0" smtClean="0"/>
              <a:t>– umožňuje provádět rozličné pohyby v daném sportu rychle a bez chyb</a:t>
            </a:r>
            <a:r>
              <a:rPr lang="cs-CZ" sz="2400" baseline="30000" dirty="0" smtClean="0"/>
              <a:t>(10)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koordinaci dělíme?</a:t>
            </a:r>
            <a:endParaRPr lang="cs-CZ" dirty="0"/>
          </a:p>
        </p:txBody>
      </p:sp>
      <p:pic>
        <p:nvPicPr>
          <p:cNvPr id="4" name="Obrázek 3" descr="Christopher_Cameron,_201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73575" y="1428750"/>
            <a:ext cx="3455988" cy="230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Trekking_in_the_Lebanon_Mountains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1428750"/>
            <a:ext cx="3063875" cy="229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6188"/>
            <a:ext cx="8258175" cy="240030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/>
              <a:t>Schopnost spojování pohybu (např. sestava v gymnastice)</a:t>
            </a:r>
            <a:r>
              <a:rPr lang="cs-CZ" sz="2400" baseline="30000" dirty="0" smtClean="0"/>
              <a:t>(11) 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/>
              <a:t>Schopnost orientační (bojové sporty, míčové hry)</a:t>
            </a:r>
            <a:r>
              <a:rPr lang="cs-CZ" sz="2400" baseline="30000" dirty="0" smtClean="0"/>
              <a:t>(12) 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/>
              <a:t>Schopnost rozlišení polohy a pohybu jednotlivých částí těla (lukostřelba, golf)</a:t>
            </a:r>
            <a:r>
              <a:rPr lang="cs-CZ" sz="2400" baseline="30000" dirty="0" smtClean="0"/>
              <a:t>(13) 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dirty="0" smtClean="0"/>
              <a:t>Schopnost přizpůsobování (lyžování obecně)</a:t>
            </a:r>
            <a:r>
              <a:rPr lang="cs-CZ" sz="2400" baseline="30000" dirty="0" smtClean="0"/>
              <a:t>(14) 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součástí koordinace?</a:t>
            </a:r>
            <a:endParaRPr lang="cs-CZ" dirty="0"/>
          </a:p>
        </p:txBody>
      </p:sp>
      <p:pic>
        <p:nvPicPr>
          <p:cNvPr id="5" name="Obrázek 4" descr="Acro-tcd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" y="1285875"/>
            <a:ext cx="1727200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Wladimir_Klitschko_(2008-12-13)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50" y="1285875"/>
            <a:ext cx="1724025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Parkkyungmo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5" y="1285875"/>
            <a:ext cx="2073275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nowboarder_in_halfpipe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688" y="1285875"/>
            <a:ext cx="1741487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43388"/>
            <a:ext cx="8115300" cy="1757362"/>
          </a:xfrm>
        </p:spPr>
        <p:txBody>
          <a:bodyPr/>
          <a:lstStyle/>
          <a:p>
            <a:r>
              <a:rPr lang="cs-CZ" sz="2400" smtClean="0"/>
              <a:t>Schopnost reakce (starty při sprintech)</a:t>
            </a:r>
            <a:r>
              <a:rPr lang="cs-CZ" sz="2400" baseline="30000" smtClean="0"/>
              <a:t>(14) </a:t>
            </a:r>
            <a:endParaRPr lang="cs-CZ" sz="2400" smtClean="0"/>
          </a:p>
          <a:p>
            <a:r>
              <a:rPr lang="cs-CZ" sz="2400" smtClean="0"/>
              <a:t>Schopnost rovnováhy (sestava na kladině)</a:t>
            </a:r>
            <a:r>
              <a:rPr lang="cs-CZ" sz="2400" baseline="30000" smtClean="0"/>
              <a:t>(15) </a:t>
            </a:r>
            <a:endParaRPr lang="cs-CZ" sz="2400" smtClean="0"/>
          </a:p>
          <a:p>
            <a:r>
              <a:rPr lang="cs-CZ" sz="2400" smtClean="0"/>
              <a:t>Schopnost rytmická (běh, veslování)</a:t>
            </a:r>
            <a:r>
              <a:rPr lang="cs-CZ" sz="2400" baseline="30000" smtClean="0"/>
              <a:t>(16) </a:t>
            </a:r>
            <a:endParaRPr lang="cs-CZ" sz="2400" smtClean="0"/>
          </a:p>
          <a:p>
            <a:r>
              <a:rPr lang="cs-CZ" sz="2400" smtClean="0"/>
              <a:t>Učenlivost a docilita (trénink krasobruslení)</a:t>
            </a:r>
            <a:r>
              <a:rPr lang="cs-CZ" sz="2400" baseline="30000" smtClean="0"/>
              <a:t>(17) </a:t>
            </a:r>
            <a:endParaRPr lang="cs-CZ" sz="2400" smtClean="0"/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je součástí koordinace?</a:t>
            </a:r>
            <a:endParaRPr lang="cs-CZ" dirty="0"/>
          </a:p>
        </p:txBody>
      </p:sp>
      <p:pic>
        <p:nvPicPr>
          <p:cNvPr id="6" name="Obrázek 5" descr="DMURC_mens_8+_at_BUCS_Regatta_2010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00525" y="1214438"/>
            <a:ext cx="2728913" cy="160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orina_Böczögő,_balance_beam,_201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3150" y="2500313"/>
            <a:ext cx="2560638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20070701-nk2007-100m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3" y="1214438"/>
            <a:ext cx="1741487" cy="232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Isabella_Pajardi_&amp;_Stefano_Caruso_2008_NHK_Trophy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29450" y="1714500"/>
            <a:ext cx="1757363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>
            <a:hlinkClick r:id="rId6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29063"/>
            <a:ext cx="8043863" cy="2286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smtClean="0"/>
              <a:t>Překážkové dráhy</a:t>
            </a:r>
            <a:r>
              <a:rPr lang="cs-CZ" sz="2400" baseline="30000" smtClean="0"/>
              <a:t>(18) </a:t>
            </a: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Akrobatická cvičení</a:t>
            </a:r>
            <a:r>
              <a:rPr lang="cs-CZ" sz="2400" baseline="30000" smtClean="0"/>
              <a:t>(19) </a:t>
            </a: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Cvičení na nářadí</a:t>
            </a:r>
            <a:r>
              <a:rPr lang="cs-CZ" sz="2400" baseline="30000" smtClean="0"/>
              <a:t>(20) </a:t>
            </a: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Rovnovážná a balanční cvičení</a:t>
            </a:r>
            <a:r>
              <a:rPr lang="cs-CZ" sz="2400" baseline="30000" smtClean="0"/>
              <a:t>(21)</a:t>
            </a: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Cvičení s náčiním i bez něj</a:t>
            </a:r>
            <a:r>
              <a:rPr lang="cs-CZ" sz="2400" baseline="30000" smtClean="0"/>
              <a:t>(22)</a:t>
            </a:r>
            <a:endParaRPr lang="cs-CZ" sz="2400" smtClean="0"/>
          </a:p>
          <a:p>
            <a:pPr>
              <a:buFont typeface="Wingdings 3" pitchFamily="18" charset="2"/>
              <a:buNone/>
            </a:pPr>
            <a:endParaRPr lang="cs-CZ" sz="2400" smtClean="0"/>
          </a:p>
          <a:p>
            <a:pPr>
              <a:buFont typeface="Wingdings 3" pitchFamily="18" charset="2"/>
              <a:buNone/>
            </a:pPr>
            <a:endParaRPr lang="cs-CZ" sz="200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Koordinace a její rozvoj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18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6875" y="1357313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419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53125" y="3786188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SC0418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25" y="1357313"/>
            <a:ext cx="1714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SC04198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0" y="1357313"/>
            <a:ext cx="1714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SC04192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75" y="1357313"/>
            <a:ext cx="1714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50"/>
            <a:ext cx="8043863" cy="442912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smtClean="0"/>
              <a:t>Základní prostředek pro rozvoj koordinace, jehož obsahem jsou různá cvičení jednoduššího nebo složitějšího provedení</a:t>
            </a:r>
          </a:p>
          <a:p>
            <a:pPr>
              <a:buFontTx/>
              <a:buChar char="-"/>
            </a:pPr>
            <a:r>
              <a:rPr lang="cs-CZ" sz="2400" smtClean="0"/>
              <a:t>Často využíváme akrobatického cvičení, dále přelézání, podlézání, překonávání překážek atd.</a:t>
            </a:r>
          </a:p>
          <a:p>
            <a:pPr>
              <a:buFontTx/>
              <a:buChar char="-"/>
            </a:pPr>
            <a:r>
              <a:rPr lang="cs-CZ" sz="2400" smtClean="0"/>
              <a:t>Mohou mít podobu závodní (na čas, soutěž dvojic či trojic) nebo dovednostní, kde je podstatou plnění různých úkolů na stanovištích</a:t>
            </a:r>
          </a:p>
          <a:p>
            <a:pPr>
              <a:buFontTx/>
              <a:buChar char="-"/>
            </a:pPr>
            <a:endParaRPr lang="cs-CZ" sz="2400" smtClean="0"/>
          </a:p>
          <a:p>
            <a:pPr>
              <a:buFont typeface="Wingdings 3" pitchFamily="18" charset="2"/>
              <a:buNone/>
            </a:pPr>
            <a:endParaRPr lang="cs-CZ" sz="2000" smtClean="0">
              <a:solidFill>
                <a:srgbClr val="FF00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200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Překážkové dráhy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043863" cy="4929188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2400" dirty="0" smtClean="0"/>
              <a:t>Cvičení jednotlivců</a:t>
            </a:r>
          </a:p>
          <a:p>
            <a:pPr>
              <a:buFont typeface="Wingdings 3" pitchFamily="18" charset="2"/>
              <a:buNone/>
            </a:pPr>
            <a:r>
              <a:rPr lang="cs-CZ" sz="2400" dirty="0" smtClean="0"/>
              <a:t>- kotoul vpřed, vzad, výskok, obrat, stoj na rukou, ze stoje na rukou do kotulu vpřed, přemet stranou, vpřed a vzad, salto vpřed, vzad</a:t>
            </a:r>
          </a:p>
          <a:p>
            <a:pPr>
              <a:buFont typeface="Wingdings 3" pitchFamily="18" charset="2"/>
              <a:buNone/>
            </a:pPr>
            <a:r>
              <a:rPr lang="cs-CZ" sz="2400" dirty="0" smtClean="0"/>
              <a:t>Cvičení dvojic a trojic</a:t>
            </a:r>
          </a:p>
          <a:p>
            <a:pPr>
              <a:buFontTx/>
              <a:buChar char="-"/>
            </a:pPr>
            <a:r>
              <a:rPr lang="cs-CZ" sz="2400" dirty="0" smtClean="0"/>
              <a:t>kotoul vzad přes záda partnera</a:t>
            </a:r>
          </a:p>
          <a:p>
            <a:pPr>
              <a:buFontTx/>
              <a:buChar char="-"/>
            </a:pPr>
            <a:r>
              <a:rPr lang="cs-CZ" sz="2400" dirty="0" smtClean="0"/>
              <a:t>trojice stojí vedle sebe, oba krajní drží prostředního za předloktí, ten provede salto vzad </a:t>
            </a:r>
          </a:p>
          <a:p>
            <a:pPr>
              <a:buFont typeface="Wingdings 3" pitchFamily="18" charset="2"/>
              <a:buNone/>
            </a:pPr>
            <a:r>
              <a:rPr lang="cs-CZ" sz="2400" dirty="0" smtClean="0"/>
              <a:t>Cvičení na nářadí</a:t>
            </a:r>
          </a:p>
          <a:p>
            <a:pPr>
              <a:buFontTx/>
              <a:buChar char="-"/>
            </a:pPr>
            <a:r>
              <a:rPr lang="cs-CZ" sz="2400" dirty="0" smtClean="0"/>
              <a:t>Hrazda – výmyk, svis střemhlav</a:t>
            </a:r>
          </a:p>
          <a:p>
            <a:pPr>
              <a:buFontTx/>
              <a:buChar char="-"/>
            </a:pPr>
            <a:r>
              <a:rPr lang="cs-CZ" sz="2400" dirty="0" smtClean="0"/>
              <a:t>Kruhy – toporné kroužení celým tělem v zavěšení</a:t>
            </a:r>
          </a:p>
          <a:p>
            <a:pPr>
              <a:buFontTx/>
              <a:buChar char="-"/>
            </a:pPr>
            <a:r>
              <a:rPr lang="cs-CZ" sz="2400" dirty="0" smtClean="0"/>
              <a:t>Přeskoky a odrazy - přeskoky bedny</a:t>
            </a:r>
          </a:p>
          <a:p>
            <a:pPr>
              <a:buFont typeface="Wingdings 3" pitchFamily="18" charset="2"/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Akrobatické dráhy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6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6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6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6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3286125"/>
            <a:ext cx="8043862" cy="2928938"/>
          </a:xfrm>
        </p:spPr>
        <p:txBody>
          <a:bodyPr/>
          <a:lstStyle/>
          <a:p>
            <a:r>
              <a:rPr lang="cs-CZ" sz="2400" smtClean="0"/>
              <a:t>Při těchto cvičení je důležitá záchrana a dopomoc</a:t>
            </a:r>
          </a:p>
          <a:p>
            <a:r>
              <a:rPr lang="cs-CZ" sz="2400" smtClean="0"/>
              <a:t>Cvičení provádíme na suchém a neklouzavém povrchu, nářadí nesmí po</a:t>
            </a:r>
            <a:r>
              <a:rPr lang="cs-CZ" sz="2400" smtClean="0">
                <a:latin typeface="Arial" charset="0"/>
              </a:rPr>
              <a:t>d</a:t>
            </a:r>
            <a:r>
              <a:rPr lang="cs-CZ" sz="2400" smtClean="0"/>
              <a:t>jíždět</a:t>
            </a:r>
          </a:p>
          <a:p>
            <a:r>
              <a:rPr lang="cs-CZ" sz="2400" smtClean="0"/>
              <a:t>Cvičit lze bez nářadí a nebo s ním</a:t>
            </a:r>
          </a:p>
          <a:p>
            <a:r>
              <a:rPr lang="cs-CZ" sz="2400" smtClean="0"/>
              <a:t>Např. s kladinou popř. obrácenou lavičkou, balanční deskou, plným míčem, nebo s využitím balancestepu</a:t>
            </a:r>
            <a:r>
              <a:rPr lang="cs-CZ" sz="2400" baseline="30000" smtClean="0"/>
              <a:t>(21,23,24) </a:t>
            </a:r>
            <a:endParaRPr lang="cs-CZ" sz="2400" smtClean="0"/>
          </a:p>
          <a:p>
            <a:pPr>
              <a:buFont typeface="Wingdings 3" pitchFamily="18" charset="2"/>
              <a:buNone/>
            </a:pPr>
            <a:endParaRPr lang="cs-CZ" sz="200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Rovnovážná a balanční cvičení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19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6750" y="1143000"/>
            <a:ext cx="2760663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42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53063" y="1143000"/>
            <a:ext cx="276225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SC04198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67125" y="1143000"/>
            <a:ext cx="1554163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643313"/>
            <a:ext cx="8043863" cy="2428875"/>
          </a:xfrm>
        </p:spPr>
        <p:txBody>
          <a:bodyPr/>
          <a:lstStyle/>
          <a:p>
            <a:r>
              <a:rPr lang="cs-CZ" sz="2400" smtClean="0"/>
              <a:t>V počátku je cvičení určeno pro rozvoj koordinace</a:t>
            </a:r>
          </a:p>
          <a:p>
            <a:r>
              <a:rPr lang="cs-CZ" sz="2400" smtClean="0"/>
              <a:t>Po zvládnutí je rozvíjena reakce a rychlost jednotlivého pohybu</a:t>
            </a:r>
          </a:p>
          <a:p>
            <a:r>
              <a:rPr lang="cs-CZ" sz="2400" smtClean="0"/>
              <a:t>Cvičení zahrnuje různé odrazy a skoková cvičení, dále cvičení s míčem,cvičení s malými míčky (tenisáky), nebo cvičení se švihadlem</a:t>
            </a:r>
            <a:r>
              <a:rPr lang="cs-CZ" sz="2000" baseline="30000" smtClean="0"/>
              <a:t>(25-27) </a:t>
            </a:r>
            <a:endParaRPr lang="cs-CZ" sz="2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Cvičení s náčiním i bez něj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DSC0420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0525" y="1214438"/>
            <a:ext cx="1768475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420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214438"/>
            <a:ext cx="1768475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SC04207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63" y="1214438"/>
            <a:ext cx="1768475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>
            <a:hlinkClick r:id="rId5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2" action="ppaction://hlinksldjump"/>
              </a:rPr>
              <a:t>Definuj stručně koordinační schopnost?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3" action="ppaction://hlinksldjump"/>
              </a:rPr>
              <a:t>Co koordinaci zajišťuje?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4" action="ppaction://hlinksldjump"/>
              </a:rPr>
              <a:t>Pro koordinaci jsou důležité jaké analyzátory?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5" action="ppaction://hlinksldjump"/>
              </a:rPr>
              <a:t>Jaký je rozdíl mezi obecnou a speciální koordinací?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6" action="ppaction://hlinksldjump"/>
              </a:rPr>
              <a:t>Uveď alespoň tři součásti koordinace?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7" action="ppaction://hlinksldjump"/>
              </a:rPr>
              <a:t>Čím vším lze rozvíjet koordinační schopnost?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8" action="ppaction://hlinksldjump"/>
              </a:rPr>
              <a:t>Uveď alespoň dva balanční cviky?</a:t>
            </a: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dirty="0" smtClean="0">
                <a:hlinkClick r:id="rId9" action="ppaction://hlinksldjump"/>
              </a:rPr>
              <a:t>Uveď alespoň dva cviky s náčiním či bez něj?</a:t>
            </a: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Schopnost řídit a regulovat pohyb.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Činnost analyzátorů, činnost jednotlivých funkčních systémů, nervosvalová koordinace, psychické procesy.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Zrak, sluch a činnost proprioreceptorů.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Obecná koordinace se liší od speciální tím, že umožňuje provádět mnoho motorických dovedností, bez ohledu na sportovní specializaci.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Schopnost spojování pohybu, orientační schopnost a schopnost přizpůsobování.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Rovnovážný stoj na balanční podložce, váha na kladině.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Přeskoky švihadla v různých obměnách, vyhození a chycení míče v různých obměnách.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Překážkové dráhy, akrobatická cvičení, dále cvičení na nářadí, rovnovážná a balanční cvičení nebo cvičení s náčiním i bez něj.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8001024" y="57150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smtClean="0"/>
              <a:t>DOVALIL, J. a kol. </a:t>
            </a:r>
            <a:r>
              <a:rPr lang="cs-CZ" sz="1200" i="1" smtClean="0"/>
              <a:t>Výkon a trénink ve sportu</a:t>
            </a:r>
            <a:r>
              <a:rPr lang="cs-CZ" sz="1200" smtClean="0"/>
              <a:t>. 3. vyd. Praha: Olympia, 2009. ISBN 978-80-7376-130-1.</a:t>
            </a:r>
          </a:p>
          <a:p>
            <a:r>
              <a:rPr lang="cs-CZ" sz="1200" smtClean="0"/>
              <a:t>PERIČ, T. </a:t>
            </a:r>
            <a:r>
              <a:rPr lang="cs-CZ" sz="1200" i="1" smtClean="0"/>
              <a:t>Sportovní příprava dětí</a:t>
            </a:r>
            <a:r>
              <a:rPr lang="cs-CZ" sz="1200" smtClean="0"/>
              <a:t>. 2. vyd. Praha: Grada, 2008. ISBN 978-80-247-2643-4.</a:t>
            </a:r>
          </a:p>
          <a:p>
            <a:r>
              <a:rPr lang="cs-CZ" sz="1200" smtClean="0"/>
              <a:t>GIF - UTZONBIKE.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http://upload.wikimedia.org/wikipedia/commons/a/a6/4-Stroke-Engine.gif </a:t>
            </a:r>
          </a:p>
          <a:p>
            <a:r>
              <a:rPr lang="cs-CZ" sz="1200" smtClean="0"/>
              <a:t>Obrázek č.1 - MCELHINNEY, Phil.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http://upload.wikimedia.org/wikipedia/commons/9/97/Start_Jeremy_Wariner_2007.jpg </a:t>
            </a:r>
          </a:p>
          <a:p>
            <a:r>
              <a:rPr lang="cs-CZ" sz="1200" smtClean="0"/>
              <a:t>Obrázek č.2 - PECHER, Eckhard.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http://upload.wikimedia.org/wikipedia/commons/9/93/Osaka07_D8M_M110MH_Decathlon_Scene.jpg </a:t>
            </a:r>
          </a:p>
          <a:p>
            <a:r>
              <a:rPr lang="cs-CZ" sz="1200" smtClean="0"/>
              <a:t>Obrázek č.3 - KESKIN, Deniz.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http://upload.wikimedia.org/wikipedia/commons/7/71/Menschliches_auge.jpg </a:t>
            </a:r>
          </a:p>
          <a:p>
            <a:r>
              <a:rPr lang="cs-CZ" sz="1200" smtClean="0"/>
              <a:t>Obrázek č.4 - NEUROMECHANICS.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http://upload.wikimedia.org/wikipedia/commons/2/28/Muscle_spindle_model.jpg </a:t>
            </a:r>
          </a:p>
          <a:p>
            <a:r>
              <a:rPr lang="cs-CZ" sz="1200" smtClean="0"/>
              <a:t>Obrázek č.5 - SANSCULOTTE, Deniz.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http://upload.wikimedia.org/wikipedia/commons/7/74/Grafik_blutkreislauf.jpg </a:t>
            </a:r>
          </a:p>
          <a:p>
            <a:r>
              <a:rPr lang="cs-CZ" sz="1200" smtClean="0"/>
              <a:t>Obrázek č.6 - LOOIE496.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http://upload.wikimedia.org/wikipedia/commons/b/be/Vertebrate-brain-regions_small.png</a:t>
            </a:r>
          </a:p>
          <a:p>
            <a:r>
              <a:rPr lang="cs-CZ" sz="1200" smtClean="0"/>
              <a:t>Obrázek č.7 - WIKIMOL.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http://upload.wikimedia.org/wikipedia/commons/a/a2/Mountaineers_in_High_Tatry_mountains_winter.jpg </a:t>
            </a:r>
          </a:p>
          <a:p>
            <a:r>
              <a:rPr lang="cs-CZ" sz="1200" smtClean="0"/>
              <a:t>Obrázek č.8 - ALBY.1412.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http://upload.wikimedia.org/wikipedia/commons/f/fb/Christopher_Cameron%2C_2010.jpg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smtClean="0"/>
              <a:t>Obrázek č.9 - ELI.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http://upload.wikimedia.org/wikipedia/commons/0/07/Trekking_in_the_Lebanon_Mountains.jpg </a:t>
            </a:r>
          </a:p>
          <a:p>
            <a:r>
              <a:rPr lang="cs-CZ" sz="1200" smtClean="0"/>
              <a:t>Obrázek č.10 - SKUBIK.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http://upload.wikimedia.org/wikipedia/commons/c/cb/Double_ring_leap.jpg </a:t>
            </a:r>
          </a:p>
          <a:p>
            <a:r>
              <a:rPr lang="cs-CZ" sz="1200" smtClean="0"/>
              <a:t>Obrázek č.11 - ALEX EX.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http://upload.wikimedia.org/wikipedia/commons/a/ae/Wladimir_Klitschko_(2008-12-13).jpg</a:t>
            </a:r>
          </a:p>
          <a:p>
            <a:r>
              <a:rPr lang="cs-CZ" sz="1200" smtClean="0"/>
              <a:t>Obrázek č.12 - ADMACDO.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http://upload.wikimedia.org/wikipedia/commons/d/db/Parkkyungmo1.jpg </a:t>
            </a:r>
          </a:p>
          <a:p>
            <a:r>
              <a:rPr lang="cs-CZ" sz="1200" smtClean="0"/>
              <a:t>Obrázek č.13 - VOYAGER.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http://upload.wikimedia.org/wikipedia/commons/6/69/Snowboarder_in_halfpipe.jpg</a:t>
            </a:r>
          </a:p>
          <a:p>
            <a:r>
              <a:rPr lang="cs-CZ" sz="1200" smtClean="0"/>
              <a:t>Obrázek č.14 -  RUDOLPHOUS.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http://upload.wikimedia.org/wikipedia/commons/b/b8/20070701-nk2007-100m.jpg </a:t>
            </a:r>
          </a:p>
          <a:p>
            <a:r>
              <a:rPr lang="cs-CZ" sz="1200" smtClean="0"/>
              <a:t>Obrázek č.15 - ALBY.1412.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WWW:http://en.wikipedia.org/wiki/File:Dorina_Böczög</a:t>
            </a:r>
            <a:r>
              <a:rPr lang="hu-HU" sz="1200" smtClean="0"/>
              <a:t>ő</a:t>
            </a:r>
            <a:r>
              <a:rPr lang="cs-CZ" sz="1200" smtClean="0"/>
              <a:t>,_balance_beam,_2013.jpg</a:t>
            </a:r>
          </a:p>
          <a:p>
            <a:r>
              <a:rPr lang="cs-CZ" sz="1200" smtClean="0"/>
              <a:t>Obrázek č.16 - JOEBRUNTON.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http://upload.wikimedia.org/wikipedia/commons/e/e6/DMURC_mens_8%2B_at_BUCS_Regatta_2010.png </a:t>
            </a:r>
          </a:p>
          <a:p>
            <a:r>
              <a:rPr lang="cs-CZ" sz="1200" smtClean="0"/>
              <a:t>Obrázek č.17 - CARMICHAEL, David W. </a:t>
            </a:r>
            <a:r>
              <a:rPr lang="cs-CZ" sz="1200" i="1" smtClean="0"/>
              <a:t>wikipedia</a:t>
            </a:r>
            <a:r>
              <a:rPr lang="cs-CZ" sz="1200" smtClean="0"/>
              <a:t> [online]. [cit. 12.12.2013]. Dostupný na WWW: http://upload.wikimedia.org/wikipedia/commons/3/34/Isabella_Pajardi_%26_Stefano_Caruso_2008_NHK_Trophy.jpg</a:t>
            </a:r>
          </a:p>
          <a:p>
            <a:r>
              <a:rPr lang="cs-CZ" sz="1200" smtClean="0"/>
              <a:t>Obrázek č.18-28 – vlastní zdroje autora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941</TotalTime>
  <Words>1374</Words>
  <Application>Microsoft Office PowerPoint</Application>
  <PresentationFormat>Předvádění na obrazovce (4:3)</PresentationFormat>
  <Paragraphs>145</Paragraphs>
  <Slides>26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Snímek 1</vt:lpstr>
      <vt:lpstr>Snímek 2</vt:lpstr>
      <vt:lpstr>Anotace</vt:lpstr>
      <vt:lpstr>Hlavní nabídka</vt:lpstr>
      <vt:lpstr>Koordinace</vt:lpstr>
      <vt:lpstr>Co koordinaci zajišťuje?</vt:lpstr>
      <vt:lpstr>Co koordinaci zajišťuje?</vt:lpstr>
      <vt:lpstr>Jak koordinaci dělíme?</vt:lpstr>
      <vt:lpstr>Co je součástí koordinace?</vt:lpstr>
      <vt:lpstr>Co je součástí koordinace?</vt:lpstr>
      <vt:lpstr>Koordinace a její rozvoj</vt:lpstr>
      <vt:lpstr>Překážkové dráhy</vt:lpstr>
      <vt:lpstr>Akrobatické dráhy</vt:lpstr>
      <vt:lpstr>Rovnovážná a balanční cvičení</vt:lpstr>
      <vt:lpstr>Cvičení s náčiním i bez něj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128</cp:revision>
  <dcterms:created xsi:type="dcterms:W3CDTF">2013-08-12T10:35:42Z</dcterms:created>
  <dcterms:modified xsi:type="dcterms:W3CDTF">2014-03-05T09:21:01Z</dcterms:modified>
</cp:coreProperties>
</file>