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36"/>
  </p:notesMasterIdLst>
  <p:sldIdLst>
    <p:sldId id="268" r:id="rId2"/>
    <p:sldId id="269" r:id="rId3"/>
    <p:sldId id="270" r:id="rId4"/>
    <p:sldId id="292" r:id="rId5"/>
    <p:sldId id="260" r:id="rId6"/>
    <p:sldId id="261" r:id="rId7"/>
    <p:sldId id="266" r:id="rId8"/>
    <p:sldId id="267" r:id="rId9"/>
    <p:sldId id="258" r:id="rId10"/>
    <p:sldId id="278" r:id="rId11"/>
    <p:sldId id="259" r:id="rId12"/>
    <p:sldId id="273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71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265" r:id="rId34"/>
    <p:sldId id="279" r:id="rId3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A08324D-C66A-4671-90F5-88273621C45A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C1324E4-EE16-4F1C-8BC9-D2A54201BE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456B3B0-B732-483D-8E9D-8AB597038A2D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49EFCF7-45AD-48A5-8F71-4CC4B9AD0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693AB-49DF-421F-8198-898834CC2475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22F3E-14F8-411B-84C2-9201D08584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DDB3BA-5394-41AF-AF34-0CADDFEDDBB8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C7E13C-2BC5-4C38-9743-0C1DE67D71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C34660-D01E-4701-989F-9E8AC7C282AF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ECAB7C-D744-4081-AA46-7C27A64B8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B1C661-05C9-4C63-BD51-8AFE09A167B8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2D5984-A93C-4A0D-81CF-EBEB00EB6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934A89-50D3-40E9-A39A-17115B6A6D89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5B4B8B-FFC5-4358-A290-2B4AE6C4EA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2C408-796F-4880-8EE9-01ED2BA8C37C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5D328-004B-4AB3-96C6-39A2EBAA27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FA5082-881F-45AD-AA0C-4E21B89E7DEA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64AF81-66F6-4E38-A2D9-337F9E2D2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DFEAAF5-A42A-4132-9701-8A1CB2454031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2941C00-F890-495C-904A-BAB7661CDB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26032-B07D-47DD-BDBA-10867363D1C6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1749C-2E4F-4687-88D9-96AB49E17C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AAAA0-EA64-4F87-AE56-A04BB55548AB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D1DC0-0F8C-498F-A071-F984961F8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B8E4827-1703-436D-8E21-F41CE967CB79}" type="datetimeFigureOut">
              <a:rPr lang="cs-CZ"/>
              <a:pPr>
                <a:defRPr/>
              </a:pPr>
              <a:t>17.3.2014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FD60FB3-B341-4E01-9D2F-435471B603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8" r:id="rId2"/>
    <p:sldLayoutId id="2147483853" r:id="rId3"/>
    <p:sldLayoutId id="2147483854" r:id="rId4"/>
    <p:sldLayoutId id="2147483855" r:id="rId5"/>
    <p:sldLayoutId id="2147483856" r:id="rId6"/>
    <p:sldLayoutId id="2147483849" r:id="rId7"/>
    <p:sldLayoutId id="2147483857" r:id="rId8"/>
    <p:sldLayoutId id="2147483858" r:id="rId9"/>
    <p:sldLayoutId id="2147483850" r:id="rId10"/>
    <p:sldLayoutId id="214748385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4.xml"/><Relationship Id="rId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slide" Target="slide26.xml"/><Relationship Id="rId7" Type="http://schemas.openxmlformats.org/officeDocument/2006/relationships/slide" Target="slide30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openxmlformats.org/officeDocument/2006/relationships/slide" Target="slide28.xml"/><Relationship Id="rId10" Type="http://schemas.openxmlformats.org/officeDocument/2006/relationships/slide" Target="slide4.xml"/><Relationship Id="rId4" Type="http://schemas.openxmlformats.org/officeDocument/2006/relationships/slide" Target="slide27.xml"/><Relationship Id="rId9" Type="http://schemas.openxmlformats.org/officeDocument/2006/relationships/slide" Target="slide3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657275" y="2291356"/>
            <a:ext cx="78438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ROZVOJ POHYBLIVOSTI</a:t>
            </a:r>
            <a:endParaRPr lang="cs-CZ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71604" y="3286124"/>
            <a:ext cx="59250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Vybraná témata teorie tělesné výchovy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85750"/>
            <a:ext cx="78486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5" descr="GYMLOVO_logo BR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5000625"/>
            <a:ext cx="10715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4"/>
          <p:cNvGraphicFramePr>
            <a:graphicFrameLocks/>
          </p:cNvGraphicFramePr>
          <p:nvPr/>
        </p:nvGraphicFramePr>
        <p:xfrm>
          <a:off x="714375" y="2286000"/>
          <a:ext cx="7643866" cy="238429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643866"/>
              </a:tblGrid>
              <a:tr h="339010">
                <a:tc>
                  <a:txBody>
                    <a:bodyPr/>
                    <a:lstStyle/>
                    <a:p>
                      <a:r>
                        <a:rPr lang="cs-CZ" sz="1700" b="0" dirty="0" smtClean="0"/>
                        <a:t>NÁZEV</a:t>
                      </a:r>
                      <a:r>
                        <a:rPr lang="cs-CZ" sz="1700" b="0" baseline="0" dirty="0" smtClean="0"/>
                        <a:t> ŠKOLY: Gymnázium Lovosice, Sady p</a:t>
                      </a:r>
                      <a:r>
                        <a:rPr lang="en-US" sz="1700" b="0" baseline="0" dirty="0" err="1" smtClean="0"/>
                        <a:t>i</a:t>
                      </a:r>
                      <a:r>
                        <a:rPr lang="cs-CZ" sz="1700" b="0" baseline="0" dirty="0" err="1" smtClean="0"/>
                        <a:t>onýrů</a:t>
                      </a:r>
                      <a:r>
                        <a:rPr lang="cs-CZ" sz="1700" b="0" baseline="0" dirty="0" smtClean="0"/>
                        <a:t> 600</a:t>
                      </a:r>
                      <a:r>
                        <a:rPr lang="en-US" sz="1700" b="0" baseline="0" dirty="0" smtClean="0"/>
                        <a:t>/</a:t>
                      </a:r>
                      <a:r>
                        <a:rPr lang="cs-CZ" sz="1700" b="0" baseline="0" dirty="0" smtClean="0"/>
                        <a:t>6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ČÍSLO PROJEKTU: CZ.1.07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1.5.00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34.1073</a:t>
                      </a:r>
                      <a:endParaRPr lang="cs-CZ" sz="17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NÁZEV MATERIÁLU: VY_32_INOVACE_4C_06_Rozvoj pohyblivosti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TÉMA SADY: Vybraná</a:t>
                      </a:r>
                      <a:r>
                        <a:rPr lang="cs-CZ" sz="1700" baseline="0" dirty="0" smtClean="0"/>
                        <a:t> témata teorie tělesné výchovy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ROČNÍK: 3.A, 3.B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DATUM VZNIKU:</a:t>
                      </a:r>
                      <a:r>
                        <a:rPr lang="cs-CZ" sz="1700" baseline="0" dirty="0" smtClean="0"/>
                        <a:t> leden 2</a:t>
                      </a:r>
                      <a:r>
                        <a:rPr lang="cs-CZ" sz="1700" dirty="0" smtClean="0"/>
                        <a:t>014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AUTOR: Mgr. Jiří </a:t>
                      </a:r>
                      <a:r>
                        <a:rPr lang="cs-CZ" sz="1700" dirty="0" err="1" smtClean="0"/>
                        <a:t>Willner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525962"/>
          </a:xfrm>
        </p:spPr>
        <p:txBody>
          <a:bodyPr>
            <a:noAutofit/>
          </a:bodyPr>
          <a:lstStyle/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Materiál je určen pro první vyučovací hodinu tělesné výchovy tříd 3. ročníku středních škol a čtyřletých gymnázií, dále pro 7. ročník osmiletých gymnázií. 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Některé materiály mohou být využity také v druhém ročníku osmiletých gymnázií a sedmých třídách základních škol.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Časová náročnost teoretické části je 30-45 minut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Interaktivní studijní materiál je zaměřen na téma rozvoj pohyblivosti.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V prezentaci je rozváděno téma pohybové schopnosti.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Odborné texty jsou doplňovány hodícími se obrázky.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V druhé části učebního materiálu je realizováno procvičování látky formou přiřazování správné varianty odpovědi k danému obrázku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V závěrečné části je uvedeno procvičování teoretických poznatků s následným řešením.</a:t>
            </a:r>
          </a:p>
          <a:p>
            <a:pPr algn="just"/>
            <a:r>
              <a:rPr lang="cs-CZ" sz="1400" dirty="0" smtClean="0"/>
              <a:t>Hlavní nabídka je členěna tematicky do jednotlivých políček. </a:t>
            </a:r>
          </a:p>
          <a:p>
            <a:pPr algn="just"/>
            <a:r>
              <a:rPr lang="cs-CZ" sz="1400" dirty="0" smtClean="0"/>
              <a:t>Při kliknutí na dané políčko je text hypertextově odkázán na příslušné téma.</a:t>
            </a:r>
          </a:p>
          <a:p>
            <a:pPr algn="just"/>
            <a:r>
              <a:rPr lang="cs-CZ" sz="1400" dirty="0" smtClean="0"/>
              <a:t>Text je rolován po odstavcích, případně po jednotlivých odrážkách (dle potřeby k výuce).</a:t>
            </a:r>
          </a:p>
          <a:p>
            <a:pPr algn="just"/>
            <a:r>
              <a:rPr lang="cs-CZ" sz="1400" dirty="0" smtClean="0"/>
              <a:t>Jednotlivé obrázky jsou číslovány s odkazem na patřičnou část textu.</a:t>
            </a:r>
          </a:p>
          <a:p>
            <a:pPr algn="just"/>
            <a:r>
              <a:rPr lang="cs-CZ" sz="1400" dirty="0" smtClean="0"/>
              <a:t>Procvičování je realizováno formou data-projektoru.</a:t>
            </a:r>
          </a:p>
          <a:p>
            <a:pPr algn="just"/>
            <a:r>
              <a:rPr lang="cs-CZ" sz="1400" dirty="0" smtClean="0"/>
              <a:t>Případná praktická část výuky je realizována v tělocvičně.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cs-CZ" sz="145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Hlavní nabídka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1357290" y="2285992"/>
            <a:ext cx="2009208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ÚVOD</a:t>
            </a:r>
            <a:endParaRPr lang="cs-CZ" sz="2000" b="1" dirty="0"/>
          </a:p>
        </p:txBody>
      </p:sp>
      <p:sp>
        <p:nvSpPr>
          <p:cNvPr id="5" name="Obdélník 4">
            <a:hlinkClick r:id="rId3" action="ppaction://hlinksldjump" highlightClick="1"/>
          </p:cNvPr>
          <p:cNvSpPr/>
          <p:nvPr/>
        </p:nvSpPr>
        <p:spPr>
          <a:xfrm>
            <a:off x="3562924" y="2285992"/>
            <a:ext cx="2009208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PROMĚNNÉ POHYBLIVOSTI</a:t>
            </a:r>
            <a:endParaRPr lang="cs-CZ" sz="2000" b="1" dirty="0"/>
          </a:p>
        </p:txBody>
      </p:sp>
      <p:sp>
        <p:nvSpPr>
          <p:cNvPr id="6" name="Obdélník 5">
            <a:hlinkClick r:id="rId4" action="ppaction://hlinksldjump" highlightClick="1"/>
          </p:cNvPr>
          <p:cNvSpPr/>
          <p:nvPr/>
        </p:nvSpPr>
        <p:spPr>
          <a:xfrm>
            <a:off x="5777502" y="2285992"/>
            <a:ext cx="2009208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ROZVOJ POHYBLIVOSTI</a:t>
            </a:r>
            <a:endParaRPr lang="cs-CZ" sz="2000" b="1" dirty="0"/>
          </a:p>
        </p:txBody>
      </p:sp>
      <p:sp>
        <p:nvSpPr>
          <p:cNvPr id="7" name="Obdélník 6">
            <a:hlinkClick r:id="rId5" action="ppaction://hlinksldjump" highlightClick="1"/>
          </p:cNvPr>
          <p:cNvSpPr/>
          <p:nvPr/>
        </p:nvSpPr>
        <p:spPr>
          <a:xfrm>
            <a:off x="3571868" y="3571876"/>
            <a:ext cx="2009208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OTÁZKY</a:t>
            </a:r>
          </a:p>
          <a:p>
            <a:pPr algn="ctr"/>
            <a:r>
              <a:rPr lang="cs-CZ" sz="2000" b="1" dirty="0" smtClean="0"/>
              <a:t>K</a:t>
            </a:r>
          </a:p>
          <a:p>
            <a:pPr algn="ctr"/>
            <a:r>
              <a:rPr lang="cs-CZ" sz="2000" b="1" dirty="0" smtClean="0"/>
              <a:t>PŘEZKOUŠENÍ</a:t>
            </a:r>
            <a:endParaRPr lang="cs-CZ" sz="2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71938"/>
            <a:ext cx="8229600" cy="2143125"/>
          </a:xfrm>
        </p:spPr>
        <p:txBody>
          <a:bodyPr/>
          <a:lstStyle/>
          <a:p>
            <a:r>
              <a:rPr lang="cs-CZ" sz="2400" dirty="0" smtClean="0"/>
              <a:t>Ve sportu jí chápeme jako předpoklady pro rozsah pohybu v jednotlivých kloubech</a:t>
            </a:r>
            <a:r>
              <a:rPr lang="cs-CZ" sz="2400" baseline="30000" dirty="0" smtClean="0"/>
              <a:t>(1-2)</a:t>
            </a:r>
          </a:p>
          <a:p>
            <a:r>
              <a:rPr lang="cs-CZ" sz="2400" dirty="0" smtClean="0"/>
              <a:t>Jedná se o schopnost vykonávat pohyby ve velkém kloubním rozsahu</a:t>
            </a:r>
          </a:p>
          <a:p>
            <a:r>
              <a:rPr lang="cs-CZ" sz="2400" dirty="0" smtClean="0"/>
              <a:t>Často se užívá též termín ohebnost</a:t>
            </a:r>
            <a:endParaRPr lang="cs-CZ" sz="2400" baseline="30000" dirty="0" smtClean="0"/>
          </a:p>
          <a:p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Pohyblivost</a:t>
            </a:r>
            <a:endParaRPr lang="cs-CZ" dirty="0"/>
          </a:p>
        </p:txBody>
      </p:sp>
      <p:pic>
        <p:nvPicPr>
          <p:cNvPr id="4" name="Obrázek 3" descr="Tigerwoods_chasing_blesbuck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357298"/>
            <a:ext cx="4115819" cy="2598111"/>
          </a:xfrm>
          <a:prstGeom prst="rect">
            <a:avLst/>
          </a:prstGeom>
        </p:spPr>
      </p:pic>
      <p:pic>
        <p:nvPicPr>
          <p:cNvPr id="5" name="Obrázek 4" descr="06_12_08_Roller_Dolls_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357298"/>
            <a:ext cx="3929090" cy="2621439"/>
          </a:xfrm>
          <a:prstGeom prst="rect">
            <a:avLst/>
          </a:prstGeom>
        </p:spPr>
      </p:pic>
      <p:sp>
        <p:nvSpPr>
          <p:cNvPr id="6" name="Obdélník 5">
            <a:hlinkClick r:id="rId4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786188"/>
            <a:ext cx="8043863" cy="2571770"/>
          </a:xfrm>
        </p:spPr>
        <p:txBody>
          <a:bodyPr/>
          <a:lstStyle/>
          <a:p>
            <a:pPr algn="just">
              <a:buNone/>
            </a:pPr>
            <a:r>
              <a:rPr lang="cs-CZ" sz="2400" dirty="0" smtClean="0"/>
              <a:t>Řada činitelů, mezi které řadíme:</a:t>
            </a:r>
          </a:p>
          <a:p>
            <a:pPr algn="just"/>
            <a:r>
              <a:rPr lang="cs-CZ" sz="2400" dirty="0" smtClean="0"/>
              <a:t>tvar kloubu</a:t>
            </a:r>
            <a:r>
              <a:rPr lang="cs-CZ" sz="2400" baseline="30000" dirty="0" smtClean="0"/>
              <a:t>(3)</a:t>
            </a:r>
            <a:r>
              <a:rPr lang="cs-CZ" sz="2400" dirty="0" smtClean="0"/>
              <a:t>, </a:t>
            </a:r>
          </a:p>
          <a:p>
            <a:pPr algn="just"/>
            <a:r>
              <a:rPr lang="cs-CZ" sz="2400" dirty="0" smtClean="0"/>
              <a:t>pružnost vazivového a kloubního aparátu</a:t>
            </a:r>
            <a:r>
              <a:rPr lang="cs-CZ" sz="2400" baseline="30000" dirty="0" smtClean="0"/>
              <a:t>(4)</a:t>
            </a:r>
            <a:r>
              <a:rPr lang="cs-CZ" sz="2400" dirty="0" smtClean="0"/>
              <a:t>, </a:t>
            </a:r>
          </a:p>
          <a:p>
            <a:pPr algn="just"/>
            <a:r>
              <a:rPr lang="cs-CZ" sz="2400" dirty="0" smtClean="0"/>
              <a:t>aktivita reflexních systémů ve svalech a šlachách,</a:t>
            </a:r>
          </a:p>
          <a:p>
            <a:pPr algn="just"/>
            <a:r>
              <a:rPr lang="cs-CZ" sz="2400" dirty="0" smtClean="0"/>
              <a:t>síla svalů kolem daného kloubu, tj. antagonista a    </a:t>
            </a:r>
          </a:p>
          <a:p>
            <a:pPr algn="just"/>
            <a:r>
              <a:rPr lang="cs-CZ" sz="2400" dirty="0" smtClean="0"/>
              <a:t>                                                            agonista</a:t>
            </a:r>
            <a:r>
              <a:rPr lang="cs-CZ" sz="2400" baseline="30000" dirty="0" smtClean="0"/>
              <a:t>(5)</a:t>
            </a:r>
            <a:r>
              <a:rPr lang="cs-CZ" sz="2400" dirty="0" smtClean="0"/>
              <a:t>.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Co pohyblivost ovlivňuje?</a:t>
            </a:r>
            <a:endParaRPr lang="cs-CZ" dirty="0"/>
          </a:p>
        </p:txBody>
      </p:sp>
      <p:pic>
        <p:nvPicPr>
          <p:cNvPr id="4" name="Obrázek 3" descr="800px-Gelenke_Zeichnung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357298"/>
            <a:ext cx="3319828" cy="2209760"/>
          </a:xfrm>
          <a:prstGeom prst="rect">
            <a:avLst/>
          </a:prstGeom>
        </p:spPr>
      </p:pic>
      <p:pic>
        <p:nvPicPr>
          <p:cNvPr id="5" name="Obrázek 4" descr="Gray33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142984"/>
            <a:ext cx="1210081" cy="2643182"/>
          </a:xfrm>
          <a:prstGeom prst="rect">
            <a:avLst/>
          </a:prstGeom>
        </p:spPr>
      </p:pic>
      <p:pic>
        <p:nvPicPr>
          <p:cNvPr id="6" name="Obrázek 5" descr="Gray40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3702" y="1142984"/>
            <a:ext cx="1672654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643314"/>
            <a:ext cx="8401080" cy="3071834"/>
          </a:xfrm>
        </p:spPr>
        <p:txBody>
          <a:bodyPr>
            <a:no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Pohlaví - děvčata mají vyšší přirozenou pohyblivost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Denní doba – ráno se člověk hůře hýbe nežli odpoledne</a:t>
            </a:r>
            <a:r>
              <a:rPr lang="cs-CZ" sz="2400" baseline="30000" dirty="0" smtClean="0"/>
              <a:t>(6) </a:t>
            </a:r>
            <a:endParaRPr lang="cs-CZ" sz="24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Teplota prostředí – v chladu je menší pohyblivost nežli v teple</a:t>
            </a:r>
            <a:r>
              <a:rPr lang="cs-CZ" sz="2400" baseline="30000" dirty="0" smtClean="0"/>
              <a:t>(7) </a:t>
            </a:r>
            <a:endParaRPr lang="cs-CZ" sz="24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Úroveň rozcvičení – řádné rozcvičení</a:t>
            </a:r>
          </a:p>
          <a:p>
            <a:pPr marL="365760" indent="-256032" fontAlgn="auto">
              <a:spcAft>
                <a:spcPts val="0"/>
              </a:spcAft>
              <a:buNone/>
              <a:defRPr/>
            </a:pPr>
            <a:r>
              <a:rPr lang="cs-CZ" sz="2400" dirty="0" smtClean="0"/>
              <a:t>					= lepší pohyb</a:t>
            </a:r>
            <a:r>
              <a:rPr lang="cs-CZ" sz="2400" baseline="30000" dirty="0" smtClean="0"/>
              <a:t>(8)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Pohyblivost ovlivňuje také…</a:t>
            </a:r>
            <a:endParaRPr lang="cs-CZ" dirty="0"/>
          </a:p>
        </p:txBody>
      </p:sp>
      <p:pic>
        <p:nvPicPr>
          <p:cNvPr id="4" name="Obrázek 3" descr="BadSalzdetfurthBadenburgerStr0605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285860"/>
            <a:ext cx="2439466" cy="2214578"/>
          </a:xfrm>
          <a:prstGeom prst="rect">
            <a:avLst/>
          </a:prstGeom>
        </p:spPr>
      </p:pic>
      <p:pic>
        <p:nvPicPr>
          <p:cNvPr id="5" name="Obrázek 4" descr="Everest_North_Face_toward_Base_Camp_Tibet_Luca_Galuzzi_2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53814" y="1285860"/>
            <a:ext cx="3327066" cy="2214578"/>
          </a:xfrm>
          <a:prstGeom prst="rect">
            <a:avLst/>
          </a:prstGeom>
        </p:spPr>
      </p:pic>
      <p:pic>
        <p:nvPicPr>
          <p:cNvPr id="6" name="Obrázek 5" descr="504px-Aerobic_exercise_-_public_demonstration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54276" y="1285860"/>
            <a:ext cx="1858169" cy="2214578"/>
          </a:xfrm>
          <a:prstGeom prst="rect">
            <a:avLst/>
          </a:prstGeom>
        </p:spPr>
      </p:pic>
      <p:sp>
        <p:nvSpPr>
          <p:cNvPr id="7" name="Obdélník 6">
            <a:hlinkClick r:id="rId5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643314"/>
            <a:ext cx="8229600" cy="2428892"/>
          </a:xfrm>
        </p:spPr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b="1" dirty="0" smtClean="0"/>
              <a:t>Dynamická cvičení</a:t>
            </a:r>
            <a:r>
              <a:rPr lang="cs-CZ" sz="2400" dirty="0" smtClean="0"/>
              <a:t> – je využívána pohybová energie částí těla ke švihu či hmitu. U každého cviku je nezbytně nutný počet opakování 15-30x Cvičení je prováděno vždy měkce, nikoliv tvrdě a trhavě!</a:t>
            </a:r>
            <a:r>
              <a:rPr lang="cs-CZ" sz="2400" baseline="30000" dirty="0" smtClean="0"/>
              <a:t>(9) </a:t>
            </a:r>
            <a:endParaRPr lang="cs-CZ" sz="24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b="1" dirty="0" smtClean="0"/>
              <a:t>Statická cvičení </a:t>
            </a:r>
            <a:r>
              <a:rPr lang="cs-CZ" sz="2400" dirty="0" smtClean="0"/>
              <a:t>– nazýváme též </a:t>
            </a:r>
            <a:r>
              <a:rPr lang="cs-CZ" sz="2400" dirty="0" smtClean="0"/>
              <a:t>strečink</a:t>
            </a:r>
            <a:r>
              <a:rPr lang="cs-CZ" sz="2400" dirty="0" smtClean="0"/>
              <a:t>. V tomto cvičení setrváváme určitou dobu v jedné poloze</a:t>
            </a:r>
            <a:r>
              <a:rPr lang="cs-CZ" sz="2400" baseline="30000" dirty="0" smtClean="0"/>
              <a:t>(10)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Pohyblivost a její rozvoj</a:t>
            </a:r>
            <a:endParaRPr lang="cs-CZ" dirty="0"/>
          </a:p>
        </p:txBody>
      </p:sp>
      <p:pic>
        <p:nvPicPr>
          <p:cNvPr id="4" name="Obrázek 3" descr="Överspag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1285860"/>
            <a:ext cx="3429024" cy="2298518"/>
          </a:xfrm>
          <a:prstGeom prst="rect">
            <a:avLst/>
          </a:prstGeom>
        </p:spPr>
      </p:pic>
      <p:pic>
        <p:nvPicPr>
          <p:cNvPr id="5" name="Obrázek 4" descr="Daniele_Hypólito_16072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285859"/>
            <a:ext cx="3429024" cy="23199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3050"/>
            <a:ext cx="8258175" cy="3643338"/>
          </a:xfrm>
        </p:spPr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Příprava pohybového aparátu na zátěž (rozcvičení)</a:t>
            </a:r>
          </a:p>
          <a:p>
            <a:pPr marL="621348" lvl="1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délka výdrže je 8-10 s, počet opakování jednoho cviku je 3-5x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Odpočinek po zátěži</a:t>
            </a:r>
          </a:p>
          <a:p>
            <a:pPr marL="621348" lvl="1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doba protažení je delší, kolem 30 s a více, počet opakování je 1-2x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Zvětšení pohybového rozsahu</a:t>
            </a:r>
          </a:p>
          <a:p>
            <a:pPr marL="621348" lvl="1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400" dirty="0" smtClean="0"/>
              <a:t>využíváme speciální metody pro zvýšení kloubní pohyblivosti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Strečink a jeho cíle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115300" cy="4500576"/>
          </a:xfrm>
        </p:spPr>
        <p:txBody>
          <a:bodyPr/>
          <a:lstStyle/>
          <a:p>
            <a:pPr algn="just"/>
            <a:r>
              <a:rPr lang="cs-CZ" sz="2400" dirty="0" smtClean="0"/>
              <a:t>Strečink lze provádět dvojím způsobem. Cvičíme li sami, hovoříme o aktivním strečinku. Cvičíme li s dopomocí, jedná se o pasivní strečink. V případě pasivního strečinku je nutno dbát na měkké a citlivé provedení.</a:t>
            </a:r>
          </a:p>
          <a:p>
            <a:pPr algn="just"/>
            <a:r>
              <a:rPr lang="cs-CZ" sz="2400" dirty="0" smtClean="0"/>
              <a:t>Při realizaci strečinku je nutné déle setrvat v krajní poloze, ve svalu vzniká napětí, avšak není cítit bolest. V krajní poloze bychom měli setrvat 10-30 s. Cvik se opakuje 1-3x. Během natažení se dostavuje pocit zmenšení napětí, pokud se naopak napětí zvyšuje, signalizuje to přetížení svalu.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Strečink a jeho zásady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043863" cy="4786327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Metoda kontrakce, relaxace a protažení (PNF)</a:t>
            </a:r>
          </a:p>
          <a:p>
            <a:pPr>
              <a:buFontTx/>
              <a:buChar char="-"/>
            </a:pPr>
            <a:r>
              <a:rPr lang="cs-CZ" sz="2400" dirty="0" smtClean="0"/>
              <a:t>Sval je natažen často prostřednictvím druhé osoby do krajní polohy, která je těsně pod hranici bolestivosti. Následují tři fáze:</a:t>
            </a:r>
          </a:p>
          <a:p>
            <a:pPr>
              <a:buFontTx/>
              <a:buChar char="-"/>
            </a:pPr>
            <a:r>
              <a:rPr lang="cs-CZ" sz="2400" dirty="0" smtClean="0"/>
              <a:t>1. KONTRAKCE – v této poloze se cvičenec snaží statickým stahem po dobu 5-8 s překonat odpor partnera</a:t>
            </a:r>
          </a:p>
          <a:p>
            <a:pPr>
              <a:buFontTx/>
              <a:buChar char="-"/>
            </a:pPr>
            <a:r>
              <a:rPr lang="cs-CZ" sz="2400" dirty="0" smtClean="0"/>
              <a:t>2. RELAXACE – uvolnění svalu po dobu 2-3 s (s prohloubeným dýcháním), při kterém přestává svalový stah</a:t>
            </a:r>
          </a:p>
          <a:p>
            <a:pPr>
              <a:buFontTx/>
              <a:buChar char="-"/>
            </a:pPr>
            <a:r>
              <a:rPr lang="cs-CZ" sz="2400" dirty="0" smtClean="0"/>
              <a:t>3. PROTAŽENÍ - pasivní protažení o délce 8 s, které nesmí bolet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Speciální strečinková metoda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258204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(11)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5" name="Obrázek 4" descr="DSC04214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071678"/>
            <a:ext cx="4230689" cy="3173017"/>
          </a:xfrm>
          <a:prstGeom prst="rect">
            <a:avLst/>
          </a:prstGeom>
        </p:spPr>
      </p:pic>
      <p:sp>
        <p:nvSpPr>
          <p:cNvPr id="12" name="Šipka doleva 11"/>
          <p:cNvSpPr/>
          <p:nvPr/>
        </p:nvSpPr>
        <p:spPr>
          <a:xfrm>
            <a:off x="3857620" y="357187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329642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(12)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6" name="Obrázek 5" descr="DSC04215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9448" y="2143116"/>
            <a:ext cx="2946800" cy="3929066"/>
          </a:xfrm>
          <a:prstGeom prst="rect">
            <a:avLst/>
          </a:prstGeom>
        </p:spPr>
      </p:pic>
      <p:sp>
        <p:nvSpPr>
          <p:cNvPr id="7" name="Šipka doprava 6"/>
          <p:cNvSpPr/>
          <p:nvPr/>
        </p:nvSpPr>
        <p:spPr>
          <a:xfrm>
            <a:off x="1214414" y="307181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329642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(13)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7" name="Obrázek 6" descr="DSC04216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2143115"/>
            <a:ext cx="2964659" cy="3952879"/>
          </a:xfrm>
          <a:prstGeom prst="rect">
            <a:avLst/>
          </a:prstGeom>
        </p:spPr>
      </p:pic>
      <p:sp>
        <p:nvSpPr>
          <p:cNvPr id="8" name="Šipka doleva 7"/>
          <p:cNvSpPr/>
          <p:nvPr/>
        </p:nvSpPr>
        <p:spPr>
          <a:xfrm rot="19283607">
            <a:off x="3258960" y="325266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401080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(14)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6" name="Obrázek 5" descr="DSC04218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2071678"/>
            <a:ext cx="4278314" cy="3208736"/>
          </a:xfrm>
          <a:prstGeom prst="rect">
            <a:avLst/>
          </a:prstGeom>
        </p:spPr>
      </p:pic>
      <p:sp>
        <p:nvSpPr>
          <p:cNvPr id="8" name="Šipka nahoru 7"/>
          <p:cNvSpPr/>
          <p:nvPr/>
        </p:nvSpPr>
        <p:spPr>
          <a:xfrm>
            <a:off x="3015798" y="4879484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329642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(15)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7" name="Obrázek 6" descr="DSC04219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071678"/>
            <a:ext cx="4421190" cy="3315893"/>
          </a:xfrm>
          <a:prstGeom prst="rect">
            <a:avLst/>
          </a:prstGeom>
        </p:spPr>
      </p:pic>
      <p:sp>
        <p:nvSpPr>
          <p:cNvPr id="8" name="Šipka nahoru 7"/>
          <p:cNvSpPr/>
          <p:nvPr/>
        </p:nvSpPr>
        <p:spPr>
          <a:xfrm>
            <a:off x="2372856" y="457200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401080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(16)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6" name="Obrázek 5" descr="DSC04220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071678"/>
            <a:ext cx="4421190" cy="3315893"/>
          </a:xfrm>
          <a:prstGeom prst="rect">
            <a:avLst/>
          </a:prstGeom>
        </p:spPr>
      </p:pic>
      <p:sp>
        <p:nvSpPr>
          <p:cNvPr id="8" name="Šipka doprava 7"/>
          <p:cNvSpPr/>
          <p:nvPr/>
        </p:nvSpPr>
        <p:spPr>
          <a:xfrm rot="2391967">
            <a:off x="2126299" y="29338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472518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(17)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7" name="Obrázek 6" descr="DSC0422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071678"/>
            <a:ext cx="4349752" cy="3262314"/>
          </a:xfrm>
          <a:prstGeom prst="rect">
            <a:avLst/>
          </a:prstGeom>
        </p:spPr>
      </p:pic>
      <p:sp>
        <p:nvSpPr>
          <p:cNvPr id="8" name="Šipka doleva 7"/>
          <p:cNvSpPr/>
          <p:nvPr/>
        </p:nvSpPr>
        <p:spPr>
          <a:xfrm rot="18591872">
            <a:off x="3082158" y="278880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/>
          <p:cNvSpPr/>
          <p:nvPr/>
        </p:nvSpPr>
        <p:spPr>
          <a:xfrm rot="13355284">
            <a:off x="1058314" y="283888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258204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(18)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6" name="Obrázek 5" descr="DSC0422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0630" y="2071678"/>
            <a:ext cx="4381531" cy="3286148"/>
          </a:xfrm>
          <a:prstGeom prst="rect">
            <a:avLst/>
          </a:prstGeom>
        </p:spPr>
      </p:pic>
      <p:sp>
        <p:nvSpPr>
          <p:cNvPr id="9" name="Šipka doprava 8"/>
          <p:cNvSpPr/>
          <p:nvPr/>
        </p:nvSpPr>
        <p:spPr>
          <a:xfrm rot="2617862">
            <a:off x="775428" y="338811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401080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(19)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7" name="Obrázek 6" descr="DSC04223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071678"/>
            <a:ext cx="4357718" cy="3268289"/>
          </a:xfrm>
          <a:prstGeom prst="rect">
            <a:avLst/>
          </a:prstGeom>
        </p:spPr>
      </p:pic>
      <p:sp>
        <p:nvSpPr>
          <p:cNvPr id="8" name="Šipka nahoru 7"/>
          <p:cNvSpPr/>
          <p:nvPr/>
        </p:nvSpPr>
        <p:spPr>
          <a:xfrm rot="1127740">
            <a:off x="2216368" y="448111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401080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(20)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6" name="Obrázek 5" descr="DSC04224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8937" y="2059793"/>
            <a:ext cx="4397377" cy="3298033"/>
          </a:xfrm>
          <a:prstGeom prst="rect">
            <a:avLst/>
          </a:prstGeom>
        </p:spPr>
      </p:pic>
      <p:sp>
        <p:nvSpPr>
          <p:cNvPr id="8" name="Šipka doprava 7"/>
          <p:cNvSpPr/>
          <p:nvPr/>
        </p:nvSpPr>
        <p:spPr>
          <a:xfrm rot="712691">
            <a:off x="1468128" y="366738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329642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(21)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7" name="Obrázek 6" descr="DSC04225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071677"/>
            <a:ext cx="4421190" cy="3315893"/>
          </a:xfrm>
          <a:prstGeom prst="rect">
            <a:avLst/>
          </a:prstGeom>
        </p:spPr>
      </p:pic>
      <p:sp>
        <p:nvSpPr>
          <p:cNvPr id="8" name="Šipka nahoru 7"/>
          <p:cNvSpPr/>
          <p:nvPr/>
        </p:nvSpPr>
        <p:spPr>
          <a:xfrm>
            <a:off x="2857488" y="4857760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51"/>
            <a:ext cx="8329642" cy="57149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2400" dirty="0" smtClean="0"/>
              <a:t>Přiřaď k níže uvedenému obrázků správný popis</a:t>
            </a:r>
            <a:r>
              <a:rPr lang="cs-CZ" sz="2400" baseline="30000" dirty="0" smtClean="0"/>
              <a:t>(22)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000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Protahovací cvičení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2071678"/>
            <a:ext cx="40719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- Protažení šíje</a:t>
            </a:r>
          </a:p>
          <a:p>
            <a:r>
              <a:rPr lang="cs-CZ" sz="2400" dirty="0" smtClean="0">
                <a:latin typeface="+mn-lt"/>
              </a:rPr>
              <a:t>- Protažení pletence      </a:t>
            </a:r>
          </a:p>
          <a:p>
            <a:r>
              <a:rPr lang="cs-CZ" sz="2400" dirty="0" smtClean="0">
                <a:latin typeface="+mn-lt"/>
              </a:rPr>
              <a:t>   ramenního</a:t>
            </a:r>
          </a:p>
          <a:p>
            <a:r>
              <a:rPr lang="cs-CZ" sz="2400" dirty="0" smtClean="0">
                <a:latin typeface="+mn-lt"/>
              </a:rPr>
              <a:t>- Protažení zápěstí</a:t>
            </a:r>
          </a:p>
          <a:p>
            <a:r>
              <a:rPr lang="cs-CZ" sz="2400" dirty="0" smtClean="0">
                <a:latin typeface="+mn-lt"/>
              </a:rPr>
              <a:t>- Protažení trupu</a:t>
            </a:r>
          </a:p>
          <a:p>
            <a:r>
              <a:rPr lang="cs-CZ" sz="2400" dirty="0" smtClean="0">
                <a:latin typeface="+mn-lt"/>
              </a:rPr>
              <a:t>- Protažení kyčlí</a:t>
            </a:r>
          </a:p>
          <a:p>
            <a:r>
              <a:rPr lang="cs-CZ" sz="2400" dirty="0" smtClean="0">
                <a:latin typeface="+mn-lt"/>
              </a:rPr>
              <a:t>- Protažení přední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zadní strany </a:t>
            </a:r>
          </a:p>
          <a:p>
            <a:r>
              <a:rPr lang="cs-CZ" sz="2400" dirty="0" smtClean="0">
                <a:latin typeface="+mn-lt"/>
              </a:rPr>
              <a:t>   stehen</a:t>
            </a:r>
          </a:p>
          <a:p>
            <a:r>
              <a:rPr lang="cs-CZ" sz="2400" dirty="0" smtClean="0">
                <a:latin typeface="+mn-lt"/>
              </a:rPr>
              <a:t>- Protažení lýtek a     </a:t>
            </a:r>
          </a:p>
          <a:p>
            <a:r>
              <a:rPr lang="cs-CZ" sz="2400" dirty="0" smtClean="0">
                <a:latin typeface="+mn-lt"/>
              </a:rPr>
              <a:t>   kotníků</a:t>
            </a:r>
          </a:p>
        </p:txBody>
      </p:sp>
      <p:pic>
        <p:nvPicPr>
          <p:cNvPr id="6" name="Obrázek 5" descr="DSC04226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0868" y="2143140"/>
            <a:ext cx="2946800" cy="3929066"/>
          </a:xfrm>
          <a:prstGeom prst="rect">
            <a:avLst/>
          </a:prstGeom>
        </p:spPr>
      </p:pic>
      <p:sp>
        <p:nvSpPr>
          <p:cNvPr id="8" name="Šipka doleva 7"/>
          <p:cNvSpPr/>
          <p:nvPr/>
        </p:nvSpPr>
        <p:spPr>
          <a:xfrm rot="19649723">
            <a:off x="3268256" y="358248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hlinkClick r:id="rId3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2" action="ppaction://hlinksldjump"/>
              </a:rPr>
              <a:t>Definuj stručně pohyblivost?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3" action="ppaction://hlinksldjump"/>
              </a:rPr>
              <a:t>Jak také nazýváme pohyblivost?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4" action="ppaction://hlinksldjump"/>
              </a:rPr>
              <a:t>Jmenuj tři činitele, které ovlivňují pohyblivost?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5" action="ppaction://hlinksldjump"/>
              </a:rPr>
              <a:t>Jaký je rozdíl mezi dynamickým a statickým cvičením?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6" action="ppaction://hlinksldjump"/>
              </a:rPr>
              <a:t>Jmenuj jeden z cílů strečinku?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7" action="ppaction://hlinksldjump"/>
              </a:rPr>
              <a:t>Stručně popiš speciální strečinkovou metodu PNF?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8" action="ppaction://hlinksldjump"/>
              </a:rPr>
              <a:t>Jaký je rozdíl mezi aktivním a pasivním cvičením?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9" action="ppaction://hlinksldjump"/>
              </a:rPr>
              <a:t>V jakém časovém rozsahu bychom při strečinku měli setrvat v krajní poloze?</a:t>
            </a:r>
            <a:endParaRPr lang="cs-CZ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Otázky k přezkoušení</a:t>
            </a:r>
            <a:endParaRPr lang="cs-CZ" dirty="0"/>
          </a:p>
        </p:txBody>
      </p:sp>
      <p:sp>
        <p:nvSpPr>
          <p:cNvPr id="4" name="Obdélník 3">
            <a:hlinkClick r:id="rId10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Předpoklady pro rozsah pohybu v jednotlivých kloubech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č.1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Ohebnost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č.2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Tvar kloubu, pružnost vazivového a kloubního aparátu, aktivita reflexních systémů ve svalech a šlachách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č.3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Při dynamickém cvičení je využívána pohybová energie částí těla ke švihu či hmitu, kdežto při statickém cvičení setrváváme určitou dobu v jedné poloze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č.4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Zvětšení pohybového rozsahu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č.5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Metoda ve které je využito svalové kontrakce, relaxace a protažení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č.6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Cvičíme li sami, hovoříme o aktivním strečinku, cvičíme li s dopomocí, jedná se o pasivní strečink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č.7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10-30 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č.8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733925"/>
          </a:xfrm>
        </p:spPr>
        <p:txBody>
          <a:bodyPr/>
          <a:lstStyle/>
          <a:p>
            <a:r>
              <a:rPr lang="cs-CZ" sz="1200" dirty="0" smtClean="0"/>
              <a:t>DOVALIL, J. a kol. </a:t>
            </a:r>
            <a:r>
              <a:rPr lang="cs-CZ" sz="1200" i="1" dirty="0" smtClean="0"/>
              <a:t>Výkon a trénink ve sportu</a:t>
            </a:r>
            <a:r>
              <a:rPr lang="cs-CZ" sz="1200" dirty="0" smtClean="0"/>
              <a:t>. 3.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Olympia, 2009. ISBN 978-80-7376-130-1.</a:t>
            </a:r>
          </a:p>
          <a:p>
            <a:r>
              <a:rPr lang="cs-CZ" sz="1200" dirty="0" smtClean="0"/>
              <a:t>PERIČ, T. </a:t>
            </a:r>
            <a:r>
              <a:rPr lang="cs-CZ" sz="1200" i="1" dirty="0" smtClean="0"/>
              <a:t>Sportovní příprava dětí</a:t>
            </a:r>
            <a:r>
              <a:rPr lang="cs-CZ" sz="1200" dirty="0" smtClean="0"/>
              <a:t>. 2.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</a:t>
            </a:r>
            <a:r>
              <a:rPr lang="cs-CZ" sz="1200" dirty="0" err="1" smtClean="0"/>
              <a:t>Grada</a:t>
            </a:r>
            <a:r>
              <a:rPr lang="cs-CZ" sz="1200" dirty="0" smtClean="0"/>
              <a:t>, 2008. ISBN 978-80-247-2643-4.</a:t>
            </a:r>
          </a:p>
          <a:p>
            <a:r>
              <a:rPr lang="cs-CZ" sz="1200" dirty="0" smtClean="0"/>
              <a:t>Obrázek č.1 - AUTOR NEZNÁMÝ.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10.1.2014]. Dostupný na WWW: http://upload.wikimedia.org/wikipedia/commons/5/5b/Tigerwoods_chasing_blesbucks.jpg</a:t>
            </a:r>
          </a:p>
          <a:p>
            <a:r>
              <a:rPr lang="cs-CZ" sz="1200" dirty="0" smtClean="0"/>
              <a:t>Obrázek č.2 - SHEATS, </a:t>
            </a:r>
            <a:r>
              <a:rPr lang="cs-CZ" sz="1200" dirty="0" err="1" smtClean="0"/>
              <a:t>Jason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10.1.2014]. Dostupný na WWW: http://upload.wikimedia.org/wikipedia/commons/d/d4/06_12_08_Roller_Dolls_003.jpg </a:t>
            </a:r>
          </a:p>
          <a:p>
            <a:r>
              <a:rPr lang="cs-CZ" sz="1200" dirty="0" smtClean="0"/>
              <a:t>Obrázek č.3 - PRODUNIS.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http://upload.wikimedia.org/wikipedia/commons/4/4b/Gelenke_Zeichnung01.jpg</a:t>
            </a:r>
          </a:p>
          <a:p>
            <a:r>
              <a:rPr lang="cs-CZ" sz="1200" dirty="0" smtClean="0"/>
              <a:t>Obrázek č.4 - MANSKE, </a:t>
            </a:r>
            <a:r>
              <a:rPr lang="cs-CZ" sz="1200" dirty="0" err="1" smtClean="0"/>
              <a:t>Magnus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http://upload.wikimedia.org/wikipedia/commons/7/73/Gray331.png </a:t>
            </a:r>
          </a:p>
          <a:p>
            <a:r>
              <a:rPr lang="cs-CZ" sz="1200" dirty="0" smtClean="0"/>
              <a:t>Obrázek č.5 - AUTOR NEZNÁMÝ.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http://upload.wikimedia.org/wikipedia/commons/9/95/Gray409.png </a:t>
            </a:r>
          </a:p>
          <a:p>
            <a:r>
              <a:rPr lang="cs-CZ" sz="1200" dirty="0" smtClean="0"/>
              <a:t>Obrázek č.6 - </a:t>
            </a:r>
            <a:r>
              <a:rPr lang="it-IT" sz="1200" dirty="0" smtClean="0"/>
              <a:t>JUERGENG. </a:t>
            </a:r>
            <a:r>
              <a:rPr lang="it-IT" sz="1200" i="1" dirty="0" smtClean="0"/>
              <a:t>Wikipedia</a:t>
            </a:r>
            <a:r>
              <a:rPr lang="it-IT" sz="1200" dirty="0" smtClean="0"/>
              <a:t> [online]. [cit. 9.1.2014]. Dostupný na WWW: http://upload.wikimedia.org/wikipedia/commons/0/09/BadSalzdetfurthBadenburgerStr060529.jpg </a:t>
            </a:r>
            <a:endParaRPr lang="cs-CZ" sz="1200" dirty="0" smtClean="0"/>
          </a:p>
          <a:p>
            <a:r>
              <a:rPr lang="cs-CZ" sz="1200" dirty="0" smtClean="0"/>
              <a:t>Obrázek č.7 - GALUZZI, </a:t>
            </a:r>
            <a:r>
              <a:rPr lang="cs-CZ" sz="1200" dirty="0" err="1" smtClean="0"/>
              <a:t>Luca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http://upload.wikimedia.org/wikipedia/commons/e/e7/Everest_North_Face_toward_Base_Camp_Tibet_Luca_Galuzzi_2006.jpg</a:t>
            </a:r>
          </a:p>
          <a:p>
            <a:r>
              <a:rPr lang="cs-CZ" sz="1200" dirty="0" smtClean="0"/>
              <a:t>Obrázek č.8 - AUTOR NEZNÁMÝ.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http://upload.wikimedia.org/wikipedia/commons/3/3d/Aerobic_exercise_-_public_demonstration07.jpg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Obrázek č.9 - DIAS, Wilson.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http://upload.wikimedia.org/wikipedia/commons/2/23/Daniele_Hypólito_16072007.jpg </a:t>
            </a:r>
          </a:p>
          <a:p>
            <a:r>
              <a:rPr lang="cs-CZ" sz="1200" dirty="0" smtClean="0"/>
              <a:t>Obrázek č.10 - MOLLERJOAKIM.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9.1.2014]. Dostupný na WWW: http://upload.wikimedia.org/wikipedia/commons/1/1b/Överspagat.jpg</a:t>
            </a:r>
          </a:p>
          <a:p>
            <a:r>
              <a:rPr lang="cs-CZ" sz="1200" dirty="0" smtClean="0"/>
              <a:t>Obrázek č.11-22 – vlastní zdroje autora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1311</TotalTime>
  <Words>1636</Words>
  <Application>Microsoft Office PowerPoint</Application>
  <PresentationFormat>Předvádění na obrazovce (4:3)</PresentationFormat>
  <Paragraphs>300</Paragraphs>
  <Slides>34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Shluk</vt:lpstr>
      <vt:lpstr>Snímek 1</vt:lpstr>
      <vt:lpstr>Snímek 2</vt:lpstr>
      <vt:lpstr>Anotace</vt:lpstr>
      <vt:lpstr>Hlavní nabídka</vt:lpstr>
      <vt:lpstr>Pohyblivost</vt:lpstr>
      <vt:lpstr>Co pohyblivost ovlivňuje?</vt:lpstr>
      <vt:lpstr>Pohyblivost ovlivňuje také…</vt:lpstr>
      <vt:lpstr>Pohyblivost a její rozvoj</vt:lpstr>
      <vt:lpstr>Strečink a jeho cíle</vt:lpstr>
      <vt:lpstr>Strečink a jeho zásady</vt:lpstr>
      <vt:lpstr>Speciální strečinková metoda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Protahovací cvičení</vt:lpstr>
      <vt:lpstr>Otázky k přezkoušení</vt:lpstr>
      <vt:lpstr>Otázka č.1</vt:lpstr>
      <vt:lpstr>Otázka č.2</vt:lpstr>
      <vt:lpstr>Otázka č.3</vt:lpstr>
      <vt:lpstr>Otázka č.4</vt:lpstr>
      <vt:lpstr>Otázka č.5</vt:lpstr>
      <vt:lpstr>Otázka č.6</vt:lpstr>
      <vt:lpstr>Otázka č.7</vt:lpstr>
      <vt:lpstr>Otázka č.8</vt:lpstr>
      <vt:lpstr>Zdrojové materiály</vt:lpstr>
      <vt:lpstr>Zdrojové materiály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Dum</cp:lastModifiedBy>
  <cp:revision>174</cp:revision>
  <dcterms:created xsi:type="dcterms:W3CDTF">2013-08-12T10:35:42Z</dcterms:created>
  <dcterms:modified xsi:type="dcterms:W3CDTF">2014-03-17T10:11:53Z</dcterms:modified>
</cp:coreProperties>
</file>