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theme/themeOverride4.xml" ContentType="application/vnd.openxmlformats-officedocument.themeOverr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49"/>
  </p:notesMasterIdLst>
  <p:sldIdLst>
    <p:sldId id="268" r:id="rId2"/>
    <p:sldId id="269" r:id="rId3"/>
    <p:sldId id="270" r:id="rId4"/>
    <p:sldId id="26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86" r:id="rId21"/>
    <p:sldId id="291" r:id="rId22"/>
    <p:sldId id="290" r:id="rId23"/>
    <p:sldId id="289" r:id="rId24"/>
    <p:sldId id="288" r:id="rId25"/>
    <p:sldId id="287" r:id="rId26"/>
    <p:sldId id="292" r:id="rId27"/>
    <p:sldId id="293" r:id="rId28"/>
    <p:sldId id="299" r:id="rId29"/>
    <p:sldId id="298" r:id="rId30"/>
    <p:sldId id="297" r:id="rId31"/>
    <p:sldId id="296" r:id="rId32"/>
    <p:sldId id="295" r:id="rId33"/>
    <p:sldId id="294" r:id="rId34"/>
    <p:sldId id="300" r:id="rId35"/>
    <p:sldId id="304" r:id="rId36"/>
    <p:sldId id="303" r:id="rId37"/>
    <p:sldId id="302" r:id="rId38"/>
    <p:sldId id="301" r:id="rId39"/>
    <p:sldId id="305" r:id="rId40"/>
    <p:sldId id="306" r:id="rId41"/>
    <p:sldId id="307" r:id="rId42"/>
    <p:sldId id="313" r:id="rId43"/>
    <p:sldId id="312" r:id="rId44"/>
    <p:sldId id="311" r:id="rId45"/>
    <p:sldId id="310" r:id="rId46"/>
    <p:sldId id="309" r:id="rId47"/>
    <p:sldId id="265" r:id="rId4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A08324D-C66A-4671-90F5-88273621C45A}" type="datetimeFigureOut">
              <a:rPr lang="cs-CZ"/>
              <a:pPr>
                <a:defRPr/>
              </a:pPr>
              <a:t>17.3.2014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C1324E4-EE16-4F1C-8BC9-D2A54201B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456B3B0-B732-483D-8E9D-8AB597038A2D}" type="datetimeFigureOut">
              <a:rPr lang="cs-CZ"/>
              <a:pPr>
                <a:defRPr/>
              </a:pPr>
              <a:t>17.3.2014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49EFCF7-45AD-48A5-8F71-4CC4B9AD0F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3693AB-49DF-421F-8198-898834CC2475}" type="datetimeFigureOut">
              <a:rPr lang="cs-CZ"/>
              <a:pPr>
                <a:defRPr/>
              </a:pPr>
              <a:t>17.3.2014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622F3E-14F8-411B-84C2-9201D08584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9DDB3BA-5394-41AF-AF34-0CADDFEDDBB8}" type="datetimeFigureOut">
              <a:rPr lang="cs-CZ"/>
              <a:pPr>
                <a:defRPr/>
              </a:pPr>
              <a:t>17.3.2014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9C7E13C-2BC5-4C38-9743-0C1DE67D7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7C34660-D01E-4701-989F-9E8AC7C282AF}" type="datetimeFigureOut">
              <a:rPr lang="cs-CZ"/>
              <a:pPr>
                <a:defRPr/>
              </a:pPr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ECAB7C-D744-4081-AA46-7C27A64B8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CB1C661-05C9-4C63-BD51-8AFE09A167B8}" type="datetimeFigureOut">
              <a:rPr lang="cs-CZ"/>
              <a:pPr>
                <a:defRPr/>
              </a:pPr>
              <a:t>17.3.2014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52D5984-A93C-4A0D-81CF-EBEB00EB6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7934A89-50D3-40E9-A39A-17115B6A6D89}" type="datetimeFigureOut">
              <a:rPr lang="cs-CZ"/>
              <a:pPr>
                <a:defRPr/>
              </a:pPr>
              <a:t>17.3.2014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F5B4B8B-FFC5-4358-A290-2B4AE6C4EA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2C408-796F-4880-8EE9-01ED2BA8C37C}" type="datetimeFigureOut">
              <a:rPr lang="cs-CZ"/>
              <a:pPr>
                <a:defRPr/>
              </a:pPr>
              <a:t>17.3.2014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5D328-004B-4AB3-96C6-39A2EBAA27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DFA5082-881F-45AD-AA0C-4E21B89E7DEA}" type="datetimeFigureOut">
              <a:rPr lang="cs-CZ"/>
              <a:pPr>
                <a:defRPr/>
              </a:pPr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C64AF81-66F6-4E38-A2D9-337F9E2D2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9DFEAAF5-A42A-4132-9701-8A1CB2454031}" type="datetimeFigureOut">
              <a:rPr lang="cs-CZ"/>
              <a:pPr>
                <a:defRPr/>
              </a:pPr>
              <a:t>17.3.2014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2941C00-F890-495C-904A-BAB7661CD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526032-B07D-47DD-BDBA-10867363D1C6}" type="datetimeFigureOut">
              <a:rPr lang="cs-CZ"/>
              <a:pPr>
                <a:defRPr/>
              </a:pPr>
              <a:t>17.3.2014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1749C-2E4F-4687-88D9-96AB49E17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AAAA0-EA64-4F87-AE56-A04BB55548AB}" type="datetimeFigureOut">
              <a:rPr lang="cs-CZ"/>
              <a:pPr>
                <a:defRPr/>
              </a:pPr>
              <a:t>17.3.2014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D1DC0-0F8C-498F-A071-F984961F8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7B8E4827-1703-436D-8E21-F41CE967CB79}" type="datetimeFigureOut">
              <a:rPr lang="cs-CZ"/>
              <a:pPr>
                <a:defRPr/>
              </a:pPr>
              <a:t>17.3.2014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AFD60FB3-B341-4E01-9D2F-435471B603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2" r:id="rId1"/>
    <p:sldLayoutId id="2147483848" r:id="rId2"/>
    <p:sldLayoutId id="2147483853" r:id="rId3"/>
    <p:sldLayoutId id="2147483854" r:id="rId4"/>
    <p:sldLayoutId id="2147483855" r:id="rId5"/>
    <p:sldLayoutId id="2147483856" r:id="rId6"/>
    <p:sldLayoutId id="2147483849" r:id="rId7"/>
    <p:sldLayoutId id="2147483857" r:id="rId8"/>
    <p:sldLayoutId id="2147483858" r:id="rId9"/>
    <p:sldLayoutId id="2147483850" r:id="rId10"/>
    <p:sldLayoutId id="214748385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9" Type="http://schemas.openxmlformats.org/officeDocument/2006/relationships/slide" Target="slide42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34" Type="http://schemas.openxmlformats.org/officeDocument/2006/relationships/slide" Target="slide37.xml"/><Relationship Id="rId42" Type="http://schemas.openxmlformats.org/officeDocument/2006/relationships/slide" Target="slide45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33" Type="http://schemas.openxmlformats.org/officeDocument/2006/relationships/slide" Target="slide36.xml"/><Relationship Id="rId38" Type="http://schemas.openxmlformats.org/officeDocument/2006/relationships/slide" Target="slide41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29" Type="http://schemas.openxmlformats.org/officeDocument/2006/relationships/slide" Target="slide32.xml"/><Relationship Id="rId41" Type="http://schemas.openxmlformats.org/officeDocument/2006/relationships/slide" Target="slide4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32" Type="http://schemas.openxmlformats.org/officeDocument/2006/relationships/slide" Target="slide35.xml"/><Relationship Id="rId37" Type="http://schemas.openxmlformats.org/officeDocument/2006/relationships/slide" Target="slide40.xml"/><Relationship Id="rId40" Type="http://schemas.openxmlformats.org/officeDocument/2006/relationships/slide" Target="slide43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28" Type="http://schemas.openxmlformats.org/officeDocument/2006/relationships/slide" Target="slide31.xml"/><Relationship Id="rId36" Type="http://schemas.openxmlformats.org/officeDocument/2006/relationships/slide" Target="slide39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31" Type="http://schemas.openxmlformats.org/officeDocument/2006/relationships/slide" Target="slide34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Relationship Id="rId27" Type="http://schemas.openxmlformats.org/officeDocument/2006/relationships/slide" Target="slide30.xml"/><Relationship Id="rId30" Type="http://schemas.openxmlformats.org/officeDocument/2006/relationships/slide" Target="slide33.xml"/><Relationship Id="rId35" Type="http://schemas.openxmlformats.org/officeDocument/2006/relationships/slide" Target="slide38.xml"/><Relationship Id="rId43" Type="http://schemas.openxmlformats.org/officeDocument/2006/relationships/slide" Target="slide4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714348" y="1785926"/>
            <a:ext cx="7574509" cy="153888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</a:rPr>
              <a:t>VĚDOMOSTNÍ SOUTĚŽ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</a:rPr>
              <a:t>POHYBOVÉ SCHOPNOSTI</a:t>
            </a:r>
            <a:endParaRPr lang="cs-CZ" sz="40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+mn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71604" y="3286124"/>
            <a:ext cx="592501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+mn-lt"/>
              </a:rPr>
              <a:t>Vybraná témata teorie tělesné výchovy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" y="285750"/>
            <a:ext cx="7848600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5" descr="GYMLOVO_logo BRV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63" y="5000625"/>
            <a:ext cx="107156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714375" y="2286000"/>
          <a:ext cx="7643866" cy="238429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643866"/>
              </a:tblGrid>
              <a:tr h="339010">
                <a:tc>
                  <a:txBody>
                    <a:bodyPr/>
                    <a:lstStyle/>
                    <a:p>
                      <a:r>
                        <a:rPr lang="cs-CZ" sz="1700" b="0" dirty="0" smtClean="0"/>
                        <a:t>NÁZEV</a:t>
                      </a:r>
                      <a:r>
                        <a:rPr lang="cs-CZ" sz="1700" b="0" baseline="0" dirty="0" smtClean="0"/>
                        <a:t> ŠKOLY: Gymnázium Lovosice, Sady p</a:t>
                      </a:r>
                      <a:r>
                        <a:rPr lang="en-US" sz="1700" b="0" baseline="0" dirty="0" err="1" smtClean="0"/>
                        <a:t>i</a:t>
                      </a:r>
                      <a:r>
                        <a:rPr lang="cs-CZ" sz="1700" b="0" baseline="0" dirty="0" err="1" smtClean="0"/>
                        <a:t>onýrů</a:t>
                      </a:r>
                      <a:r>
                        <a:rPr lang="cs-CZ" sz="1700" b="0" baseline="0" dirty="0" smtClean="0"/>
                        <a:t> 600</a:t>
                      </a:r>
                      <a:r>
                        <a:rPr lang="en-US" sz="1700" b="0" baseline="0" dirty="0" smtClean="0"/>
                        <a:t>/</a:t>
                      </a:r>
                      <a:r>
                        <a:rPr lang="cs-CZ" sz="1700" b="0" baseline="0" dirty="0" smtClean="0"/>
                        <a:t>6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ČÍSLO PROJEKTU: CZ.1.07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1.5.00</a:t>
                      </a:r>
                      <a:r>
                        <a:rPr lang="en-US" sz="1700" dirty="0" smtClean="0"/>
                        <a:t>/</a:t>
                      </a:r>
                      <a:r>
                        <a:rPr lang="cs-CZ" sz="1700" dirty="0" smtClean="0"/>
                        <a:t>34.1073</a:t>
                      </a:r>
                      <a:endParaRPr lang="cs-CZ" sz="17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NÁZEV MATERIÁLU: VY_32_INOVACE_4C_07_Vědomostní soutěž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TÉMA SADY: Vybraná</a:t>
                      </a:r>
                      <a:r>
                        <a:rPr lang="cs-CZ" sz="1700" baseline="0" dirty="0" smtClean="0"/>
                        <a:t> témata teorie tělesné výchovy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ROČNÍK: 3.A, 3.B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DATUM VZNIKU:</a:t>
                      </a:r>
                      <a:r>
                        <a:rPr lang="cs-CZ" sz="1700" baseline="0" dirty="0" smtClean="0"/>
                        <a:t> leden 2</a:t>
                      </a:r>
                      <a:r>
                        <a:rPr lang="cs-CZ" sz="1700" dirty="0" smtClean="0"/>
                        <a:t>014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  <a:tr h="339010">
                <a:tc>
                  <a:txBody>
                    <a:bodyPr/>
                    <a:lstStyle/>
                    <a:p>
                      <a:r>
                        <a:rPr lang="cs-CZ" sz="1700" dirty="0" smtClean="0"/>
                        <a:t>AUTOR: Mgr. Jiří </a:t>
                      </a:r>
                      <a:r>
                        <a:rPr lang="cs-CZ" sz="1700" dirty="0" err="1" smtClean="0"/>
                        <a:t>Willner</a:t>
                      </a:r>
                      <a:endParaRPr lang="cs-CZ" sz="17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81534" marR="81534" marT="40767" marB="40767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525962"/>
          </a:xfrm>
        </p:spPr>
        <p:txBody>
          <a:bodyPr>
            <a:noAutofit/>
          </a:bodyPr>
          <a:lstStyle/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Materiál je určen pro první vyučovací hodinu tělesné výchovy tříd 3. ročníku středních škol a čtyřletých gymnázií, dále pro 7. ročník osmiletých gymnázií. 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Některé materiály mohou být využity také v druhém ročníku osmiletých gymnázií a sedmých třídách základních škol.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Časová náročnost vědomostní hry je 30-45 minut.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Interaktivní studijní materiál je zaměřen na téma pohybové schopnosti.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Vědomostní soutěž si klade za cíl procvičovat dříve probranou látku.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Kliknutím na políčko hlavního panelu se zobrazí otázka daného téma, následným kliknutím bude zobrazena odpověď na otázku.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V každém pravém dolním rohu soutěžní otázky je umístěno políčko, které vás kliknutím vrátí zpět na hlavní panel.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Každé políčko hlavního panelu, které bude použito, změní barvu, což bude vyjadřovat, že otázka je již vyčerpána.</a:t>
            </a:r>
          </a:p>
          <a:p>
            <a:pPr marL="365760" indent="-256032" algn="just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1450" dirty="0" smtClean="0"/>
              <a:t>Procvičování je realizováno formou data-projektoru.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pc="600" dirty="0" smtClean="0"/>
              <a:t>VĚDOMOSTNÍ SOUTĚŽ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POHYBOVÉ SCHOPNOSTI</a:t>
            </a:r>
            <a:endParaRPr lang="cs-CZ" sz="2200" dirty="0"/>
          </a:p>
        </p:txBody>
      </p:sp>
      <p:sp>
        <p:nvSpPr>
          <p:cNvPr id="4" name="Obdélník 3"/>
          <p:cNvSpPr/>
          <p:nvPr/>
        </p:nvSpPr>
        <p:spPr>
          <a:xfrm>
            <a:off x="500034" y="1643050"/>
            <a:ext cx="1428760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Pohybové schopnosti</a:t>
            </a: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500034" y="2357430"/>
            <a:ext cx="1428760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Rychlostní schopnosti</a:t>
            </a:r>
            <a:endParaRPr lang="cs-CZ" sz="1600" dirty="0"/>
          </a:p>
        </p:txBody>
      </p:sp>
      <p:sp>
        <p:nvSpPr>
          <p:cNvPr id="11" name="Obdélník 10"/>
          <p:cNvSpPr/>
          <p:nvPr/>
        </p:nvSpPr>
        <p:spPr>
          <a:xfrm>
            <a:off x="500034" y="3071810"/>
            <a:ext cx="1428760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Vytrvalostní schopnosti</a:t>
            </a: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500034" y="3786190"/>
            <a:ext cx="1428760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Silové schopnosti</a:t>
            </a:r>
            <a:endParaRPr lang="cs-CZ" sz="1600" dirty="0"/>
          </a:p>
        </p:txBody>
      </p:sp>
      <p:sp>
        <p:nvSpPr>
          <p:cNvPr id="13" name="Obdélník 12"/>
          <p:cNvSpPr/>
          <p:nvPr/>
        </p:nvSpPr>
        <p:spPr>
          <a:xfrm>
            <a:off x="500034" y="4500570"/>
            <a:ext cx="1428760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Koordinační schopnosti</a:t>
            </a:r>
            <a:endParaRPr lang="cs-CZ" sz="1600" dirty="0"/>
          </a:p>
        </p:txBody>
      </p:sp>
      <p:sp>
        <p:nvSpPr>
          <p:cNvPr id="14" name="Obdélník 13"/>
          <p:cNvSpPr/>
          <p:nvPr/>
        </p:nvSpPr>
        <p:spPr>
          <a:xfrm>
            <a:off x="500034" y="5214950"/>
            <a:ext cx="1428760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Schopnost</a:t>
            </a:r>
          </a:p>
          <a:p>
            <a:pPr algn="ctr"/>
            <a:r>
              <a:rPr lang="cs-CZ" sz="1600" dirty="0" smtClean="0"/>
              <a:t>pohyblivosti</a:t>
            </a:r>
            <a:endParaRPr lang="cs-CZ" sz="1600" dirty="0"/>
          </a:p>
        </p:txBody>
      </p:sp>
      <p:sp>
        <p:nvSpPr>
          <p:cNvPr id="15" name="Obdélník 14">
            <a:hlinkClick r:id="rId2" action="ppaction://hlinksldjump" highlightClick="1"/>
          </p:cNvPr>
          <p:cNvSpPr/>
          <p:nvPr/>
        </p:nvSpPr>
        <p:spPr>
          <a:xfrm>
            <a:off x="2000232" y="164305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>
            <a:hlinkClick r:id="rId3" action="ppaction://hlinksldjump" highlightClick="1"/>
          </p:cNvPr>
          <p:cNvSpPr/>
          <p:nvPr/>
        </p:nvSpPr>
        <p:spPr>
          <a:xfrm>
            <a:off x="2928926" y="164305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hlinkClick r:id="rId4" action="ppaction://hlinksldjump" highlightClick="1"/>
          </p:cNvPr>
          <p:cNvSpPr/>
          <p:nvPr/>
        </p:nvSpPr>
        <p:spPr>
          <a:xfrm>
            <a:off x="3857620" y="164305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>
            <a:hlinkClick r:id="rId5" action="ppaction://hlinksldjump" highlightClick="1"/>
          </p:cNvPr>
          <p:cNvSpPr/>
          <p:nvPr/>
        </p:nvSpPr>
        <p:spPr>
          <a:xfrm>
            <a:off x="4786314" y="164305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>
            <a:hlinkClick r:id="rId6" action="ppaction://hlinksldjump" highlightClick="1"/>
          </p:cNvPr>
          <p:cNvSpPr/>
          <p:nvPr/>
        </p:nvSpPr>
        <p:spPr>
          <a:xfrm>
            <a:off x="5715008" y="164305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>
            <a:hlinkClick r:id="rId7" action="ppaction://hlinksldjump" highlightClick="1"/>
          </p:cNvPr>
          <p:cNvSpPr/>
          <p:nvPr/>
        </p:nvSpPr>
        <p:spPr>
          <a:xfrm>
            <a:off x="6643702" y="164305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>
            <a:hlinkClick r:id="rId8" action="ppaction://hlinksldjump" highlightClick="1"/>
          </p:cNvPr>
          <p:cNvSpPr/>
          <p:nvPr/>
        </p:nvSpPr>
        <p:spPr>
          <a:xfrm>
            <a:off x="7572396" y="164305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>
            <a:hlinkClick r:id="rId9" action="ppaction://hlinksldjump" highlightClick="1"/>
          </p:cNvPr>
          <p:cNvSpPr/>
          <p:nvPr/>
        </p:nvSpPr>
        <p:spPr>
          <a:xfrm>
            <a:off x="2000232" y="235743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>
            <a:hlinkClick r:id="rId10" action="ppaction://hlinksldjump" highlightClick="1"/>
          </p:cNvPr>
          <p:cNvSpPr/>
          <p:nvPr/>
        </p:nvSpPr>
        <p:spPr>
          <a:xfrm>
            <a:off x="2928926" y="235743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>
            <a:hlinkClick r:id="rId11" action="ppaction://hlinksldjump" highlightClick="1"/>
          </p:cNvPr>
          <p:cNvSpPr/>
          <p:nvPr/>
        </p:nvSpPr>
        <p:spPr>
          <a:xfrm>
            <a:off x="3857620" y="235743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>
            <a:hlinkClick r:id="rId12" action="ppaction://hlinksldjump" highlightClick="1"/>
          </p:cNvPr>
          <p:cNvSpPr/>
          <p:nvPr/>
        </p:nvSpPr>
        <p:spPr>
          <a:xfrm>
            <a:off x="4786314" y="235743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>
            <a:hlinkClick r:id="rId13" action="ppaction://hlinksldjump" highlightClick="1"/>
          </p:cNvPr>
          <p:cNvSpPr/>
          <p:nvPr/>
        </p:nvSpPr>
        <p:spPr>
          <a:xfrm>
            <a:off x="5715008" y="235743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>
            <a:hlinkClick r:id="rId14" action="ppaction://hlinksldjump" highlightClick="1"/>
          </p:cNvPr>
          <p:cNvSpPr/>
          <p:nvPr/>
        </p:nvSpPr>
        <p:spPr>
          <a:xfrm>
            <a:off x="6643702" y="235743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>
            <a:hlinkClick r:id="rId15" action="ppaction://hlinksldjump" highlightClick="1"/>
          </p:cNvPr>
          <p:cNvSpPr/>
          <p:nvPr/>
        </p:nvSpPr>
        <p:spPr>
          <a:xfrm>
            <a:off x="7572396" y="235743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>
            <a:hlinkClick r:id="rId16" action="ppaction://hlinksldjump" highlightClick="1"/>
          </p:cNvPr>
          <p:cNvSpPr/>
          <p:nvPr/>
        </p:nvSpPr>
        <p:spPr>
          <a:xfrm>
            <a:off x="2000232" y="307181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>
            <a:hlinkClick r:id="rId17" action="ppaction://hlinksldjump" highlightClick="1"/>
          </p:cNvPr>
          <p:cNvSpPr/>
          <p:nvPr/>
        </p:nvSpPr>
        <p:spPr>
          <a:xfrm>
            <a:off x="2928926" y="307181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>
            <a:hlinkClick r:id="rId18" action="ppaction://hlinksldjump" highlightClick="1"/>
          </p:cNvPr>
          <p:cNvSpPr/>
          <p:nvPr/>
        </p:nvSpPr>
        <p:spPr>
          <a:xfrm>
            <a:off x="3857620" y="307181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>
            <a:hlinkClick r:id="rId19" action="ppaction://hlinksldjump" highlightClick="1"/>
          </p:cNvPr>
          <p:cNvSpPr/>
          <p:nvPr/>
        </p:nvSpPr>
        <p:spPr>
          <a:xfrm>
            <a:off x="4786314" y="307181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>
            <a:hlinkClick r:id="rId20" action="ppaction://hlinksldjump" highlightClick="1"/>
          </p:cNvPr>
          <p:cNvSpPr/>
          <p:nvPr/>
        </p:nvSpPr>
        <p:spPr>
          <a:xfrm>
            <a:off x="5715008" y="307181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>
            <a:hlinkClick r:id="rId21" action="ppaction://hlinksldjump" highlightClick="1"/>
          </p:cNvPr>
          <p:cNvSpPr/>
          <p:nvPr/>
        </p:nvSpPr>
        <p:spPr>
          <a:xfrm>
            <a:off x="6643702" y="307181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>
            <a:hlinkClick r:id="rId22" action="ppaction://hlinksldjump" highlightClick="1"/>
          </p:cNvPr>
          <p:cNvSpPr/>
          <p:nvPr/>
        </p:nvSpPr>
        <p:spPr>
          <a:xfrm>
            <a:off x="7572396" y="307181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>
            <a:hlinkClick r:id="rId23" action="ppaction://hlinksldjump" highlightClick="1"/>
          </p:cNvPr>
          <p:cNvSpPr/>
          <p:nvPr/>
        </p:nvSpPr>
        <p:spPr>
          <a:xfrm>
            <a:off x="2000232" y="378619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bdélník 36">
            <a:hlinkClick r:id="rId24" action="ppaction://hlinksldjump" highlightClick="1"/>
          </p:cNvPr>
          <p:cNvSpPr/>
          <p:nvPr/>
        </p:nvSpPr>
        <p:spPr>
          <a:xfrm>
            <a:off x="2928926" y="378619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Obdélník 37">
            <a:hlinkClick r:id="rId25" action="ppaction://hlinksldjump" highlightClick="1"/>
          </p:cNvPr>
          <p:cNvSpPr/>
          <p:nvPr/>
        </p:nvSpPr>
        <p:spPr>
          <a:xfrm>
            <a:off x="3857620" y="378619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>
            <a:hlinkClick r:id="rId26" action="ppaction://hlinksldjump" highlightClick="1"/>
          </p:cNvPr>
          <p:cNvSpPr/>
          <p:nvPr/>
        </p:nvSpPr>
        <p:spPr>
          <a:xfrm>
            <a:off x="4786314" y="378619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>
            <a:hlinkClick r:id="rId27" action="ppaction://hlinksldjump" highlightClick="1"/>
          </p:cNvPr>
          <p:cNvSpPr/>
          <p:nvPr/>
        </p:nvSpPr>
        <p:spPr>
          <a:xfrm>
            <a:off x="5715008" y="378619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>
            <a:hlinkClick r:id="rId28" action="ppaction://hlinksldjump" highlightClick="1"/>
          </p:cNvPr>
          <p:cNvSpPr/>
          <p:nvPr/>
        </p:nvSpPr>
        <p:spPr>
          <a:xfrm>
            <a:off x="6643702" y="378619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>
            <a:hlinkClick r:id="rId29" action="ppaction://hlinksldjump" highlightClick="1"/>
          </p:cNvPr>
          <p:cNvSpPr/>
          <p:nvPr/>
        </p:nvSpPr>
        <p:spPr>
          <a:xfrm>
            <a:off x="7572396" y="378619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bdélník 42">
            <a:hlinkClick r:id="rId30" action="ppaction://hlinksldjump" highlightClick="1"/>
          </p:cNvPr>
          <p:cNvSpPr/>
          <p:nvPr/>
        </p:nvSpPr>
        <p:spPr>
          <a:xfrm>
            <a:off x="2000232" y="450057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>
            <a:hlinkClick r:id="rId31" action="ppaction://hlinksldjump" highlightClick="1"/>
          </p:cNvPr>
          <p:cNvSpPr/>
          <p:nvPr/>
        </p:nvSpPr>
        <p:spPr>
          <a:xfrm>
            <a:off x="2928926" y="450057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bdélník 44">
            <a:hlinkClick r:id="rId32" action="ppaction://hlinksldjump" highlightClick="1"/>
          </p:cNvPr>
          <p:cNvSpPr/>
          <p:nvPr/>
        </p:nvSpPr>
        <p:spPr>
          <a:xfrm>
            <a:off x="3857620" y="450057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bdélník 45">
            <a:hlinkClick r:id="rId33" action="ppaction://hlinksldjump" highlightClick="1"/>
          </p:cNvPr>
          <p:cNvSpPr/>
          <p:nvPr/>
        </p:nvSpPr>
        <p:spPr>
          <a:xfrm>
            <a:off x="4786314" y="450057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Obdélník 46">
            <a:hlinkClick r:id="rId34" action="ppaction://hlinksldjump" highlightClick="1"/>
          </p:cNvPr>
          <p:cNvSpPr/>
          <p:nvPr/>
        </p:nvSpPr>
        <p:spPr>
          <a:xfrm>
            <a:off x="5715008" y="450057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Obdélník 47">
            <a:hlinkClick r:id="rId35" action="ppaction://hlinksldjump" highlightClick="1"/>
          </p:cNvPr>
          <p:cNvSpPr/>
          <p:nvPr/>
        </p:nvSpPr>
        <p:spPr>
          <a:xfrm>
            <a:off x="6643702" y="450057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Obdélník 48">
            <a:hlinkClick r:id="rId36" action="ppaction://hlinksldjump" highlightClick="1"/>
          </p:cNvPr>
          <p:cNvSpPr/>
          <p:nvPr/>
        </p:nvSpPr>
        <p:spPr>
          <a:xfrm>
            <a:off x="7572396" y="450057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Obdélník 49">
            <a:hlinkClick r:id="rId37" action="ppaction://hlinksldjump" highlightClick="1"/>
          </p:cNvPr>
          <p:cNvSpPr/>
          <p:nvPr/>
        </p:nvSpPr>
        <p:spPr>
          <a:xfrm>
            <a:off x="2000232" y="521495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Obdélník 50">
            <a:hlinkClick r:id="rId38" action="ppaction://hlinksldjump" highlightClick="1"/>
          </p:cNvPr>
          <p:cNvSpPr/>
          <p:nvPr/>
        </p:nvSpPr>
        <p:spPr>
          <a:xfrm>
            <a:off x="2928926" y="521495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Obdélník 51">
            <a:hlinkClick r:id="rId39" action="ppaction://hlinksldjump" highlightClick="1"/>
          </p:cNvPr>
          <p:cNvSpPr/>
          <p:nvPr/>
        </p:nvSpPr>
        <p:spPr>
          <a:xfrm>
            <a:off x="3857620" y="521495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Obdélník 52">
            <a:hlinkClick r:id="rId40" action="ppaction://hlinksldjump" highlightClick="1"/>
          </p:cNvPr>
          <p:cNvSpPr/>
          <p:nvPr/>
        </p:nvSpPr>
        <p:spPr>
          <a:xfrm>
            <a:off x="4786314" y="521495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bdélník 53">
            <a:hlinkClick r:id="rId41" action="ppaction://hlinksldjump" highlightClick="1"/>
          </p:cNvPr>
          <p:cNvSpPr/>
          <p:nvPr/>
        </p:nvSpPr>
        <p:spPr>
          <a:xfrm>
            <a:off x="5715008" y="521495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Obdélník 54">
            <a:hlinkClick r:id="rId42" action="ppaction://hlinksldjump" highlightClick="1"/>
          </p:cNvPr>
          <p:cNvSpPr/>
          <p:nvPr/>
        </p:nvSpPr>
        <p:spPr>
          <a:xfrm>
            <a:off x="6643702" y="521495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Obdélník 55">
            <a:hlinkClick r:id="rId43" action="ppaction://hlinksldjump" highlightClick="1"/>
          </p:cNvPr>
          <p:cNvSpPr/>
          <p:nvPr/>
        </p:nvSpPr>
        <p:spPr>
          <a:xfrm>
            <a:off x="7572396" y="5214950"/>
            <a:ext cx="857256" cy="6429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5000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bdélník 62">
            <a:hlinkClick r:id="rId29" action="ppaction://hlinksldjump" highlightClick="1"/>
          </p:cNvPr>
          <p:cNvSpPr/>
          <p:nvPr/>
        </p:nvSpPr>
        <p:spPr>
          <a:xfrm>
            <a:off x="5715008" y="164305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4" name="Obdélník 73">
            <a:hlinkClick r:id="rId29" action="ppaction://hlinksldjump" highlightClick="1"/>
          </p:cNvPr>
          <p:cNvSpPr/>
          <p:nvPr/>
        </p:nvSpPr>
        <p:spPr>
          <a:xfrm>
            <a:off x="6643702" y="164305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5" name="Obdélník 74">
            <a:hlinkClick r:id="rId29" action="ppaction://hlinksldjump" highlightClick="1"/>
          </p:cNvPr>
          <p:cNvSpPr/>
          <p:nvPr/>
        </p:nvSpPr>
        <p:spPr>
          <a:xfrm>
            <a:off x="7572396" y="164305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6" name="Obdélník 75">
            <a:hlinkClick r:id="rId29" action="ppaction://hlinksldjump" highlightClick="1"/>
          </p:cNvPr>
          <p:cNvSpPr/>
          <p:nvPr/>
        </p:nvSpPr>
        <p:spPr>
          <a:xfrm>
            <a:off x="4786314" y="164305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7" name="Obdélník 76">
            <a:hlinkClick r:id="rId29" action="ppaction://hlinksldjump" highlightClick="1"/>
          </p:cNvPr>
          <p:cNvSpPr/>
          <p:nvPr/>
        </p:nvSpPr>
        <p:spPr>
          <a:xfrm>
            <a:off x="3857620" y="164305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8" name="Obdélník 77">
            <a:hlinkClick r:id="rId29" action="ppaction://hlinksldjump" highlightClick="1"/>
          </p:cNvPr>
          <p:cNvSpPr/>
          <p:nvPr/>
        </p:nvSpPr>
        <p:spPr>
          <a:xfrm>
            <a:off x="2928926" y="164305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9" name="Obdélník 78">
            <a:hlinkClick r:id="rId29" action="ppaction://hlinksldjump" highlightClick="1"/>
          </p:cNvPr>
          <p:cNvSpPr/>
          <p:nvPr/>
        </p:nvSpPr>
        <p:spPr>
          <a:xfrm>
            <a:off x="2000232" y="164305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0" name="Obdélník 79">
            <a:hlinkClick r:id="rId9" action="ppaction://hlinksldjump" highlightClick="1"/>
          </p:cNvPr>
          <p:cNvSpPr/>
          <p:nvPr/>
        </p:nvSpPr>
        <p:spPr>
          <a:xfrm>
            <a:off x="2000232" y="235743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2" name="Obdélník 81">
            <a:hlinkClick r:id="rId9" action="ppaction://hlinksldjump" highlightClick="1"/>
          </p:cNvPr>
          <p:cNvSpPr/>
          <p:nvPr/>
        </p:nvSpPr>
        <p:spPr>
          <a:xfrm>
            <a:off x="2928926" y="235743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3" name="Obdélník 82">
            <a:hlinkClick r:id="rId9" action="ppaction://hlinksldjump" highlightClick="1"/>
          </p:cNvPr>
          <p:cNvSpPr/>
          <p:nvPr/>
        </p:nvSpPr>
        <p:spPr>
          <a:xfrm>
            <a:off x="3857620" y="235743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4" name="Obdélník 83">
            <a:hlinkClick r:id="rId9" action="ppaction://hlinksldjump" highlightClick="1"/>
          </p:cNvPr>
          <p:cNvSpPr/>
          <p:nvPr/>
        </p:nvSpPr>
        <p:spPr>
          <a:xfrm>
            <a:off x="4786314" y="235743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5" name="Obdélník 84">
            <a:hlinkClick r:id="rId9" action="ppaction://hlinksldjump" highlightClick="1"/>
          </p:cNvPr>
          <p:cNvSpPr/>
          <p:nvPr/>
        </p:nvSpPr>
        <p:spPr>
          <a:xfrm>
            <a:off x="5715008" y="235743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6" name="Obdélník 85">
            <a:hlinkClick r:id="rId9" action="ppaction://hlinksldjump" highlightClick="1"/>
          </p:cNvPr>
          <p:cNvSpPr/>
          <p:nvPr/>
        </p:nvSpPr>
        <p:spPr>
          <a:xfrm>
            <a:off x="6643702" y="235743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7" name="Obdélník 86">
            <a:hlinkClick r:id="rId9" action="ppaction://hlinksldjump" highlightClick="1"/>
          </p:cNvPr>
          <p:cNvSpPr/>
          <p:nvPr/>
        </p:nvSpPr>
        <p:spPr>
          <a:xfrm>
            <a:off x="7572396" y="235743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8" name="Obdélník 87">
            <a:hlinkClick r:id="rId9" action="ppaction://hlinksldjump" highlightClick="1"/>
          </p:cNvPr>
          <p:cNvSpPr/>
          <p:nvPr/>
        </p:nvSpPr>
        <p:spPr>
          <a:xfrm>
            <a:off x="2000232" y="307181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9" name="Obdélník 88">
            <a:hlinkClick r:id="rId9" action="ppaction://hlinksldjump" highlightClick="1"/>
          </p:cNvPr>
          <p:cNvSpPr/>
          <p:nvPr/>
        </p:nvSpPr>
        <p:spPr>
          <a:xfrm>
            <a:off x="2928926" y="307181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0" name="Obdélník 89">
            <a:hlinkClick r:id="rId9" action="ppaction://hlinksldjump" highlightClick="1"/>
          </p:cNvPr>
          <p:cNvSpPr/>
          <p:nvPr/>
        </p:nvSpPr>
        <p:spPr>
          <a:xfrm>
            <a:off x="3857620" y="307181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1" name="Obdélník 90">
            <a:hlinkClick r:id="rId9" action="ppaction://hlinksldjump" highlightClick="1"/>
          </p:cNvPr>
          <p:cNvSpPr/>
          <p:nvPr/>
        </p:nvSpPr>
        <p:spPr>
          <a:xfrm>
            <a:off x="4786314" y="307181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2" name="Obdélník 91">
            <a:hlinkClick r:id="rId9" action="ppaction://hlinksldjump" highlightClick="1"/>
          </p:cNvPr>
          <p:cNvSpPr/>
          <p:nvPr/>
        </p:nvSpPr>
        <p:spPr>
          <a:xfrm>
            <a:off x="5715008" y="307181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3" name="Obdélník 92">
            <a:hlinkClick r:id="rId9" action="ppaction://hlinksldjump" highlightClick="1"/>
          </p:cNvPr>
          <p:cNvSpPr/>
          <p:nvPr/>
        </p:nvSpPr>
        <p:spPr>
          <a:xfrm>
            <a:off x="6643702" y="307181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4" name="Obdélník 93">
            <a:hlinkClick r:id="rId9" action="ppaction://hlinksldjump" highlightClick="1"/>
          </p:cNvPr>
          <p:cNvSpPr/>
          <p:nvPr/>
        </p:nvSpPr>
        <p:spPr>
          <a:xfrm>
            <a:off x="7572396" y="307181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5" name="Obdélník 94">
            <a:hlinkClick r:id="rId9" action="ppaction://hlinksldjump" highlightClick="1"/>
          </p:cNvPr>
          <p:cNvSpPr/>
          <p:nvPr/>
        </p:nvSpPr>
        <p:spPr>
          <a:xfrm>
            <a:off x="2000232" y="378619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6" name="Obdélník 95">
            <a:hlinkClick r:id="rId9" action="ppaction://hlinksldjump" highlightClick="1"/>
          </p:cNvPr>
          <p:cNvSpPr/>
          <p:nvPr/>
        </p:nvSpPr>
        <p:spPr>
          <a:xfrm>
            <a:off x="2928926" y="378619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7" name="Obdélník 96">
            <a:hlinkClick r:id="rId9" action="ppaction://hlinksldjump" highlightClick="1"/>
          </p:cNvPr>
          <p:cNvSpPr/>
          <p:nvPr/>
        </p:nvSpPr>
        <p:spPr>
          <a:xfrm>
            <a:off x="3857620" y="378619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8" name="Obdélník 97">
            <a:hlinkClick r:id="rId9" action="ppaction://hlinksldjump" highlightClick="1"/>
          </p:cNvPr>
          <p:cNvSpPr/>
          <p:nvPr/>
        </p:nvSpPr>
        <p:spPr>
          <a:xfrm>
            <a:off x="4786314" y="378619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9" name="Obdélník 98">
            <a:hlinkClick r:id="rId9" action="ppaction://hlinksldjump" highlightClick="1"/>
          </p:cNvPr>
          <p:cNvSpPr/>
          <p:nvPr/>
        </p:nvSpPr>
        <p:spPr>
          <a:xfrm>
            <a:off x="5715008" y="378619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0" name="Obdélník 99">
            <a:hlinkClick r:id="rId9" action="ppaction://hlinksldjump" highlightClick="1"/>
          </p:cNvPr>
          <p:cNvSpPr/>
          <p:nvPr/>
        </p:nvSpPr>
        <p:spPr>
          <a:xfrm>
            <a:off x="6643702" y="378619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1" name="Obdélník 100">
            <a:hlinkClick r:id="rId9" action="ppaction://hlinksldjump" highlightClick="1"/>
          </p:cNvPr>
          <p:cNvSpPr/>
          <p:nvPr/>
        </p:nvSpPr>
        <p:spPr>
          <a:xfrm>
            <a:off x="7572396" y="378619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2" name="Obdélník 101">
            <a:hlinkClick r:id="rId9" action="ppaction://hlinksldjump" highlightClick="1"/>
          </p:cNvPr>
          <p:cNvSpPr/>
          <p:nvPr/>
        </p:nvSpPr>
        <p:spPr>
          <a:xfrm>
            <a:off x="2000232" y="450057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3" name="Obdélník 102">
            <a:hlinkClick r:id="rId9" action="ppaction://hlinksldjump" highlightClick="1"/>
          </p:cNvPr>
          <p:cNvSpPr/>
          <p:nvPr/>
        </p:nvSpPr>
        <p:spPr>
          <a:xfrm>
            <a:off x="2928926" y="450057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4" name="Obdélník 103">
            <a:hlinkClick r:id="rId9" action="ppaction://hlinksldjump" highlightClick="1"/>
          </p:cNvPr>
          <p:cNvSpPr/>
          <p:nvPr/>
        </p:nvSpPr>
        <p:spPr>
          <a:xfrm>
            <a:off x="3857620" y="450057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5" name="Obdélník 104">
            <a:hlinkClick r:id="rId9" action="ppaction://hlinksldjump" highlightClick="1"/>
          </p:cNvPr>
          <p:cNvSpPr/>
          <p:nvPr/>
        </p:nvSpPr>
        <p:spPr>
          <a:xfrm>
            <a:off x="4786314" y="450057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6" name="Obdélník 105">
            <a:hlinkClick r:id="rId9" action="ppaction://hlinksldjump" highlightClick="1"/>
          </p:cNvPr>
          <p:cNvSpPr/>
          <p:nvPr/>
        </p:nvSpPr>
        <p:spPr>
          <a:xfrm>
            <a:off x="5715008" y="450057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7" name="Obdélník 106">
            <a:hlinkClick r:id="rId9" action="ppaction://hlinksldjump" highlightClick="1"/>
          </p:cNvPr>
          <p:cNvSpPr/>
          <p:nvPr/>
        </p:nvSpPr>
        <p:spPr>
          <a:xfrm>
            <a:off x="6643702" y="450057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8" name="Obdélník 107">
            <a:hlinkClick r:id="rId9" action="ppaction://hlinksldjump" highlightClick="1"/>
          </p:cNvPr>
          <p:cNvSpPr/>
          <p:nvPr/>
        </p:nvSpPr>
        <p:spPr>
          <a:xfrm>
            <a:off x="7572396" y="450057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9" name="Obdélník 108">
            <a:hlinkClick r:id="rId9" action="ppaction://hlinksldjump" highlightClick="1"/>
          </p:cNvPr>
          <p:cNvSpPr/>
          <p:nvPr/>
        </p:nvSpPr>
        <p:spPr>
          <a:xfrm>
            <a:off x="2000232" y="521495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0" name="Obdélník 109">
            <a:hlinkClick r:id="rId9" action="ppaction://hlinksldjump" highlightClick="1"/>
          </p:cNvPr>
          <p:cNvSpPr/>
          <p:nvPr/>
        </p:nvSpPr>
        <p:spPr>
          <a:xfrm>
            <a:off x="2928926" y="521495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1" name="Obdélník 110">
            <a:hlinkClick r:id="rId9" action="ppaction://hlinksldjump" highlightClick="1"/>
          </p:cNvPr>
          <p:cNvSpPr/>
          <p:nvPr/>
        </p:nvSpPr>
        <p:spPr>
          <a:xfrm>
            <a:off x="3857620" y="521495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2" name="Obdélník 111">
            <a:hlinkClick r:id="rId9" action="ppaction://hlinksldjump" highlightClick="1"/>
          </p:cNvPr>
          <p:cNvSpPr/>
          <p:nvPr/>
        </p:nvSpPr>
        <p:spPr>
          <a:xfrm>
            <a:off x="4786314" y="521495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3" name="Obdélník 112">
            <a:hlinkClick r:id="rId9" action="ppaction://hlinksldjump" highlightClick="1"/>
          </p:cNvPr>
          <p:cNvSpPr/>
          <p:nvPr/>
        </p:nvSpPr>
        <p:spPr>
          <a:xfrm>
            <a:off x="5715008" y="521495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4" name="Obdélník 113">
            <a:hlinkClick r:id="rId9" action="ppaction://hlinksldjump" highlightClick="1"/>
          </p:cNvPr>
          <p:cNvSpPr/>
          <p:nvPr/>
        </p:nvSpPr>
        <p:spPr>
          <a:xfrm>
            <a:off x="6643702" y="521495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5" name="Obdélník 114">
            <a:hlinkClick r:id="rId9" action="ppaction://hlinksldjump" highlightClick="1"/>
          </p:cNvPr>
          <p:cNvSpPr/>
          <p:nvPr/>
        </p:nvSpPr>
        <p:spPr>
          <a:xfrm>
            <a:off x="7572396" y="5214950"/>
            <a:ext cx="857256" cy="64294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8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4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0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6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8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4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0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8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4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0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2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8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9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0" fill="hold">
                      <p:stCondLst>
                        <p:cond delay="0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4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11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2" fill="hold">
                      <p:stCondLst>
                        <p:cond delay="0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6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2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23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4" fill="hold">
                      <p:stCondLst>
                        <p:cond delay="0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8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>
                      <p:stCondLst>
                        <p:cond delay="0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4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35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6" fill="hold">
                      <p:stCondLst>
                        <p:cond delay="0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0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4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2" fill="hold">
                      <p:stCondLst>
                        <p:cond delay="0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6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2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6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Co to jsou pohybové schopnosti?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Vrozené předpoklady.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Pohybové schopnosti za 100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Jak pohybové schopnosti členíme?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Na rychlost, sílu, vytrvalost, koordinaci a pohyblivost.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Pohybové schopnosti za 200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Ve kterých sportech má vytrvalost zásadní roli?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Např. v bězích na dlouhé tratě, tj. maraton.</a:t>
            </a:r>
          </a:p>
          <a:p>
            <a:pPr lvl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Pohybové schopnosti za 500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Na čem rychlost závisí?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Na nervosvalové koordinaci, typu svalových vláken a velikosti svalové síly.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Pohybové schopnosti za 1000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Charakterizuj silovou </a:t>
            </a:r>
            <a:r>
              <a:rPr lang="cs-CZ" dirty="0" smtClean="0"/>
              <a:t>schopnost.</a:t>
            </a: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Schopnost překonat vnější odpor svalovou kontrakcí.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Pohybové schopnosti za 2000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K čemu jsou důležité koordinační schopnosti?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K nácviku sportovní techniky.</a:t>
            </a:r>
          </a:p>
          <a:p>
            <a:pPr lvl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Pohybové schopnosti za 3000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Charakterizuj </a:t>
            </a:r>
            <a:r>
              <a:rPr lang="cs-CZ" dirty="0" smtClean="0"/>
              <a:t>pohyblivost.</a:t>
            </a: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Schopnost vykonávat pohyby ve velkém kloubním rozsahu.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Pohybové schopnosti za 5000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Jak bychom charakterizovali rychlost?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Je schopnost realizovat daný pohybový úkol v co nejkratším úseku času.</a:t>
            </a:r>
            <a:r>
              <a:rPr lang="cs-CZ" baseline="30000" dirty="0" smtClean="0">
                <a:solidFill>
                  <a:schemeClr val="accent1"/>
                </a:solidFill>
              </a:rPr>
              <a:t> </a:t>
            </a:r>
            <a:endParaRPr lang="cs-CZ" dirty="0" smtClean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Rychlostní schopnosti za 100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Rychlost lze členit, víte jak?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Rychlost reakce, jednotlivého pohybu, opakovaného pohybu, komplexního pohybu.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Rychlostní schopnosti za 200 b</a:t>
            </a: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22313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Pro rozvoj rychlosti je vhodné?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Běžeckou abecedou, štafetami, honičkami, cvičením frekvenčním a reakčním, cvičením hbitosti.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Rychlostní schopnosti za 500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Co patří do běžecké abecedy?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Liftink, skipink, zakopávání, </a:t>
            </a:r>
            <a:r>
              <a:rPr lang="cs-CZ" dirty="0" err="1" smtClean="0">
                <a:solidFill>
                  <a:schemeClr val="accent1"/>
                </a:solidFill>
              </a:rPr>
              <a:t>předkopávání</a:t>
            </a:r>
            <a:r>
              <a:rPr lang="cs-CZ" dirty="0" smtClean="0">
                <a:solidFill>
                  <a:schemeClr val="accent1"/>
                </a:solidFill>
              </a:rPr>
              <a:t>, odpichy.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Rychlostní schopnosti za 1000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Ve štafetách lze využívat náčiní, víte jaké?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Švihadla, obruče, míče.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Rychlostní schopnosti za 2000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Cvičení typu žebřík, slalom, přeběh překážek slouží jako?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Frekvenční cvičení.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Rychlostní schopnosti za 3000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Jako reakční cvičení lze provádět?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Chytání štafetového kolíku, zrcadlové cvičení, či hra </a:t>
            </a:r>
            <a:r>
              <a:rPr lang="cs-CZ" i="1" dirty="0" smtClean="0">
                <a:solidFill>
                  <a:schemeClr val="accent1"/>
                </a:solidFill>
              </a:rPr>
              <a:t>„odraz míč v kruhu“ </a:t>
            </a:r>
            <a:r>
              <a:rPr lang="cs-CZ" dirty="0" smtClean="0">
                <a:solidFill>
                  <a:schemeClr val="accent1"/>
                </a:solidFill>
              </a:rPr>
              <a:t>atp.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Rychlostní schopnosti za 5000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Charakterizuj stručně vytrvalostní </a:t>
            </a:r>
            <a:r>
              <a:rPr lang="cs-CZ" dirty="0" smtClean="0"/>
              <a:t>schopnost.</a:t>
            </a: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Vytrvalost je schopnost odolávat únavě.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Vytrvalostní schopnosti za 100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Jak členíme vytrvalostní schopnosti?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Krátkodobá, střednědobá a dlouhodobá.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Vytrvalostní schopnosti za 200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Co to je </a:t>
            </a:r>
            <a:r>
              <a:rPr lang="cs-CZ" dirty="0" err="1" smtClean="0"/>
              <a:t>fartlek</a:t>
            </a:r>
            <a:r>
              <a:rPr lang="cs-CZ" dirty="0" smtClean="0"/>
              <a:t>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Hra s rychlostí dle vlastních pocitů a potřeb.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Vytrvalostní schopnosti za 500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Pokuste se vysvětlit, co to je extenzivní metoda a kam </a:t>
            </a:r>
            <a:r>
              <a:rPr lang="cs-CZ" dirty="0" smtClean="0"/>
              <a:t>ji </a:t>
            </a:r>
            <a:r>
              <a:rPr lang="cs-CZ" dirty="0" smtClean="0"/>
              <a:t>v rozvoji vytrvalosti </a:t>
            </a:r>
            <a:r>
              <a:rPr lang="cs-CZ" dirty="0" smtClean="0"/>
              <a:t>řadíme.</a:t>
            </a: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V tréninku převažují krátké přestávky, jedná se tzv. o metodu vytrvalostní, řadíme jí do intervalových metod.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Vytrvalostní schopnosti za 1000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Uveď příklad cvičení, které slouží k extenzivnímu rozvoji </a:t>
            </a:r>
            <a:r>
              <a:rPr lang="cs-CZ" dirty="0" smtClean="0"/>
              <a:t>vytrvalosti.</a:t>
            </a: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Opakovaný běh na 300 m, přestávka mezi opakováními je 5 minut, intenzita zatížení nepřesahuje 160 tepu za min.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Vytrvalostní schopnosti za 2000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Pokuste se vysvětlit, co to je intenzivní metoda a kam jí v rozvoji vytrvalosti </a:t>
            </a:r>
            <a:r>
              <a:rPr lang="cs-CZ" dirty="0" smtClean="0"/>
              <a:t>řadíme.</a:t>
            </a: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V tréninku převažují dlouhé přestávky, jedná se tzv. o metodu rychlostní, řadíme jí do intervalových metod.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Vytrvalostní schopnosti za 3000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Uveď příklad cvičení, které slouží k intenzivnímu rozvoji </a:t>
            </a:r>
            <a:r>
              <a:rPr lang="cs-CZ" dirty="0" smtClean="0"/>
              <a:t>vytrvalosti.</a:t>
            </a: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Opakovaný běh na 400 m, přestávka mezi opakováními je 10 minut, intenzita zatížení přesahuje lehce 160 tepů za min.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Vytrvalostní schopnosti za 5000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Definuj </a:t>
            </a:r>
            <a:r>
              <a:rPr lang="cs-CZ" dirty="0" smtClean="0"/>
              <a:t>sílu.</a:t>
            </a: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Síla je schopnost vynaložit úsilí směřované proti odporu svalovou kontrakcí.</a:t>
            </a:r>
            <a:r>
              <a:rPr lang="cs-CZ" baseline="30000" dirty="0" smtClean="0">
                <a:solidFill>
                  <a:schemeClr val="accent1"/>
                </a:solidFill>
              </a:rPr>
              <a:t> </a:t>
            </a:r>
            <a:endParaRPr lang="cs-CZ" dirty="0" smtClean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Silové schopnosti za 100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Jak členíme sílu?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Maximální, rychlá a explozivní, vytrvalostní.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Silové schopnosti za 200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Charakterizuj maximální </a:t>
            </a:r>
            <a:r>
              <a:rPr lang="cs-CZ" dirty="0" smtClean="0"/>
              <a:t>sílu.</a:t>
            </a: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Schopnost vynaložit úsilí proti maximálnímu odporu.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Silové schopnosti za 500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Ve kterých sportech se uplatňuje vytrvalostní síla?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Běžecké lyžování, plavání atp.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Silové schopnosti za 1000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Uveď některé posilovací cviky bez náčiní.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Kliky, leh sed, dřepy, opakované výpady vpřed atp.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Silové schopnosti za 2000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Uveď některé posilovací cviky s plnými míči.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Dřepy s planým míčem, výhozy s následným chytáním, podávání si míče ve dvojici daným způsobem atp.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Silové schopnosti za 3000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Uveď některé posilovací cviky s využitím činek.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Z upažení předpažením vzpažit, úklony doprava a doleva atp.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Silové schopnosti za 5000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Definuj stručně koordinační </a:t>
            </a:r>
            <a:r>
              <a:rPr lang="cs-CZ" dirty="0" smtClean="0"/>
              <a:t>schopnost.</a:t>
            </a: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Schopnost řídit a regulovat pohyb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Koordinační schopnosti za 100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Co koordinaci zajišťuje?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Činnost analyzátorů, činnost jednotlivých funkčních systémů, nervosvalová koordinace, psychické procesy.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Koordinační schopnosti za 200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Pro koordinaci jsou důležité jaké analyzátory?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Zrak, sluch a činnost proprioreceptorů.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Koordinační schopnosti za 500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Jaký je rozdíl mezi obecnou a speciální koordinací?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Obecná koordinace se liší od speciální tím, že umožňuje provádět mnoho motorických dovedností, bez ohledu na sportovní specializaci.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Koordinační schopnosti za 1000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Uveď alespoň tři součásti koordinace?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Schopnost spojování pohybu, orientační schopnost a schopnost přizpůsobování.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Koordinační schopnosti za 2000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Čím vším lze rozvíjet koordinační schopnost?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Rovnovážný stoj na balanční podložce, váha na kladině.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Koordinační schopnosti za 3000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Uveď alespoň dva balanční </a:t>
            </a:r>
            <a:r>
              <a:rPr lang="cs-CZ" dirty="0" smtClean="0"/>
              <a:t>cviky.</a:t>
            </a: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Přeskoky švihadla v různých obměnách, vyhození a chycení míče v různých obměnách.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Koordinační schopnosti za 5000 b</a:t>
            </a:r>
            <a:endParaRPr lang="cs-CZ" dirty="0"/>
          </a:p>
        </p:txBody>
      </p:sp>
      <p:sp>
        <p:nvSpPr>
          <p:cNvPr id="6" name="Obdélník 5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Definuj stručně </a:t>
            </a:r>
            <a:r>
              <a:rPr lang="cs-CZ" dirty="0" smtClean="0"/>
              <a:t>pohyblivost.</a:t>
            </a: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Předpoklady pro rozsah pohybu v jednotlivých kloubech.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Schopnost pohyblivosti za 100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Jak také nazýváme pohyblivost?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Ohebnost.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Schopnost pohyblivosti za 200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Jmenuj tři činitele, které ovlivňují </a:t>
            </a:r>
            <a:r>
              <a:rPr lang="cs-CZ" dirty="0" smtClean="0"/>
              <a:t>pohyblivost.</a:t>
            </a: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Tvar kloubu, pružnost vazivového a kloubního aparátu, aktivita reflexních systémů ve svalech a šlachách.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Schopnost pohyblivosti za 500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Jaký je rozdíl mezi dynamickým a statickým cvičením?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Při dynamickém cvičení je využívána pohybová energie částí těla ke švihu či hmitu, kdežto při statickém cvičení setrváváme určitou dobu v jedné poloze.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Schopnost pohyblivosti za 1000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Jmenuj jeden z cílů </a:t>
            </a:r>
            <a:r>
              <a:rPr lang="cs-CZ" dirty="0" smtClean="0"/>
              <a:t>strečinku.</a:t>
            </a: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Zvětšení pohybového rozsahu.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Schopnost pohyblivosti za 2000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Stručně popiš speciální strečinkovou metodu </a:t>
            </a:r>
            <a:r>
              <a:rPr lang="cs-CZ" dirty="0" smtClean="0"/>
              <a:t>PNF.</a:t>
            </a:r>
            <a:endParaRPr lang="cs-CZ" dirty="0" smtClean="0"/>
          </a:p>
          <a:p>
            <a:r>
              <a:rPr lang="cs-CZ" dirty="0" smtClean="0">
                <a:solidFill>
                  <a:schemeClr val="accent1"/>
                </a:solidFill>
              </a:rPr>
              <a:t>Metoda, ve které je využito svalové kontrakce, relaxace a protažení.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Schopnost pohyblivosti za 3000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Jaký je rozdíl mezi aktivním a pasivním cvičením?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Cvičíme li sami, hovoříme o aktivním strečinku, cvičíme li s dopomocí, jedná se o pasivní strečink.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Schopnost pohyblivosti za 5000 b</a:t>
            </a:r>
            <a:endParaRPr lang="cs-CZ" dirty="0"/>
          </a:p>
        </p:txBody>
      </p:sp>
      <p:sp>
        <p:nvSpPr>
          <p:cNvPr id="4" name="Obdélník 3">
            <a:hlinkClick r:id="rId2" action="ppaction://hlinksldjump" highlightClick="1"/>
          </p:cNvPr>
          <p:cNvSpPr/>
          <p:nvPr/>
        </p:nvSpPr>
        <p:spPr>
          <a:xfrm>
            <a:off x="7858148" y="557214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4733925"/>
          </a:xfrm>
        </p:spPr>
        <p:txBody>
          <a:bodyPr/>
          <a:lstStyle/>
          <a:p>
            <a:r>
              <a:rPr lang="cs-CZ" sz="1200" dirty="0" smtClean="0"/>
              <a:t>DOVALIL, J. a kol. </a:t>
            </a:r>
            <a:r>
              <a:rPr lang="cs-CZ" sz="1200" i="1" dirty="0" smtClean="0"/>
              <a:t>Výkon a trénink ve sportu</a:t>
            </a:r>
            <a:r>
              <a:rPr lang="cs-CZ" sz="1200" dirty="0" smtClean="0"/>
              <a:t>. 3. </a:t>
            </a:r>
            <a:r>
              <a:rPr lang="cs-CZ" sz="1200" dirty="0" err="1" smtClean="0"/>
              <a:t>vyd</a:t>
            </a:r>
            <a:r>
              <a:rPr lang="cs-CZ" sz="1200" dirty="0" smtClean="0"/>
              <a:t>. Praha: Olympia, 2009. ISBN 978-80-7376-130-1.</a:t>
            </a:r>
          </a:p>
          <a:p>
            <a:r>
              <a:rPr lang="cs-CZ" sz="1200" dirty="0" smtClean="0"/>
              <a:t>PERIČ, T. </a:t>
            </a:r>
            <a:r>
              <a:rPr lang="cs-CZ" sz="1200" i="1" dirty="0" smtClean="0"/>
              <a:t>Sportovní příprava dětí</a:t>
            </a:r>
            <a:r>
              <a:rPr lang="cs-CZ" sz="1200" dirty="0" smtClean="0"/>
              <a:t>. 2. </a:t>
            </a:r>
            <a:r>
              <a:rPr lang="cs-CZ" sz="1200" dirty="0" err="1" smtClean="0"/>
              <a:t>vyd</a:t>
            </a:r>
            <a:r>
              <a:rPr lang="cs-CZ" sz="1200" dirty="0" smtClean="0"/>
              <a:t>. Praha: </a:t>
            </a:r>
            <a:r>
              <a:rPr lang="cs-CZ" sz="1200" dirty="0" err="1" smtClean="0"/>
              <a:t>Grada</a:t>
            </a:r>
            <a:r>
              <a:rPr lang="cs-CZ" sz="1200" dirty="0" smtClean="0"/>
              <a:t>, 2008. ISBN 978-80-247-2643-4.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Zdrojové materiály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1611</TotalTime>
  <Words>1327</Words>
  <Application>Microsoft Office PowerPoint</Application>
  <PresentationFormat>Předvádění na obrazovce (4:3)</PresentationFormat>
  <Paragraphs>242</Paragraphs>
  <Slides>47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47</vt:i4>
      </vt:variant>
    </vt:vector>
  </HeadingPairs>
  <TitlesOfParts>
    <vt:vector size="48" baseType="lpstr">
      <vt:lpstr>Shluk</vt:lpstr>
      <vt:lpstr>Snímek 1</vt:lpstr>
      <vt:lpstr>Snímek 2</vt:lpstr>
      <vt:lpstr>Anotace</vt:lpstr>
      <vt:lpstr>VĚDOMOSTNÍ SOUTĚŽ POHYBOVÉ SCHOPNOSTI</vt:lpstr>
      <vt:lpstr>Pohybové schopnosti za 100 b</vt:lpstr>
      <vt:lpstr>Pohybové schopnosti za 200 b</vt:lpstr>
      <vt:lpstr>Pohybové schopnosti za 500 b</vt:lpstr>
      <vt:lpstr>Pohybové schopnosti za 1000 b</vt:lpstr>
      <vt:lpstr>Pohybové schopnosti za 2000 b</vt:lpstr>
      <vt:lpstr>Pohybové schopnosti za 3000 b</vt:lpstr>
      <vt:lpstr>Pohybové schopnosti za 5000 b</vt:lpstr>
      <vt:lpstr>Rychlostní schopnosti za 100 b</vt:lpstr>
      <vt:lpstr>Rychlostní schopnosti za 200 b</vt:lpstr>
      <vt:lpstr>Rychlostní schopnosti za 500 b</vt:lpstr>
      <vt:lpstr>Rychlostní schopnosti za 1000 b</vt:lpstr>
      <vt:lpstr>Rychlostní schopnosti za 2000 b</vt:lpstr>
      <vt:lpstr>Rychlostní schopnosti za 3000 b</vt:lpstr>
      <vt:lpstr>Rychlostní schopnosti za 5000 b</vt:lpstr>
      <vt:lpstr>Vytrvalostní schopnosti za 100 b</vt:lpstr>
      <vt:lpstr>Vytrvalostní schopnosti za 200 b</vt:lpstr>
      <vt:lpstr>Vytrvalostní schopnosti za 500 b</vt:lpstr>
      <vt:lpstr>Vytrvalostní schopnosti za 1000 b</vt:lpstr>
      <vt:lpstr>Vytrvalostní schopnosti za 2000 b</vt:lpstr>
      <vt:lpstr>Vytrvalostní schopnosti za 3000 b</vt:lpstr>
      <vt:lpstr>Vytrvalostní schopnosti za 5000 b</vt:lpstr>
      <vt:lpstr>Silové schopnosti za 100 b</vt:lpstr>
      <vt:lpstr>Silové schopnosti za 200 b</vt:lpstr>
      <vt:lpstr>Silové schopnosti za 500 b</vt:lpstr>
      <vt:lpstr>Silové schopnosti za 1000 b</vt:lpstr>
      <vt:lpstr>Silové schopnosti za 2000 b</vt:lpstr>
      <vt:lpstr>Silové schopnosti za 3000 b</vt:lpstr>
      <vt:lpstr>Silové schopnosti za 5000 b</vt:lpstr>
      <vt:lpstr>Koordinační schopnosti za 100 b</vt:lpstr>
      <vt:lpstr>Koordinační schopnosti za 200 b</vt:lpstr>
      <vt:lpstr>Koordinační schopnosti za 500 b</vt:lpstr>
      <vt:lpstr>Koordinační schopnosti za 1000 b</vt:lpstr>
      <vt:lpstr>Koordinační schopnosti za 2000 b</vt:lpstr>
      <vt:lpstr>Koordinační schopnosti za 3000 b</vt:lpstr>
      <vt:lpstr>Koordinační schopnosti za 5000 b</vt:lpstr>
      <vt:lpstr>Schopnost pohyblivosti za 100 b</vt:lpstr>
      <vt:lpstr>Schopnost pohyblivosti za 200 b</vt:lpstr>
      <vt:lpstr>Schopnost pohyblivosti za 500 b</vt:lpstr>
      <vt:lpstr>Schopnost pohyblivosti za 1000 b</vt:lpstr>
      <vt:lpstr>Schopnost pohyblivosti za 2000 b</vt:lpstr>
      <vt:lpstr>Schopnost pohyblivosti za 3000 b</vt:lpstr>
      <vt:lpstr>Schopnost pohyblivosti za 5000 b</vt:lpstr>
      <vt:lpstr>Zdrojové materiály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Dum</cp:lastModifiedBy>
  <cp:revision>218</cp:revision>
  <dcterms:created xsi:type="dcterms:W3CDTF">2013-08-12T10:35:42Z</dcterms:created>
  <dcterms:modified xsi:type="dcterms:W3CDTF">2014-03-17T10:16:52Z</dcterms:modified>
</cp:coreProperties>
</file>