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8" r:id="rId2"/>
    <p:sldId id="257" r:id="rId3"/>
    <p:sldId id="270" r:id="rId4"/>
    <p:sldId id="306" r:id="rId5"/>
    <p:sldId id="308" r:id="rId6"/>
    <p:sldId id="321" r:id="rId7"/>
    <p:sldId id="322" r:id="rId8"/>
    <p:sldId id="324" r:id="rId9"/>
    <p:sldId id="327" r:id="rId10"/>
    <p:sldId id="325" r:id="rId11"/>
    <p:sldId id="330" r:id="rId12"/>
    <p:sldId id="329" r:id="rId13"/>
    <p:sldId id="334" r:id="rId14"/>
    <p:sldId id="331" r:id="rId15"/>
    <p:sldId id="336" r:id="rId16"/>
    <p:sldId id="337" r:id="rId17"/>
    <p:sldId id="338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A32D"/>
    <a:srgbClr val="FDE2CB"/>
    <a:srgbClr val="FAC090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51" autoAdjust="0"/>
  </p:normalViewPr>
  <p:slideViewPr>
    <p:cSldViewPr>
      <p:cViewPr varScale="1">
        <p:scale>
          <a:sx n="88" d="100"/>
          <a:sy n="88" d="100"/>
        </p:scale>
        <p:origin x="-96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2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5.jpeg"/><Relationship Id="rId7" Type="http://schemas.openxmlformats.org/officeDocument/2006/relationships/image" Target="../media/image30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3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3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Drobné ovoce na zahradě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34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Dagmar </a:t>
            </a:r>
            <a:r>
              <a:rPr lang="cs-CZ" dirty="0" err="1" smtClean="0"/>
              <a:t>Jánová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25.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30" name="Picture 6" descr="\\srv\users$\trifanova\PROJEKT EU peníze školám\Logolink 1\Základní OK\logolinkI_bar.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4624"/>
            <a:ext cx="5544616" cy="158400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019583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 Inovace a zkvalitnění výuky prostřednictvím ICT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VY_32_INOVACE_036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Drobné ovoce na zahradě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Dagmar </a:t>
                      </a:r>
                      <a:r>
                        <a:rPr lang="cs-CZ" sz="1400" dirty="0" err="1" smtClean="0"/>
                        <a:t>Jánová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vyučování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Pěstitelské práce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- 9. </a:t>
                      </a:r>
                      <a:r>
                        <a:rPr lang="cs-CZ" sz="1400" smtClean="0"/>
                        <a:t>r.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baseline="0" dirty="0" smtClean="0"/>
                        <a:t>ZŠ praktická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slouží jako podpora výuky pracovního vyučování. </a:t>
                      </a:r>
                      <a:r>
                        <a:rPr lang="cs-CZ" sz="1400" baseline="0" dirty="0" smtClean="0"/>
                        <a:t>Žáci se názorně seznámí s nejznámějšími a nejrozšířenějšími druhy drobného ovoce na zahradě. 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je zpracován jako prezentace a slouží především k doplnění výkladu</a:t>
                      </a:r>
                      <a:r>
                        <a:rPr lang="cs-CZ" sz="1400" baseline="0" dirty="0" smtClean="0"/>
                        <a:t> učitele. Lze  jej použít jak při výkladu, tak i při opakování učiva.  Na závěr si žáci mohou ověřit získané vědomosti.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Drobné ovoce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1772815"/>
            <a:ext cx="4143404" cy="3299259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Ovoce je pro naši výživu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 a zdraví stejně důležité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a nepostradatelné  jako zelenina.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Jeho hlavní význam je v obsahu vitamínů, různých minerálů a vlákniny. </a:t>
            </a:r>
          </a:p>
        </p:txBody>
      </p:sp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1785926"/>
            <a:ext cx="4208509" cy="3156382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Obdélník 7"/>
          <p:cNvSpPr/>
          <p:nvPr/>
        </p:nvSpPr>
        <p:spPr>
          <a:xfrm>
            <a:off x="357158" y="5286388"/>
            <a:ext cx="8505855" cy="138499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 našich zahradách je stále velmi rozšířené pěstování drobného ovoce jako je rybíz, angrešt, maliník, jahodník 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a další druhy.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285728"/>
            <a:ext cx="8572560" cy="121442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 </a:t>
            </a:r>
            <a:r>
              <a:rPr lang="cs-CZ" b="1" dirty="0" smtClean="0"/>
              <a:t>Mezi nejznámější u nás pěstované ovocné keře a drobné ovoce patří:</a:t>
            </a:r>
            <a:br>
              <a:rPr lang="cs-CZ" b="1" dirty="0" smtClean="0"/>
            </a:br>
            <a:endParaRPr lang="cs-CZ" b="1" dirty="0" smtClean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285720" y="1600200"/>
            <a:ext cx="4000528" cy="4757758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r>
              <a:rPr lang="cs-CZ" sz="2800" b="1" dirty="0" smtClean="0"/>
              <a:t>Rybíz červený a bílý</a:t>
            </a:r>
            <a:endParaRPr lang="cs-CZ" sz="2800" dirty="0" smtClean="0"/>
          </a:p>
          <a:p>
            <a:r>
              <a:rPr lang="cs-CZ" sz="2800" b="1" dirty="0" smtClean="0"/>
              <a:t>Rybíz černý</a:t>
            </a:r>
            <a:endParaRPr lang="cs-CZ" sz="2800" dirty="0" smtClean="0"/>
          </a:p>
          <a:p>
            <a:pPr lvl="0"/>
            <a:r>
              <a:rPr lang="cs-CZ" sz="2800" b="1" dirty="0" smtClean="0"/>
              <a:t>Angrešt</a:t>
            </a:r>
            <a:endParaRPr lang="cs-CZ" sz="2800" dirty="0" smtClean="0"/>
          </a:p>
          <a:p>
            <a:pPr lvl="0"/>
            <a:r>
              <a:rPr lang="cs-CZ" sz="2800" b="1" dirty="0" smtClean="0"/>
              <a:t>Maliník</a:t>
            </a:r>
            <a:endParaRPr lang="cs-CZ" sz="2800" dirty="0" smtClean="0"/>
          </a:p>
          <a:p>
            <a:pPr lvl="0"/>
            <a:r>
              <a:rPr lang="cs-CZ" sz="2800" b="1" dirty="0" smtClean="0"/>
              <a:t>Ostružiník</a:t>
            </a:r>
            <a:endParaRPr lang="cs-CZ" sz="2800" dirty="0" smtClean="0"/>
          </a:p>
          <a:p>
            <a:pPr lvl="0"/>
            <a:r>
              <a:rPr lang="cs-CZ" sz="2800" b="1" dirty="0" smtClean="0"/>
              <a:t>Jahodník</a:t>
            </a:r>
            <a:endParaRPr lang="cs-CZ" sz="2800" dirty="0" smtClean="0"/>
          </a:p>
          <a:p>
            <a:pPr lvl="0"/>
            <a:r>
              <a:rPr lang="cs-CZ" sz="2800" b="1" dirty="0" smtClean="0"/>
              <a:t>Borůvka</a:t>
            </a:r>
            <a:endParaRPr lang="cs-CZ" sz="2800" dirty="0" smtClean="0"/>
          </a:p>
          <a:p>
            <a:pPr lvl="0"/>
            <a:r>
              <a:rPr lang="cs-CZ" sz="2800" b="1" dirty="0" smtClean="0"/>
              <a:t>Vinná réva</a:t>
            </a:r>
            <a:endParaRPr lang="cs-CZ" sz="2800" dirty="0" smtClean="0"/>
          </a:p>
          <a:p>
            <a:endParaRPr lang="cs-CZ" dirty="0"/>
          </a:p>
        </p:txBody>
      </p:sp>
      <p:pic>
        <p:nvPicPr>
          <p:cNvPr id="8" name="Zástupný symbol pro obsah 5" descr="DSC05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1714488"/>
            <a:ext cx="4306041" cy="322953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703426">
            <a:off x="7460737" y="4669833"/>
            <a:ext cx="1496191" cy="1994922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7" name="Zástupný symbol pro obsah 6" descr="DSC04873.JPG"/>
          <p:cNvPicPr>
            <a:picLocks noChangeAspect="1"/>
          </p:cNvPicPr>
          <p:nvPr/>
        </p:nvPicPr>
        <p:blipFill>
          <a:blip r:embed="rId4" cstate="print"/>
          <a:srcRect l="38408" t="25605" r="35187" b="39188"/>
          <a:stretch>
            <a:fillRect/>
          </a:stretch>
        </p:blipFill>
        <p:spPr>
          <a:xfrm rot="1105543">
            <a:off x="6561810" y="5725446"/>
            <a:ext cx="1000132" cy="1000132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1" name="Zástupný symbol pro obsah 6" descr="DSC04873.JPG"/>
          <p:cNvPicPr>
            <a:picLocks noChangeAspect="1"/>
          </p:cNvPicPr>
          <p:nvPr/>
        </p:nvPicPr>
        <p:blipFill>
          <a:blip r:embed="rId5" cstate="print"/>
          <a:srcRect l="20736" t="10447" r="54205" b="57683"/>
          <a:stretch>
            <a:fillRect/>
          </a:stretch>
        </p:blipFill>
        <p:spPr>
          <a:xfrm rot="1262206">
            <a:off x="6907784" y="3905081"/>
            <a:ext cx="1273206" cy="1214446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050" name="Picture 2" descr="F:\DCIM\101MSDCF\DSC05972.JPG"/>
          <p:cNvPicPr>
            <a:picLocks noChangeAspect="1" noChangeArrowheads="1"/>
          </p:cNvPicPr>
          <p:nvPr/>
        </p:nvPicPr>
        <p:blipFill>
          <a:blip r:embed="rId6" cstate="print"/>
          <a:srcRect l="20319" t="2780" r="23191"/>
          <a:stretch>
            <a:fillRect/>
          </a:stretch>
        </p:blipFill>
        <p:spPr bwMode="auto">
          <a:xfrm rot="18854045">
            <a:off x="4464302" y="4206110"/>
            <a:ext cx="1260780" cy="1627374"/>
          </a:xfrm>
          <a:prstGeom prst="ellips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" name="Picture 2" descr="Borůvky mají protizánětlivé a antioxidační účinky."/>
          <p:cNvPicPr>
            <a:picLocks noChangeAspect="1" noChangeArrowheads="1"/>
          </p:cNvPicPr>
          <p:nvPr/>
        </p:nvPicPr>
        <p:blipFill>
          <a:blip r:embed="rId7" cstate="print"/>
          <a:srcRect l="35915" t="26418" b="16972"/>
          <a:stretch>
            <a:fillRect/>
          </a:stretch>
        </p:blipFill>
        <p:spPr bwMode="auto">
          <a:xfrm flipH="1">
            <a:off x="4929190" y="5572140"/>
            <a:ext cx="1617425" cy="1071570"/>
          </a:xfrm>
          <a:prstGeom prst="ellipse">
            <a:avLst/>
          </a:prstGeom>
          <a:noFill/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" name="Obrázek 9" descr="DSC05034.JPG"/>
          <p:cNvPicPr>
            <a:picLocks noChangeAspect="1"/>
          </p:cNvPicPr>
          <p:nvPr/>
        </p:nvPicPr>
        <p:blipFill>
          <a:blip r:embed="rId8" cstate="print"/>
          <a:srcRect l="50000" t="27022" r="17448" b="32128"/>
          <a:stretch>
            <a:fillRect/>
          </a:stretch>
        </p:blipFill>
        <p:spPr>
          <a:xfrm>
            <a:off x="5929322" y="4786322"/>
            <a:ext cx="1138543" cy="1071570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Rybíz červený a bílý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1500174"/>
            <a:ext cx="3500462" cy="4786345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Červený rybíz patří mezi naše nejčastěji pěstované drobné bobulové ovoce. Bílý rybíz se pěstuje méně často, bývá poněkud kyselejší. Z rybízu se dělají marmelády, pečený čaj, dává se do moučníků.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Výborný a zdravý je však zejména čerstvý. </a:t>
            </a:r>
          </a:p>
        </p:txBody>
      </p:sp>
      <p:pic>
        <p:nvPicPr>
          <p:cNvPr id="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071934" y="1714488"/>
            <a:ext cx="4381530" cy="3286148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4143372" y="5286388"/>
            <a:ext cx="3714776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 anchor="ctr">
            <a:normAutofit fontScale="3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5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Rybíz</a:t>
            </a:r>
            <a:r>
              <a:rPr kumimoji="0" lang="cs-CZ" sz="53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kvete brzy na jaře.</a:t>
            </a:r>
            <a:endParaRPr kumimoji="0" lang="cs-CZ" sz="53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DSC05034.JPG"/>
          <p:cNvPicPr>
            <a:picLocks noChangeAspect="1"/>
          </p:cNvPicPr>
          <p:nvPr/>
        </p:nvPicPr>
        <p:blipFill>
          <a:blip r:embed="rId3" cstate="print"/>
          <a:srcRect l="50000" t="27022" r="17448" b="32128"/>
          <a:stretch>
            <a:fillRect/>
          </a:stretch>
        </p:blipFill>
        <p:spPr>
          <a:xfrm>
            <a:off x="7072330" y="3643314"/>
            <a:ext cx="1821669" cy="1714512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Prořezávání keřů rybízu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23528" y="1628800"/>
            <a:ext cx="4574882" cy="4786345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Rybízy můžeme pěstovat jako keř anebo na kmínku jako stromek. Vždy je však velmi důležitý řez. </a:t>
            </a:r>
          </a:p>
          <a:p>
            <a:pPr marL="0" indent="0">
              <a:buNone/>
            </a:pPr>
            <a:r>
              <a:rPr lang="cs-CZ" sz="2800" dirty="0" smtClean="0"/>
              <a:t>Řez keře provádíme nejlépe na podzim či brzy na jaře.</a:t>
            </a:r>
          </a:p>
          <a:p>
            <a:pPr marL="0" indent="0">
              <a:buNone/>
            </a:pPr>
            <a:r>
              <a:rPr lang="cs-CZ" sz="2800" dirty="0" smtClean="0"/>
              <a:t>Na jednom keři ponecháváme pouze </a:t>
            </a:r>
            <a:r>
              <a:rPr lang="cs-CZ" sz="2800" b="1" dirty="0" smtClean="0"/>
              <a:t>5-7 hlavních větví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Ostatní vyřežeme, aby bylo ovoce kvalitnější.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643049"/>
            <a:ext cx="3071834" cy="230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28" name="Picture 4" descr="F:\DCIM\101MSDCF\DSC05980.JPG"/>
          <p:cNvPicPr>
            <a:picLocks noChangeAspect="1" noChangeArrowheads="1"/>
          </p:cNvPicPr>
          <p:nvPr/>
        </p:nvPicPr>
        <p:blipFill>
          <a:blip r:embed="rId3" cstate="print"/>
          <a:srcRect l="4042" t="227" r="10744"/>
          <a:stretch>
            <a:fillRect/>
          </a:stretch>
        </p:blipFill>
        <p:spPr bwMode="auto">
          <a:xfrm>
            <a:off x="6000760" y="4143380"/>
            <a:ext cx="2857520" cy="250932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 l="14286"/>
          <a:stretch>
            <a:fillRect/>
          </a:stretch>
        </p:blipFill>
        <p:spPr bwMode="auto">
          <a:xfrm>
            <a:off x="4857752" y="4071942"/>
            <a:ext cx="1714511" cy="1500198"/>
          </a:xfrm>
          <a:prstGeom prst="ellipse">
            <a:avLst/>
          </a:prstGeom>
          <a:noFill/>
          <a:ln w="28575">
            <a:solidFill>
              <a:srgbClr val="92D050"/>
            </a:solidFill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Rybíz černý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4643446"/>
            <a:ext cx="8286808" cy="17859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Černý rybíz můžeme pěstovat jako keř anebo na kmínku jako stromek. </a:t>
            </a:r>
            <a:r>
              <a:rPr lang="cs-CZ" sz="2800" b="1" dirty="0" smtClean="0"/>
              <a:t>Černý rybíz má v sobě největší množství vitamínu C ze všeho našeho ovoce.</a:t>
            </a:r>
            <a:endParaRPr lang="cs-CZ" sz="2800" b="1" dirty="0"/>
          </a:p>
        </p:txBody>
      </p:sp>
      <p:pic>
        <p:nvPicPr>
          <p:cNvPr id="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571472" y="1571612"/>
            <a:ext cx="3352483" cy="2520251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3" cstate="print"/>
          <a:srcRect l="10654" t="36819" r="25419" b="-2166"/>
          <a:stretch>
            <a:fillRect/>
          </a:stretch>
        </p:blipFill>
        <p:spPr>
          <a:xfrm>
            <a:off x="4857752" y="1571612"/>
            <a:ext cx="3286955" cy="2520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obsah 19"/>
          <p:cNvSpPr txBox="1">
            <a:spLocks/>
          </p:cNvSpPr>
          <p:nvPr/>
        </p:nvSpPr>
        <p:spPr>
          <a:xfrm>
            <a:off x="928662" y="4214818"/>
            <a:ext cx="2214578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Větvička s pupeny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5500694" y="4286256"/>
            <a:ext cx="2071702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Listy a zralé plody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Angrešt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4643446"/>
            <a:ext cx="8286808" cy="17859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Největší bobulové ovoce se jmenuje angrešt – někdy můžete slyšet i lidový název – srstky.  Plody angreštu musíme sklízet včas – někdy praskají. Při sklizni si počínáme opatrně  - angrešt má drobné, ostré trny.</a:t>
            </a:r>
            <a:endParaRPr lang="cs-CZ" sz="2800" dirty="0"/>
          </a:p>
        </p:txBody>
      </p:sp>
      <p:pic>
        <p:nvPicPr>
          <p:cNvPr id="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rcRect l="21309" t="2724" r="8371" b="17722"/>
          <a:stretch>
            <a:fillRect/>
          </a:stretch>
        </p:blipFill>
        <p:spPr>
          <a:xfrm>
            <a:off x="857224" y="1500174"/>
            <a:ext cx="2970006" cy="2520000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3" cstate="print"/>
          <a:srcRect l="8979" t="10447" r="21690" b="20222"/>
          <a:stretch>
            <a:fillRect/>
          </a:stretch>
        </p:blipFill>
        <p:spPr>
          <a:xfrm>
            <a:off x="4788024" y="1484784"/>
            <a:ext cx="3360000" cy="2520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obsah 19"/>
          <p:cNvSpPr txBox="1">
            <a:spLocks/>
          </p:cNvSpPr>
          <p:nvPr/>
        </p:nvSpPr>
        <p:spPr>
          <a:xfrm>
            <a:off x="1000100" y="4143380"/>
            <a:ext cx="2071702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Větvička s květy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5508104" y="4149080"/>
            <a:ext cx="2000264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Listy a zralé plody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Jahodník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214282" y="1571612"/>
            <a:ext cx="4429156" cy="4857783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Jahodník můžeme najít ve volné přírodě i vyšlechtěné odrůdy na zahradě. Plody mají v době zralosti červenou barvu a na jejich povrchu pozorujeme drobná zrníčka. Dužina je sladká a lahodná.</a:t>
            </a:r>
          </a:p>
          <a:p>
            <a:pPr marL="0" indent="0">
              <a:buNone/>
            </a:pPr>
            <a:r>
              <a:rPr lang="cs-CZ" sz="2800" dirty="0" smtClean="0"/>
              <a:t>Jahody jíme nejlépe čerstvé, děláme z nich také chutné marmelády a džemy. Plody můžeme mrazit i zavařovat.</a:t>
            </a:r>
            <a:endParaRPr lang="cs-CZ" sz="2800" dirty="0"/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5572100" y="4786322"/>
            <a:ext cx="3571900" cy="1785950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b="1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lvl="0">
              <a:spcBef>
                <a:spcPct val="20000"/>
              </a:spcBef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jedné rostlině často </a:t>
            </a:r>
            <a:r>
              <a:rPr lang="cs-CZ" b="1" dirty="0" smtClean="0"/>
              <a:t>můžeme současně vidět 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květy, nezralé i zralé plody.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766" t="6354" r="6191" b="9390"/>
          <a:stretch>
            <a:fillRect/>
          </a:stretch>
        </p:blipFill>
        <p:spPr bwMode="auto">
          <a:xfrm>
            <a:off x="4786314" y="1571612"/>
            <a:ext cx="3321867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6446" y="3643314"/>
            <a:ext cx="2857520" cy="214314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Maliník</a:t>
            </a:r>
          </a:p>
        </p:txBody>
      </p:sp>
      <p:pic>
        <p:nvPicPr>
          <p:cNvPr id="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857224" y="1571612"/>
            <a:ext cx="2970006" cy="2227504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1571612"/>
            <a:ext cx="2976000" cy="2232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obsah 19"/>
          <p:cNvSpPr txBox="1">
            <a:spLocks/>
          </p:cNvSpPr>
          <p:nvPr/>
        </p:nvSpPr>
        <p:spPr>
          <a:xfrm>
            <a:off x="1357290" y="3857628"/>
            <a:ext cx="2071702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Květy</a:t>
            </a:r>
            <a:r>
              <a:rPr kumimoji="0" lang="cs-CZ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maliníku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5143504" y="3857628"/>
            <a:ext cx="2071702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Listy a zralé plody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4357694"/>
            <a:ext cx="8286808" cy="2214578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Podobně jako jahodník i maliník se původně vyskytoval pouze ve volné přírodě. Zahradní odrůdy jsou vyšlechtěny, aby měly větší plody, některé mají úrodu 2x ročně. Plodí na dvouletých prutech. Staré pruty po </a:t>
            </a:r>
            <a:r>
              <a:rPr lang="cs-CZ" sz="2800" dirty="0" err="1" smtClean="0"/>
              <a:t>odplození</a:t>
            </a:r>
            <a:r>
              <a:rPr lang="cs-CZ" sz="2800" dirty="0" smtClean="0"/>
              <a:t> vyřezáváme.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Podobné plody jako maliník má ostružiník, jeho pruty jsou však plazivé a mají ostny.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Borůvka</a:t>
            </a:r>
          </a:p>
        </p:txBody>
      </p:sp>
      <p:pic>
        <p:nvPicPr>
          <p:cNvPr id="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rcRect l="19243" r="23030" b="580"/>
          <a:stretch>
            <a:fillRect/>
          </a:stretch>
        </p:blipFill>
        <p:spPr>
          <a:xfrm>
            <a:off x="1000100" y="1357298"/>
            <a:ext cx="2156967" cy="2786082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obsah 19"/>
          <p:cNvSpPr txBox="1">
            <a:spLocks/>
          </p:cNvSpPr>
          <p:nvPr/>
        </p:nvSpPr>
        <p:spPr>
          <a:xfrm>
            <a:off x="857224" y="4143380"/>
            <a:ext cx="2500330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Mladý keřík borůvky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3929058" y="4143380"/>
            <a:ext cx="4071966" cy="4286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Podzimně vybarvené listy a zralé plody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Borůvky mají protizánětlivé a antioxidační účinky.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 flipH="1">
            <a:off x="6072198" y="2071678"/>
            <a:ext cx="2523867" cy="1892900"/>
          </a:xfrm>
          <a:prstGeom prst="rect">
            <a:avLst/>
          </a:prstGeom>
          <a:noFill/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" name="Picture 2" descr="Borůvky mají protizánětlivé a antioxidační účinky.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 flipH="1">
            <a:off x="3571868" y="1785926"/>
            <a:ext cx="2409048" cy="1806785"/>
          </a:xfrm>
          <a:prstGeom prst="rect">
            <a:avLst/>
          </a:prstGeom>
          <a:noFill/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683568" y="4643446"/>
            <a:ext cx="8064896" cy="1928826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Borůvky mají drobné modročerné bobulovité plody s kulatou ploškou na vrcholu. Rostliny vyžadují pro svůj růst kyselou, rašelinovou půdu. Vyšlechtěné odrůdy lze v podobě keřů pěstovat na zahradě i v nádobách.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Vinná réva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1500174"/>
            <a:ext cx="4286850" cy="4929221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Vinná réva je vytrvalá rostlina. Při dobré péči nám na jednom místě vydrží mnoho let. Ke svému růstu potřebuje pevnou oporu, proto ji vysazujeme k pergolám, plotům nebo vyvazujeme na drátěnku. Plody jsou bobule, které rostou v hroznech. Mohou být zelené, žluté i červené.</a:t>
            </a:r>
            <a:endParaRPr lang="cs-CZ" sz="2800" dirty="0"/>
          </a:p>
        </p:txBody>
      </p:sp>
      <p:pic>
        <p:nvPicPr>
          <p:cNvPr id="5" name="Zástupný symbol pro obsah 6" descr="DSC048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772816"/>
            <a:ext cx="3107553" cy="4143404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Zástupný symbol pro obsah 19"/>
          <p:cNvSpPr txBox="1">
            <a:spLocks/>
          </p:cNvSpPr>
          <p:nvPr/>
        </p:nvSpPr>
        <p:spPr>
          <a:xfrm>
            <a:off x="1000100" y="4143380"/>
            <a:ext cx="3071834" cy="4286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5500694" y="4214818"/>
            <a:ext cx="3071834" cy="4286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Skupina 74"/>
          <p:cNvGrpSpPr/>
          <p:nvPr/>
        </p:nvGrpSpPr>
        <p:grpSpPr>
          <a:xfrm>
            <a:off x="4572000" y="1357298"/>
            <a:ext cx="3587164" cy="521585"/>
            <a:chOff x="4357686" y="1000108"/>
            <a:chExt cx="3587164" cy="521585"/>
          </a:xfrm>
        </p:grpSpPr>
        <p:sp>
          <p:nvSpPr>
            <p:cNvPr id="75" name="Krychle 74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Krychle 75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Krychle 77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Krychle 84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Krychle 85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Krychle 86"/>
            <p:cNvSpPr/>
            <p:nvPr/>
          </p:nvSpPr>
          <p:spPr>
            <a:xfrm>
              <a:off x="685801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Krychle 87"/>
            <p:cNvSpPr/>
            <p:nvPr/>
          </p:nvSpPr>
          <p:spPr>
            <a:xfrm>
              <a:off x="735808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73"/>
          <p:cNvGrpSpPr/>
          <p:nvPr/>
        </p:nvGrpSpPr>
        <p:grpSpPr>
          <a:xfrm>
            <a:off x="4572000" y="2571744"/>
            <a:ext cx="3571900" cy="571504"/>
            <a:chOff x="4357686" y="1000108"/>
            <a:chExt cx="3587164" cy="521585"/>
          </a:xfrm>
        </p:grpSpPr>
        <p:sp>
          <p:nvSpPr>
            <p:cNvPr id="5" name="Krychle 4"/>
            <p:cNvSpPr/>
            <p:nvPr/>
          </p:nvSpPr>
          <p:spPr>
            <a:xfrm>
              <a:off x="4357686" y="1000108"/>
              <a:ext cx="658511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Krychle 1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Krychle 2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685801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Krychle 96"/>
            <p:cNvSpPr/>
            <p:nvPr/>
          </p:nvSpPr>
          <p:spPr>
            <a:xfrm>
              <a:off x="735808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74"/>
          <p:cNvGrpSpPr/>
          <p:nvPr/>
        </p:nvGrpSpPr>
        <p:grpSpPr>
          <a:xfrm>
            <a:off x="3571868" y="2000240"/>
            <a:ext cx="3587164" cy="521585"/>
            <a:chOff x="4357686" y="1000108"/>
            <a:chExt cx="3587164" cy="521585"/>
          </a:xfrm>
        </p:grpSpPr>
        <p:sp>
          <p:nvSpPr>
            <p:cNvPr id="77" name="Krychle 76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Krychle 78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Krychle 79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Krychle 80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Krychle 81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Krychle 82"/>
            <p:cNvSpPr/>
            <p:nvPr/>
          </p:nvSpPr>
          <p:spPr>
            <a:xfrm>
              <a:off x="685801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Krychle 83"/>
            <p:cNvSpPr/>
            <p:nvPr/>
          </p:nvSpPr>
          <p:spPr>
            <a:xfrm>
              <a:off x="735808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90"/>
          <p:cNvGrpSpPr/>
          <p:nvPr/>
        </p:nvGrpSpPr>
        <p:grpSpPr>
          <a:xfrm>
            <a:off x="3143240" y="5429264"/>
            <a:ext cx="2000264" cy="521585"/>
            <a:chOff x="4357686" y="1000108"/>
            <a:chExt cx="2086966" cy="521585"/>
          </a:xfrm>
        </p:grpSpPr>
        <p:sp>
          <p:nvSpPr>
            <p:cNvPr id="92" name="Krychle 91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Krychle 93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Krychle 94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Krychle 99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05"/>
          <p:cNvGrpSpPr/>
          <p:nvPr/>
        </p:nvGrpSpPr>
        <p:grpSpPr>
          <a:xfrm>
            <a:off x="2571736" y="4857760"/>
            <a:ext cx="3087098" cy="521585"/>
            <a:chOff x="4357686" y="1000108"/>
            <a:chExt cx="3087098" cy="521585"/>
          </a:xfrm>
        </p:grpSpPr>
        <p:sp>
          <p:nvSpPr>
            <p:cNvPr id="107" name="Krychle 106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Krychle 107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Krychle 109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Krychle 110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Krychle 111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Krychle 113"/>
            <p:cNvSpPr/>
            <p:nvPr/>
          </p:nvSpPr>
          <p:spPr>
            <a:xfrm>
              <a:off x="685801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17"/>
          <p:cNvGrpSpPr/>
          <p:nvPr/>
        </p:nvGrpSpPr>
        <p:grpSpPr>
          <a:xfrm>
            <a:off x="4071934" y="3143248"/>
            <a:ext cx="3587164" cy="521585"/>
            <a:chOff x="4357686" y="1000108"/>
            <a:chExt cx="3587164" cy="521585"/>
          </a:xfrm>
        </p:grpSpPr>
        <p:sp>
          <p:nvSpPr>
            <p:cNvPr id="119" name="Krychle 118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Krychle 119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Krychle 120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Krychle 121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Krychle 122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Krychle 123"/>
            <p:cNvSpPr/>
            <p:nvPr/>
          </p:nvSpPr>
          <p:spPr>
            <a:xfrm>
              <a:off x="685801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Krychle 124"/>
            <p:cNvSpPr/>
            <p:nvPr/>
          </p:nvSpPr>
          <p:spPr>
            <a:xfrm>
              <a:off x="735808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28"/>
          <p:cNvGrpSpPr/>
          <p:nvPr/>
        </p:nvGrpSpPr>
        <p:grpSpPr>
          <a:xfrm>
            <a:off x="3571868" y="3714752"/>
            <a:ext cx="2587032" cy="521585"/>
            <a:chOff x="4357686" y="1000108"/>
            <a:chExt cx="2587032" cy="521585"/>
          </a:xfrm>
        </p:grpSpPr>
        <p:sp>
          <p:nvSpPr>
            <p:cNvPr id="131" name="Krychle 130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Krychle 132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Krychle 133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Krychle 135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Krychle 136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3428992" y="3714752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k   o   l   á  č       </a:t>
            </a:r>
            <a:endParaRPr lang="cs-CZ" sz="36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857620" y="3071810"/>
            <a:ext cx="4714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č   e   r   v   e  n  á         </a:t>
            </a:r>
            <a:endParaRPr lang="cs-CZ" sz="3600" b="1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0" y="1357298"/>
            <a:ext cx="4143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lidově se mu říká srstka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0" y="3786190"/>
            <a:ext cx="31432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upečeme si ovocný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0" y="4286256"/>
            <a:ext cx="3143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jedna z barev rybízu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0" y="4857760"/>
            <a:ext cx="2402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plod jahodníku je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3" name="Nadpis 8"/>
          <p:cNvSpPr txBox="1">
            <a:spLocks/>
          </p:cNvSpPr>
          <p:nvPr/>
        </p:nvSpPr>
        <p:spPr>
          <a:xfrm>
            <a:off x="142844" y="214290"/>
            <a:ext cx="8229600" cy="58259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dirty="0" smtClean="0">
                <a:latin typeface="+mj-lt"/>
                <a:ea typeface="+mj-ea"/>
                <a:cs typeface="+mj-cs"/>
              </a:rPr>
              <a:t>Křížovka:</a:t>
            </a:r>
            <a:endParaRPr lang="cs-CZ" sz="4000" b="1" dirty="0">
              <a:latin typeface="+mj-lt"/>
              <a:ea typeface="+mj-ea"/>
              <a:cs typeface="+mj-cs"/>
            </a:endParaRPr>
          </a:p>
        </p:txBody>
      </p:sp>
      <p:grpSp>
        <p:nvGrpSpPr>
          <p:cNvPr id="65" name="Skupina 74"/>
          <p:cNvGrpSpPr/>
          <p:nvPr/>
        </p:nvGrpSpPr>
        <p:grpSpPr>
          <a:xfrm>
            <a:off x="4572000" y="764704"/>
            <a:ext cx="3587164" cy="521585"/>
            <a:chOff x="4357686" y="1000108"/>
            <a:chExt cx="3587164" cy="521585"/>
          </a:xfrm>
        </p:grpSpPr>
        <p:sp>
          <p:nvSpPr>
            <p:cNvPr id="66" name="Krychle 65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Krychle 67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Krychle 68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Krychle 69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Krychle 70"/>
            <p:cNvSpPr/>
            <p:nvPr/>
          </p:nvSpPr>
          <p:spPr>
            <a:xfrm>
              <a:off x="6357950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Krychle 71"/>
            <p:cNvSpPr/>
            <p:nvPr/>
          </p:nvSpPr>
          <p:spPr>
            <a:xfrm>
              <a:off x="685801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Krychle 72"/>
            <p:cNvSpPr/>
            <p:nvPr/>
          </p:nvSpPr>
          <p:spPr>
            <a:xfrm>
              <a:off x="735808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9" name="Skupina 105"/>
          <p:cNvGrpSpPr/>
          <p:nvPr/>
        </p:nvGrpSpPr>
        <p:grpSpPr>
          <a:xfrm>
            <a:off x="3071802" y="4286256"/>
            <a:ext cx="2086966" cy="521585"/>
            <a:chOff x="4357686" y="1000108"/>
            <a:chExt cx="2086966" cy="521585"/>
          </a:xfrm>
        </p:grpSpPr>
        <p:sp>
          <p:nvSpPr>
            <p:cNvPr id="90" name="Krychle 89"/>
            <p:cNvSpPr/>
            <p:nvPr/>
          </p:nvSpPr>
          <p:spPr>
            <a:xfrm>
              <a:off x="4357686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Krychle 90"/>
            <p:cNvSpPr/>
            <p:nvPr/>
          </p:nvSpPr>
          <p:spPr>
            <a:xfrm>
              <a:off x="4857752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Krychle 92"/>
            <p:cNvSpPr/>
            <p:nvPr/>
          </p:nvSpPr>
          <p:spPr>
            <a:xfrm>
              <a:off x="5357818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bg2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Krychle 95"/>
            <p:cNvSpPr/>
            <p:nvPr/>
          </p:nvSpPr>
          <p:spPr>
            <a:xfrm>
              <a:off x="5857884" y="1000108"/>
              <a:ext cx="586768" cy="521585"/>
            </a:xfrm>
            <a:prstGeom prst="cube">
              <a:avLst>
                <a:gd name="adj" fmla="val 17507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6" name="TextovéPole 145"/>
          <p:cNvSpPr txBox="1"/>
          <p:nvPr/>
        </p:nvSpPr>
        <p:spPr>
          <a:xfrm>
            <a:off x="4572000" y="692696"/>
            <a:ext cx="3891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  a  l     i   n   í   k            </a:t>
            </a:r>
            <a:endParaRPr lang="cs-CZ" sz="36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2857488" y="428625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b   í   l   á         </a:t>
            </a:r>
            <a:endParaRPr lang="cs-CZ" sz="36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0" y="857232"/>
            <a:ext cx="4143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plodí na dvouletých prutech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0" y="1928802"/>
            <a:ext cx="4143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zbarví pusu do fialova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0" y="2571744"/>
            <a:ext cx="428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způsob uchování ovoce na zimu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0" y="3143248"/>
            <a:ext cx="4143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zralá jahoda je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0" y="5500702"/>
            <a:ext cx="4143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hrozny má vinná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3214678" y="5357826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   é   v  a                 </a:t>
            </a:r>
            <a:endParaRPr lang="cs-CZ" sz="3600" b="1" dirty="0"/>
          </a:p>
        </p:txBody>
      </p:sp>
      <p:pic>
        <p:nvPicPr>
          <p:cNvPr id="98" name="Zástupný symbol pro obsah 5" descr="DSC05375.JPG"/>
          <p:cNvPicPr>
            <a:picLocks noChangeAspect="1"/>
          </p:cNvPicPr>
          <p:nvPr/>
        </p:nvPicPr>
        <p:blipFill>
          <a:blip r:embed="rId3" cstate="print"/>
          <a:srcRect l="14881" t="27513" r="42193" b="3704"/>
          <a:stretch>
            <a:fillRect/>
          </a:stretch>
        </p:blipFill>
        <p:spPr>
          <a:xfrm>
            <a:off x="6357950" y="4000504"/>
            <a:ext cx="2286016" cy="2586548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45" name="TextovéPole 144"/>
          <p:cNvSpPr txBox="1"/>
          <p:nvPr/>
        </p:nvSpPr>
        <p:spPr>
          <a:xfrm>
            <a:off x="4357654" y="1285860"/>
            <a:ext cx="4786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a   n   g   r   e  š   t    </a:t>
            </a:r>
            <a:endParaRPr lang="cs-CZ" sz="36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357554" y="1928802"/>
            <a:ext cx="4714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b   o   r   ů   v   k   a         </a:t>
            </a:r>
            <a:endParaRPr lang="cs-CZ" sz="3600" b="1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4000496" y="2571744"/>
            <a:ext cx="46774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m  r   a   ž   e  n  í         </a:t>
            </a:r>
            <a:endParaRPr lang="cs-CZ" sz="36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571736" y="4786322"/>
            <a:ext cx="3071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j   a   h  o  d  a        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57113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7" grpId="0"/>
      <p:bldP spid="146" grpId="0"/>
      <p:bldP spid="104" grpId="0"/>
      <p:bldP spid="128" grpId="0"/>
      <p:bldP spid="145" grpId="0"/>
      <p:bldP spid="64" grpId="0"/>
      <p:bldP spid="144" grpId="0"/>
      <p:bldP spid="10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Přiřaď správně název k obrázku: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 smtClean="0"/>
          </a:p>
        </p:txBody>
      </p:sp>
      <p:pic>
        <p:nvPicPr>
          <p:cNvPr id="3074" name="Picture 2" descr="Borůvky mají protizánětlivé a antioxidační účinky.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 flipH="1">
            <a:off x="6588224" y="3068960"/>
            <a:ext cx="1728000" cy="1296000"/>
          </a:xfrm>
          <a:prstGeom prst="rect">
            <a:avLst/>
          </a:prstGeom>
          <a:noFill/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2" name="Zástupný symbol pro obsah 6" descr="DSC048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4725144"/>
            <a:ext cx="1235345" cy="1647127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3" name="Zástupný symbol pro obsah 6" descr="DSC0487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1412776"/>
            <a:ext cx="1728000" cy="1296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4" name="Zástupný symbol pro obsah 6" descr="DSC0487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1412776"/>
            <a:ext cx="1728001" cy="1296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5" name="Zástupný symbol pro obsah 6" descr="DSC04873.JPG"/>
          <p:cNvPicPr>
            <a:picLocks noChangeAspect="1"/>
          </p:cNvPicPr>
          <p:nvPr/>
        </p:nvPicPr>
        <p:blipFill>
          <a:blip r:embed="rId6" cstate="print"/>
          <a:srcRect l="8979" t="10447" r="21690" b="20222"/>
          <a:stretch>
            <a:fillRect/>
          </a:stretch>
        </p:blipFill>
        <p:spPr>
          <a:xfrm>
            <a:off x="827584" y="4653136"/>
            <a:ext cx="1728000" cy="1296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6" name="Zástupný symbol pro obsah 6" descr="DSC04873.JPG"/>
          <p:cNvPicPr>
            <a:picLocks noChangeAspect="1"/>
          </p:cNvPicPr>
          <p:nvPr/>
        </p:nvPicPr>
        <p:blipFill>
          <a:blip r:embed="rId7" cstate="print"/>
          <a:srcRect l="10654" t="36819" r="25419" b="-2166"/>
          <a:stretch>
            <a:fillRect/>
          </a:stretch>
        </p:blipFill>
        <p:spPr>
          <a:xfrm>
            <a:off x="827584" y="3068960"/>
            <a:ext cx="1690434" cy="129600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8" cstate="print"/>
          <a:srcRect r="4167"/>
          <a:stretch>
            <a:fillRect/>
          </a:stretch>
        </p:blipFill>
        <p:spPr>
          <a:xfrm>
            <a:off x="827584" y="1412776"/>
            <a:ext cx="1656184" cy="1296144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8" name="Zástupný symbol pro obsah 19"/>
          <p:cNvSpPr txBox="1">
            <a:spLocks/>
          </p:cNvSpPr>
          <p:nvPr/>
        </p:nvSpPr>
        <p:spPr>
          <a:xfrm>
            <a:off x="3923928" y="3501008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Maliník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obsah 19"/>
          <p:cNvSpPr txBox="1">
            <a:spLocks/>
          </p:cNvSpPr>
          <p:nvPr/>
        </p:nvSpPr>
        <p:spPr>
          <a:xfrm>
            <a:off x="3923928" y="4077072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Jahodník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obsah 19"/>
          <p:cNvSpPr txBox="1">
            <a:spLocks/>
          </p:cNvSpPr>
          <p:nvPr/>
        </p:nvSpPr>
        <p:spPr>
          <a:xfrm>
            <a:off x="3923928" y="4653136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Červený rybíz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obsah 19"/>
          <p:cNvSpPr txBox="1">
            <a:spLocks/>
          </p:cNvSpPr>
          <p:nvPr/>
        </p:nvSpPr>
        <p:spPr>
          <a:xfrm>
            <a:off x="3923928" y="5229200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Borůvka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obsah 19"/>
          <p:cNvSpPr txBox="1">
            <a:spLocks/>
          </p:cNvSpPr>
          <p:nvPr/>
        </p:nvSpPr>
        <p:spPr>
          <a:xfrm>
            <a:off x="3923928" y="5733256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Angrešt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obsah 19"/>
          <p:cNvSpPr txBox="1">
            <a:spLocks/>
          </p:cNvSpPr>
          <p:nvPr/>
        </p:nvSpPr>
        <p:spPr>
          <a:xfrm>
            <a:off x="3923928" y="6237312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2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Černý rybíz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19"/>
          <p:cNvSpPr txBox="1">
            <a:spLocks/>
          </p:cNvSpPr>
          <p:nvPr/>
        </p:nvSpPr>
        <p:spPr>
          <a:xfrm>
            <a:off x="3923928" y="2924944"/>
            <a:ext cx="1584176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b="1" dirty="0" smtClean="0"/>
              <a:t>Vinná réva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22 0.02107 L 0.31493 0.5143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" y="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1551 " pathEditMode="relative" ptsTypes="AA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9913 -0.19954 " pathEditMode="relative" ptsTypes="AA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-0.33872 -0.2939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48148E-6 L 0.29913 -0.1365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11111E-6 L -0.33872 0.0421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2222E-6 L -0.33872 -0.2835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9" grpId="0" animBg="1"/>
      <p:bldP spid="19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8" grpId="0" animBg="1"/>
      <p:bldP spid="8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Co do této skupiny nepatří? Klikni!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 smtClean="0"/>
          </a:p>
        </p:txBody>
      </p:sp>
      <p:pic>
        <p:nvPicPr>
          <p:cNvPr id="3074" name="Picture 2" descr="Borůvky mají protizánětlivé a antioxidační účinky.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 flipH="1">
            <a:off x="4786314" y="4149080"/>
            <a:ext cx="2733454" cy="2050091"/>
          </a:xfrm>
          <a:prstGeom prst="rect">
            <a:avLst/>
          </a:prstGeom>
          <a:noFill/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5" name="Zástupný symbol pro obsah 6" descr="DSC04873.JPG"/>
          <p:cNvPicPr>
            <a:picLocks noChangeAspect="1"/>
          </p:cNvPicPr>
          <p:nvPr/>
        </p:nvPicPr>
        <p:blipFill>
          <a:blip r:embed="rId5" cstate="print"/>
          <a:srcRect l="8979" t="10447" r="21690" b="20222"/>
          <a:stretch>
            <a:fillRect/>
          </a:stretch>
        </p:blipFill>
        <p:spPr>
          <a:xfrm>
            <a:off x="1115616" y="4149080"/>
            <a:ext cx="2671387" cy="200354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050" name="Picture 2" descr="F:\DCIM\101MSDCF\DSC05974.JPG"/>
          <p:cNvPicPr>
            <a:picLocks noChangeAspect="1" noChangeArrowheads="1"/>
          </p:cNvPicPr>
          <p:nvPr/>
        </p:nvPicPr>
        <p:blipFill>
          <a:blip r:embed="rId6" cstate="print"/>
          <a:srcRect l="13617" t="11716" r="11702" b="2751"/>
          <a:stretch>
            <a:fillRect/>
          </a:stretch>
        </p:blipFill>
        <p:spPr bwMode="auto">
          <a:xfrm>
            <a:off x="1071538" y="1357298"/>
            <a:ext cx="2514626" cy="2160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4714876" y="2071678"/>
            <a:ext cx="27860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Správně! Ořech nepatří mezi drobné ovoce. Je to plod stromu ořešáku královského.</a:t>
            </a:r>
            <a:endParaRPr lang="cs-CZ" sz="2000" b="1" dirty="0"/>
          </a:p>
        </p:txBody>
      </p:sp>
      <p:pic>
        <p:nvPicPr>
          <p:cNvPr id="25" name="Zástupný symbol pro obsah 12" descr="DSC0528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43438" y="1357298"/>
            <a:ext cx="2904138" cy="2178104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Co do této skupiny nepatří? Klikni!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 smtClean="0"/>
          </a:p>
        </p:txBody>
      </p:sp>
      <p:pic>
        <p:nvPicPr>
          <p:cNvPr id="12" name="Zástupný symbol pro obsah 6" descr="DSC04873.JPG"/>
          <p:cNvPicPr>
            <a:picLocks noChangeAspect="1"/>
          </p:cNvPicPr>
          <p:nvPr/>
        </p:nvPicPr>
        <p:blipFill>
          <a:blip r:embed="rId4" cstate="print"/>
          <a:srcRect t="31825"/>
          <a:stretch>
            <a:fillRect/>
          </a:stretch>
        </p:blipFill>
        <p:spPr>
          <a:xfrm>
            <a:off x="4643438" y="3857628"/>
            <a:ext cx="2880320" cy="2487277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3" name="Zástupný symbol pro obsah 6" descr="DSC0487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1340769"/>
            <a:ext cx="2880320" cy="216024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7" name="Zástupný symbol pro obsah 6" descr="DSC04873.JPG"/>
          <p:cNvPicPr>
            <a:picLocks noGrp="1" noChangeAspect="1"/>
          </p:cNvPicPr>
          <p:nvPr>
            <p:ph sz="quarter" idx="4"/>
          </p:nvPr>
        </p:nvPicPr>
        <p:blipFill>
          <a:blip r:embed="rId6" cstate="print"/>
          <a:srcRect r="4167"/>
          <a:stretch>
            <a:fillRect/>
          </a:stretch>
        </p:blipFill>
        <p:spPr>
          <a:xfrm>
            <a:off x="1043608" y="1268760"/>
            <a:ext cx="2808312" cy="2197810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1000100" y="4429132"/>
            <a:ext cx="27860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Správně! Jablko nepatří mezi drobné ovoce. Je to plod ovocného stromu jabloně.</a:t>
            </a:r>
            <a:endParaRPr lang="cs-CZ" sz="2000" b="1" dirty="0"/>
          </a:p>
        </p:txBody>
      </p:sp>
      <p:pic>
        <p:nvPicPr>
          <p:cNvPr id="26" name="Zástupný symbol pro obsah 12" descr="DSC05286.JPG"/>
          <p:cNvPicPr>
            <a:picLocks noChangeAspect="1"/>
          </p:cNvPicPr>
          <p:nvPr/>
        </p:nvPicPr>
        <p:blipFill>
          <a:blip r:embed="rId7" cstate="print"/>
          <a:srcRect l="18942" t="36080" r="40468" b="17016"/>
          <a:stretch>
            <a:fillRect/>
          </a:stretch>
        </p:blipFill>
        <p:spPr>
          <a:xfrm>
            <a:off x="971600" y="3871122"/>
            <a:ext cx="2880320" cy="2496277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 l="4766" t="6354" r="6191" b="9390"/>
          <a:stretch>
            <a:fillRect/>
          </a:stretch>
        </p:blipFill>
        <p:spPr bwMode="auto">
          <a:xfrm>
            <a:off x="714348" y="1214422"/>
            <a:ext cx="7286676" cy="5171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3" name="TextovéPole 12"/>
          <p:cNvSpPr txBox="1"/>
          <p:nvPr/>
        </p:nvSpPr>
        <p:spPr>
          <a:xfrm>
            <a:off x="928662" y="3929066"/>
            <a:ext cx="6929486" cy="1200329"/>
          </a:xfrm>
          <a:prstGeom prst="rect">
            <a:avLst/>
          </a:prstGeom>
          <a:solidFill>
            <a:srgbClr val="33A32D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     </a:t>
            </a:r>
            <a:r>
              <a:rPr lang="cs-CZ" sz="3600" b="1" dirty="0" smtClean="0">
                <a:solidFill>
                  <a:schemeClr val="bg1"/>
                </a:solidFill>
              </a:rPr>
              <a:t>Drobné ovoce má mnoho vitamínů a minerálů.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857892"/>
            <a:ext cx="7358114" cy="461665"/>
          </a:xfrm>
          <a:prstGeom prst="rect">
            <a:avLst/>
          </a:prstGeom>
          <a:solidFill>
            <a:srgbClr val="33A32D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Poslední úkol jsi splnil na jedničku. Díky za pozornost </a:t>
            </a:r>
            <a:r>
              <a:rPr lang="cs-CZ" sz="2400" b="1" dirty="0" smtClean="0">
                <a:solidFill>
                  <a:schemeClr val="bg1"/>
                </a:solidFill>
                <a:sym typeface="Wingdings" pitchFamily="2" charset="2"/>
              </a:rPr>
              <a:t> !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1214422"/>
            <a:ext cx="2428892" cy="27146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71802" y="1214422"/>
            <a:ext cx="2428892" cy="27146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00694" y="1214422"/>
            <a:ext cx="2500330" cy="27146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2910" y="3929066"/>
            <a:ext cx="2428892" cy="27146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071802" y="3929066"/>
            <a:ext cx="2428892" cy="27146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00694" y="3929066"/>
            <a:ext cx="2500330" cy="2714644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3"/>
          <p:cNvSpPr txBox="1">
            <a:spLocks/>
          </p:cNvSpPr>
          <p:nvPr/>
        </p:nvSpPr>
        <p:spPr>
          <a:xfrm>
            <a:off x="457200" y="142852"/>
            <a:ext cx="8229600" cy="1285884"/>
          </a:xfrm>
          <a:prstGeom prst="rect">
            <a:avLst/>
          </a:prstGeom>
        </p:spPr>
        <p:txBody>
          <a:bodyPr>
            <a:normAutofit fontScale="5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noProof="0" dirty="0" smtClean="0">
                <a:latin typeface="+mj-lt"/>
                <a:ea typeface="+mj-ea"/>
                <a:cs typeface="+mj-cs"/>
              </a:rPr>
              <a:t>Jaké poselství skrývají obdélníky</a:t>
            </a:r>
            <a:r>
              <a:rPr lang="cs-CZ" sz="6700" b="1" dirty="0" smtClean="0">
                <a:latin typeface="+mj-lt"/>
                <a:ea typeface="+mj-ea"/>
                <a:cs typeface="+mj-cs"/>
              </a:rPr>
              <a:t>? Klikej!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ŠROT, Radoslav. </a:t>
            </a:r>
            <a:r>
              <a:rPr lang="cs-CZ" sz="2000" i="1" dirty="0" smtClean="0"/>
              <a:t>Rok v naší zahradě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Ilustrace Radoslava Vodáková, Vlastimil Vodák. Praha: Ottovo nakladatelství, 2004, 431 s. ISBN 80-7360-017-X. </a:t>
            </a:r>
          </a:p>
          <a:p>
            <a:r>
              <a:rPr lang="cs-CZ" sz="2000" dirty="0" smtClean="0"/>
              <a:t>BRICKELL, </a:t>
            </a:r>
            <a:r>
              <a:rPr lang="cs-CZ" sz="2000" dirty="0" err="1" smtClean="0"/>
              <a:t>Christopher</a:t>
            </a:r>
            <a:r>
              <a:rPr lang="cs-CZ" sz="2000" dirty="0" smtClean="0"/>
              <a:t>. </a:t>
            </a:r>
            <a:r>
              <a:rPr lang="cs-CZ" sz="2000" i="1" dirty="0" smtClean="0"/>
              <a:t>Velká zahrádkářská encyklopedie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2., (v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</a:t>
            </a:r>
            <a:r>
              <a:rPr lang="cs-CZ" sz="2000" dirty="0" err="1" smtClean="0"/>
              <a:t>Ikar</a:t>
            </a:r>
            <a:r>
              <a:rPr lang="cs-CZ" sz="2000" dirty="0" smtClean="0"/>
              <a:t> 1.). Překlad Zdeněk </a:t>
            </a:r>
            <a:r>
              <a:rPr lang="cs-CZ" sz="2000" dirty="0" err="1" smtClean="0"/>
              <a:t>Blahník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Ikar</a:t>
            </a:r>
            <a:r>
              <a:rPr lang="cs-CZ" sz="2000" dirty="0" smtClean="0"/>
              <a:t>, 1999, 624 s. ISBN 80-720-2569-4. </a:t>
            </a:r>
          </a:p>
          <a:p>
            <a:r>
              <a:rPr lang="cs-CZ" sz="2000" dirty="0" smtClean="0"/>
              <a:t>ŠROT, Radoslav. </a:t>
            </a:r>
            <a:r>
              <a:rPr lang="cs-CZ" sz="2000" i="1" dirty="0" smtClean="0"/>
              <a:t>1000 dobrých rad zahrádkářům</a:t>
            </a:r>
            <a:r>
              <a:rPr lang="cs-CZ" sz="2000" dirty="0" smtClean="0"/>
              <a:t>. 6., </a:t>
            </a:r>
            <a:r>
              <a:rPr lang="cs-CZ" sz="2000" dirty="0" err="1" smtClean="0"/>
              <a:t>dopl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Ilustrace Radoslava Vodáková, Vlastimil Vodák. Praha: Brázda, 1993, 626 s. ISBN 80-209-0241-4. </a:t>
            </a:r>
          </a:p>
          <a:p>
            <a:r>
              <a:rPr lang="cs-CZ" sz="2000" dirty="0" smtClean="0"/>
              <a:t> Fotografický materiál: archív autorky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1376</TotalTime>
  <Words>948</Words>
  <Application>Microsoft Office PowerPoint</Application>
  <PresentationFormat>Předvádění na obrazovce (4:3)</PresentationFormat>
  <Paragraphs>124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 Drobné ovoce</vt:lpstr>
      <vt:lpstr>  Mezi nejznámější u nás pěstované ovocné keře a drobné ovoce patří: </vt:lpstr>
      <vt:lpstr> Rybíz červený a bílý</vt:lpstr>
      <vt:lpstr> Prořezávání keřů rybízu</vt:lpstr>
      <vt:lpstr> Rybíz černý</vt:lpstr>
      <vt:lpstr> Angrešt</vt:lpstr>
      <vt:lpstr> Jahodník</vt:lpstr>
      <vt:lpstr> Maliník</vt:lpstr>
      <vt:lpstr> Borůvka</vt:lpstr>
      <vt:lpstr> Vinná réva</vt:lpstr>
      <vt:lpstr>Snímek 13</vt:lpstr>
      <vt:lpstr> Přiřaď správně název k obrázku: </vt:lpstr>
      <vt:lpstr> Co do této skupiny nepatří? Klikni! </vt:lpstr>
      <vt:lpstr> Co do této skupiny nepatří? Klikni! </vt:lpstr>
      <vt:lpstr>Snímek 17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skola</cp:lastModifiedBy>
  <cp:revision>186</cp:revision>
  <dcterms:modified xsi:type="dcterms:W3CDTF">2014-03-17T10:09:45Z</dcterms:modified>
</cp:coreProperties>
</file>