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67" r:id="rId5"/>
    <p:sldId id="262" r:id="rId6"/>
    <p:sldId id="263" r:id="rId7"/>
    <p:sldId id="264" r:id="rId8"/>
    <p:sldId id="265" r:id="rId9"/>
    <p:sldId id="268" r:id="rId10"/>
    <p:sldId id="269" r:id="rId11"/>
    <p:sldId id="270" r:id="rId12"/>
    <p:sldId id="271" r:id="rId13"/>
    <p:sldId id="272" r:id="rId14"/>
    <p:sldId id="258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3F753-1751-4555-B38A-3A8F17AF892C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71BDC-FB35-4CB4-B3B1-030E095750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0710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7A870-5FF3-4048-A885-D796ADBB4C78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4ACEB-CC74-4779-9BA8-9BCB482319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6505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E3968-27C3-4810-8B86-4DDC9D697BE1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FB024-8CCE-4C3D-A278-84955FD9C8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2580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35F32-F9AA-4CC2-9470-A7B45CE5E145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4E228-B3CC-4820-9A7A-4A89E35198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0106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480E7-AA5F-4A47-8C76-A78258FAD884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ACA4E-AF9D-44E9-AC25-1B75FE3CA5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6990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F5CA1-8E0F-40CA-875D-58D20B22AAE9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41B1B-157F-4C8D-97A7-DC072C1169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1699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C1955-14CE-425C-8498-FBE0DD46FFFF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701DA-6657-4DE9-9E97-211BC8AC35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70032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08DFA-FF29-496D-9AAD-C16B97BA765E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79866-772A-4D3B-8D56-94C2F7B1DC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6821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A4E9C-35D2-42DB-9824-10A4C0983627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AAA11-D770-4C58-9D48-0651C063A9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96071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30DB7-57D4-4897-AABD-977C3148699B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87A17-B42E-4D80-922C-5DC2B744BB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40174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97F35-38B8-4805-A853-6FEA8A5FECF5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FD554-BE75-431D-A5D5-82DC9CFF36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3288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6A7BA1-37BC-4B19-86CC-1BB1439DD6B8}" type="datetimeFigureOut">
              <a:rPr lang="cs-CZ"/>
              <a:pPr>
                <a:defRPr/>
              </a:pPr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1D5991D-876D-4F3E-BCB0-B057D1FBCD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upload.wikimedia.org/wikipedia/commons/f/ff/Horseevolution_Portugu%C3%AAs.pn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2/29/Hucul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pload.wikimedia.org/wikipedia/commons/a/a4/Urbanherovantbarreeltje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pload.wikimedia.org/wikipedia/commons/9/9f/LaMirage_body07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upload.wikimedia.org/wikipedia/commons/9/90/Trait_du_nord_monte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upload.wikimedia.org/wikipedia/commons/9/9e/Avena_fatua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://upload.wikimedia.org/wikipedia/commons/4/4d/Avena-sativa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upload.wikimedia.org/wikipedia/commons/5/59/Sow_with_piglet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hyperlink" Target="http://upload.wikimedia.org/wikipedia/commons/f/f0/Wild_Boar_Habbitat_3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upload.wikimedia.org/wikipedia/commons/8/8f/Musca_domestica_September_2007-1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hyperlink" Target="http://upload.wikimedia.org/wikipedia/commons/4/49/Koala_climbing_tree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hyperlink" Target="http://upload.wikimedia.org/wikipedia/commons/9/94/Common_dolphin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3/32/Tuna.jpg" TargetMode="External"/><Relationship Id="rId5" Type="http://schemas.openxmlformats.org/officeDocument/2006/relationships/image" Target="../media/image15.png"/><Relationship Id="rId4" Type="http://schemas.openxmlformats.org/officeDocument/2006/relationships/hyperlink" Target="http://cs.wikipedia.org/wiki/Soubor:Oceanic_Whitetip_Shark.pn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19.jpeg"/><Relationship Id="rId2" Type="http://schemas.openxmlformats.org/officeDocument/2006/relationships/hyperlink" Target="http://upload.wikimedia.org/wikipedia/commons/2/2a/Bufo_bufo_-_Erdkr%C3%B6te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1/10/BufoCalamitaByNight.jpg" TargetMode="External"/><Relationship Id="rId5" Type="http://schemas.openxmlformats.org/officeDocument/2006/relationships/image" Target="../media/image18.jpeg"/><Relationship Id="rId4" Type="http://schemas.openxmlformats.org/officeDocument/2006/relationships/hyperlink" Target="http://upload.wikimedia.org/wikipedia/commons/a/a4/Bufo_viridis_female_quadrat.jpg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4213" y="2276475"/>
            <a:ext cx="7772400" cy="1946275"/>
          </a:xfrm>
        </p:spPr>
        <p:txBody>
          <a:bodyPr/>
          <a:lstStyle/>
          <a:p>
            <a:pPr eaLnBrk="1" hangingPunct="1"/>
            <a:r>
              <a:rPr lang="cs-CZ" sz="3200" b="1" smtClean="0"/>
              <a:t>VY_52_INOVACE_54_Vývojová teorie – učební text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0" y="5300663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Obdélník 5"/>
          <p:cNvSpPr>
            <a:spLocks noChangeArrowheads="1"/>
          </p:cNvSpPr>
          <p:nvPr/>
        </p:nvSpPr>
        <p:spPr bwMode="auto">
          <a:xfrm>
            <a:off x="395288" y="1341438"/>
            <a:ext cx="8280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400"/>
              <a:t>Základní škola a Mateřská škola Choustník, okres Tábor</a:t>
            </a:r>
            <a:endParaRPr lang="cs-CZ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323850" y="-315913"/>
            <a:ext cx="8229600" cy="1143001"/>
          </a:xfrm>
        </p:spPr>
        <p:txBody>
          <a:bodyPr/>
          <a:lstStyle/>
          <a:p>
            <a:pPr eaLnBrk="1" hangingPunct="1"/>
            <a:r>
              <a:rPr lang="cs-CZ" sz="2800" b="1" smtClean="0"/>
              <a:t>Vývojové teorie: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250825" y="692150"/>
            <a:ext cx="8642350" cy="5832475"/>
          </a:xfrm>
        </p:spPr>
        <p:txBody>
          <a:bodyPr/>
          <a:lstStyle/>
          <a:p>
            <a:pPr marL="514350" indent="-514350" eaLnBrk="1" hangingPunct="1">
              <a:buFont typeface="Arial" charset="0"/>
              <a:buNone/>
            </a:pPr>
            <a:r>
              <a:rPr lang="cs-CZ" sz="2400" dirty="0" smtClean="0"/>
              <a:t>Antika - filosofické teorie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dirty="0" smtClean="0"/>
              <a:t>Středověk - temno náboženství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dirty="0" smtClean="0"/>
              <a:t>18.st. </a:t>
            </a:r>
            <a:r>
              <a:rPr lang="cs-CZ" sz="2400" b="1" dirty="0" smtClean="0"/>
              <a:t>Karl </a:t>
            </a:r>
            <a:r>
              <a:rPr lang="cs-CZ" sz="2400" b="1" dirty="0" err="1" smtClean="0"/>
              <a:t>Linné</a:t>
            </a:r>
            <a:r>
              <a:rPr lang="cs-CZ" sz="2400" b="1" dirty="0" smtClean="0"/>
              <a:t> </a:t>
            </a:r>
            <a:r>
              <a:rPr lang="cs-CZ" sz="2400" dirty="0" smtClean="0"/>
              <a:t>- založil systematiku vývoj neuznával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b="1" dirty="0" smtClean="0"/>
              <a:t>Jean </a:t>
            </a:r>
            <a:r>
              <a:rPr lang="cs-CZ" sz="2400" b="1" dirty="0" err="1" smtClean="0"/>
              <a:t>Baptiste</a:t>
            </a:r>
            <a:r>
              <a:rPr lang="cs-CZ" sz="2400" b="1" dirty="0" smtClean="0"/>
              <a:t> de </a:t>
            </a:r>
            <a:r>
              <a:rPr lang="cs-CZ" sz="2400" b="1" dirty="0" err="1" smtClean="0"/>
              <a:t>Lamarck</a:t>
            </a:r>
            <a:r>
              <a:rPr lang="cs-CZ" sz="2400" dirty="0" smtClean="0"/>
              <a:t>- vývojová </a:t>
            </a:r>
            <a:r>
              <a:rPr lang="cs-CZ" sz="2400" dirty="0" smtClean="0"/>
              <a:t>nedokonalá teorie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b="1" dirty="0" smtClean="0"/>
              <a:t>Charlese Darwin - teorie </a:t>
            </a:r>
            <a:r>
              <a:rPr lang="cs-CZ" sz="2400" dirty="0" smtClean="0"/>
              <a:t>vývoje přirozeným výběrem = </a:t>
            </a:r>
            <a:r>
              <a:rPr lang="cs-CZ" sz="2400" b="1" dirty="0" smtClean="0"/>
              <a:t>evoluční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dirty="0" smtClean="0"/>
              <a:t>Vývoj vědy a objevitelské cesty - objevy druhů s rozdílným vývojem.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cs-CZ" sz="2400" dirty="0" smtClean="0"/>
              <a:t>Vytvořil soubory - doložil </a:t>
            </a:r>
            <a:r>
              <a:rPr lang="cs-CZ" sz="2400" dirty="0" smtClean="0"/>
              <a:t>důkazy.</a:t>
            </a:r>
            <a:endParaRPr lang="cs-CZ" sz="2400" dirty="0" smtClean="0"/>
          </a:p>
          <a:p>
            <a:pPr marL="514350" indent="-514350" eaLnBrk="1" hangingPunct="1">
              <a:buFont typeface="Arial" charset="0"/>
              <a:buNone/>
            </a:pPr>
            <a:r>
              <a:rPr lang="cs-CZ" sz="2400" dirty="0" smtClean="0"/>
              <a:t>Dnes využití ve šlechtění rostlin a </a:t>
            </a:r>
            <a:r>
              <a:rPr lang="cs-CZ" sz="2400" dirty="0" smtClean="0"/>
              <a:t>živočichů.</a:t>
            </a:r>
            <a:endParaRPr lang="cs-CZ" sz="2400" dirty="0" smtClean="0"/>
          </a:p>
          <a:p>
            <a:pPr marL="514350" indent="-514350" eaLnBrk="1" hangingPunct="1">
              <a:buFont typeface="Arial" charset="0"/>
              <a:buNone/>
            </a:pPr>
            <a:r>
              <a:rPr lang="cs-CZ" sz="2400" dirty="0" smtClean="0"/>
              <a:t>Proměnlivost </a:t>
            </a:r>
            <a:r>
              <a:rPr lang="cs-CZ" sz="2400" u="sng" dirty="0" smtClean="0"/>
              <a:t>dědičná </a:t>
            </a:r>
            <a:r>
              <a:rPr lang="cs-CZ" sz="2400" dirty="0" smtClean="0"/>
              <a:t>= přenosná na potomky a </a:t>
            </a:r>
            <a:r>
              <a:rPr lang="cs-CZ" sz="2400" u="sng" dirty="0" smtClean="0"/>
              <a:t>nedědičná.</a:t>
            </a:r>
            <a:endParaRPr lang="cs-CZ" sz="2400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Horseevolution Português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175" y="404813"/>
            <a:ext cx="4695825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ovéPole 2"/>
          <p:cNvSpPr txBox="1">
            <a:spLocks noChangeArrowheads="1"/>
          </p:cNvSpPr>
          <p:nvPr/>
        </p:nvSpPr>
        <p:spPr bwMode="auto">
          <a:xfrm>
            <a:off x="3924300" y="0"/>
            <a:ext cx="25193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Obr.1</a:t>
            </a:r>
          </a:p>
        </p:txBody>
      </p:sp>
      <p:sp>
        <p:nvSpPr>
          <p:cNvPr id="4100" name="TextovéPole 3"/>
          <p:cNvSpPr txBox="1">
            <a:spLocks noChangeArrowheads="1"/>
          </p:cNvSpPr>
          <p:nvPr/>
        </p:nvSpPr>
        <p:spPr bwMode="auto">
          <a:xfrm>
            <a:off x="0" y="260350"/>
            <a:ext cx="44275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000" dirty="0"/>
              <a:t>Vývoj </a:t>
            </a:r>
            <a:r>
              <a:rPr lang="cs-CZ" sz="2000" dirty="0" smtClean="0"/>
              <a:t>koně - </a:t>
            </a:r>
            <a:r>
              <a:rPr lang="cs-CZ" sz="2000" dirty="0"/>
              <a:t>velikost, stavba nohy</a:t>
            </a:r>
          </a:p>
        </p:txBody>
      </p:sp>
      <p:pic>
        <p:nvPicPr>
          <p:cNvPr id="4101" name="Picture 4" descr="VyvojPetiprsteKoncetin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25538"/>
            <a:ext cx="3648075" cy="550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TextovéPole 6"/>
          <p:cNvSpPr txBox="1">
            <a:spLocks noChangeArrowheads="1"/>
          </p:cNvSpPr>
          <p:nvPr/>
        </p:nvSpPr>
        <p:spPr bwMode="auto">
          <a:xfrm>
            <a:off x="323850" y="836613"/>
            <a:ext cx="143986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800" b="1" smtClean="0"/>
              <a:t>Přírodní výběr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68313" y="1052513"/>
            <a:ext cx="8229600" cy="452596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2800" dirty="0" smtClean="0"/>
              <a:t>Vede k </a:t>
            </a:r>
            <a:r>
              <a:rPr lang="cs-CZ" sz="2800" b="1" dirty="0" smtClean="0"/>
              <a:t>proměnlivosti</a:t>
            </a:r>
            <a:r>
              <a:rPr lang="cs-CZ" sz="2800" dirty="0" smtClean="0"/>
              <a:t> v rámci jednoho druhu – mění se barva, velikost, ale podstatné zůstává</a:t>
            </a:r>
          </a:p>
          <a:p>
            <a:pPr eaLnBrk="1" hangingPunct="1">
              <a:buFont typeface="Arial" charset="0"/>
              <a:buNone/>
            </a:pPr>
            <a:r>
              <a:rPr lang="cs-CZ" sz="2800" dirty="0" smtClean="0"/>
              <a:t>Vede k</a:t>
            </a:r>
            <a:r>
              <a:rPr lang="cs-CZ" sz="2800" b="1" dirty="0" smtClean="0"/>
              <a:t> vývoji </a:t>
            </a:r>
            <a:r>
              <a:rPr lang="cs-CZ" sz="2800" dirty="0" smtClean="0"/>
              <a:t>druhu.</a:t>
            </a:r>
            <a:endParaRPr lang="cs-CZ" sz="2800" dirty="0" smtClean="0"/>
          </a:p>
          <a:p>
            <a:pPr eaLnBrk="1" hangingPunct="1">
              <a:buFont typeface="Arial" charset="0"/>
              <a:buNone/>
            </a:pPr>
            <a:r>
              <a:rPr lang="cs-CZ" sz="2800" b="1" dirty="0" smtClean="0"/>
              <a:t>Důvod </a:t>
            </a:r>
            <a:r>
              <a:rPr lang="cs-CZ" sz="2800" dirty="0" smtClean="0"/>
              <a:t>= přežití druhu</a:t>
            </a:r>
          </a:p>
          <a:p>
            <a:pPr eaLnBrk="1" hangingPunct="1">
              <a:buFont typeface="Arial" charset="0"/>
              <a:buNone/>
            </a:pPr>
            <a:r>
              <a:rPr lang="cs-CZ" sz="2800" dirty="0" smtClean="0"/>
              <a:t>- Nadprodukce - počítá s úbytkem potomstva</a:t>
            </a:r>
          </a:p>
          <a:p>
            <a:pPr eaLnBrk="1" hangingPunct="1">
              <a:buFont typeface="Arial" charset="0"/>
              <a:buNone/>
            </a:pPr>
            <a:r>
              <a:rPr lang="cs-CZ" sz="2800" dirty="0" smtClean="0"/>
              <a:t>- Konkurence - boj o světlo,potravu, prostor</a:t>
            </a:r>
          </a:p>
          <a:p>
            <a:pPr eaLnBrk="1" hangingPunct="1">
              <a:buFont typeface="Arial" charset="0"/>
              <a:buNone/>
            </a:pPr>
            <a:r>
              <a:rPr lang="cs-CZ" sz="2800" dirty="0" smtClean="0"/>
              <a:t>- změna podmínek života - přežije adaptovaný</a:t>
            </a:r>
          </a:p>
          <a:p>
            <a:pPr eaLnBrk="1" hangingPunct="1">
              <a:buFont typeface="Arial" charset="0"/>
              <a:buNone/>
            </a:pPr>
            <a:r>
              <a:rPr lang="cs-CZ" sz="2800" dirty="0" smtClean="0"/>
              <a:t>- přenos na potomky = nový znak</a:t>
            </a:r>
          </a:p>
          <a:p>
            <a:pPr eaLnBrk="1" hangingPunct="1">
              <a:buFont typeface="Arial" charset="0"/>
              <a:buNone/>
            </a:pPr>
            <a:r>
              <a:rPr lang="cs-CZ" sz="2800" dirty="0" smtClean="0">
                <a:latin typeface="Arial" charset="0"/>
              </a:rPr>
              <a:t>- p</a:t>
            </a:r>
            <a:r>
              <a:rPr lang="cs-CZ" sz="2800" dirty="0" smtClean="0"/>
              <a:t>ohlavní výběr - boj samců o oplození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oubor:Hucu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762000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ovéPole 2"/>
          <p:cNvSpPr txBox="1">
            <a:spLocks noChangeArrowheads="1"/>
          </p:cNvSpPr>
          <p:nvPr/>
        </p:nvSpPr>
        <p:spPr bwMode="auto">
          <a:xfrm>
            <a:off x="468313" y="6381750"/>
            <a:ext cx="38163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oubor:Urbanherovantbarreeltj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88913"/>
            <a:ext cx="762000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ovéPole 2"/>
          <p:cNvSpPr txBox="1">
            <a:spLocks noChangeArrowheads="1"/>
          </p:cNvSpPr>
          <p:nvPr/>
        </p:nvSpPr>
        <p:spPr bwMode="auto">
          <a:xfrm>
            <a:off x="323850" y="6453188"/>
            <a:ext cx="23764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oubor:LaMirage body0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0113" y="836613"/>
            <a:ext cx="7143750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ovéPole 2"/>
          <p:cNvSpPr txBox="1">
            <a:spLocks noChangeArrowheads="1"/>
          </p:cNvSpPr>
          <p:nvPr/>
        </p:nvSpPr>
        <p:spPr bwMode="auto">
          <a:xfrm>
            <a:off x="684213" y="6381750"/>
            <a:ext cx="2303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oubor:Trait du nord mont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4213" y="26035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ovéPole 2"/>
          <p:cNvSpPr txBox="1">
            <a:spLocks noChangeArrowheads="1"/>
          </p:cNvSpPr>
          <p:nvPr/>
        </p:nvSpPr>
        <p:spPr bwMode="auto">
          <a:xfrm>
            <a:off x="1187450" y="6165850"/>
            <a:ext cx="2447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395288" y="-242888"/>
            <a:ext cx="8229600" cy="1143001"/>
          </a:xfrm>
        </p:spPr>
        <p:txBody>
          <a:bodyPr/>
          <a:lstStyle/>
          <a:p>
            <a:pPr eaLnBrk="1" hangingPunct="1"/>
            <a:r>
              <a:rPr lang="cs-CZ" sz="2800" b="1" u="sng" smtClean="0"/>
              <a:t>Umělý výběr</a:t>
            </a:r>
            <a:r>
              <a:rPr lang="cs-CZ" sz="2800" smtClean="0"/>
              <a:t>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611188" y="908050"/>
            <a:ext cx="8229600" cy="17272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dirty="0" smtClean="0"/>
              <a:t>Šlechtění rostlin a zdomácnění </a:t>
            </a:r>
            <a:r>
              <a:rPr lang="cs-CZ" dirty="0" smtClean="0"/>
              <a:t>živočichů -</a:t>
            </a:r>
            <a:endParaRPr lang="cs-CZ" dirty="0" smtClean="0"/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b</a:t>
            </a:r>
            <a:r>
              <a:rPr lang="cs-CZ" dirty="0" smtClean="0"/>
              <a:t>ez </a:t>
            </a:r>
            <a:r>
              <a:rPr lang="cs-CZ" dirty="0" smtClean="0"/>
              <a:t>člověka rostlina zplaní a živočich </a:t>
            </a:r>
            <a:r>
              <a:rPr lang="cs-CZ" dirty="0" smtClean="0"/>
              <a:t>nepřežije. </a:t>
            </a:r>
            <a:endParaRPr lang="cs-CZ" dirty="0" smtClean="0"/>
          </a:p>
          <a:p>
            <a:pPr eaLnBrk="1" hangingPunct="1">
              <a:buFont typeface="Arial" charset="0"/>
              <a:buNone/>
            </a:pPr>
            <a:r>
              <a:rPr lang="cs-CZ" dirty="0" smtClean="0"/>
              <a:t>Účel - zajištěná </a:t>
            </a:r>
            <a:r>
              <a:rPr lang="cs-CZ" dirty="0" smtClean="0"/>
              <a:t>potrava.</a:t>
            </a:r>
            <a:endParaRPr lang="cs-CZ" dirty="0" smtClean="0"/>
          </a:p>
          <a:p>
            <a:pPr eaLnBrk="1" hangingPunct="1"/>
            <a:endParaRPr lang="cs-CZ" dirty="0" smtClean="0"/>
          </a:p>
        </p:txBody>
      </p:sp>
      <p:pic>
        <p:nvPicPr>
          <p:cNvPr id="10244" name="Picture 2" descr="Soubor:Avena fatua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3" y="3078163"/>
            <a:ext cx="2833687" cy="377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 descr="Soubor:Avena-sativ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257550"/>
            <a:ext cx="479901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ovéPole 5"/>
          <p:cNvSpPr txBox="1">
            <a:spLocks noChangeArrowheads="1"/>
          </p:cNvSpPr>
          <p:nvPr/>
        </p:nvSpPr>
        <p:spPr bwMode="auto">
          <a:xfrm>
            <a:off x="2771775" y="2924175"/>
            <a:ext cx="5329238" cy="4016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Obr.7		obr.8  </a:t>
            </a:r>
            <a:r>
              <a:rPr lang="cs-CZ" sz="2000" b="1"/>
              <a:t>šlechtění ovsa</a:t>
            </a:r>
            <a:r>
              <a:rPr lang="cs-CZ" sz="120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oubor:Sow with pigle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46475"/>
            <a:ext cx="5341938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4" descr="Soubor:Wild Boar Habbitat 3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27375" y="0"/>
            <a:ext cx="6016625" cy="388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ovéPole 3"/>
          <p:cNvSpPr txBox="1">
            <a:spLocks noChangeArrowheads="1"/>
          </p:cNvSpPr>
          <p:nvPr/>
        </p:nvSpPr>
        <p:spPr bwMode="auto">
          <a:xfrm>
            <a:off x="323850" y="3213100"/>
            <a:ext cx="1727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Obr.9</a:t>
            </a:r>
          </a:p>
        </p:txBody>
      </p:sp>
      <p:sp>
        <p:nvSpPr>
          <p:cNvPr id="11269" name="TextovéPole 4"/>
          <p:cNvSpPr txBox="1">
            <a:spLocks noChangeArrowheads="1"/>
          </p:cNvSpPr>
          <p:nvPr/>
        </p:nvSpPr>
        <p:spPr bwMode="auto">
          <a:xfrm>
            <a:off x="5724525" y="4365625"/>
            <a:ext cx="23764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Obr.10</a:t>
            </a:r>
          </a:p>
        </p:txBody>
      </p:sp>
      <p:sp>
        <p:nvSpPr>
          <p:cNvPr id="11270" name="TextovéPole 6"/>
          <p:cNvSpPr txBox="1">
            <a:spLocks noChangeArrowheads="1"/>
          </p:cNvSpPr>
          <p:nvPr/>
        </p:nvSpPr>
        <p:spPr bwMode="auto">
          <a:xfrm>
            <a:off x="0" y="620713"/>
            <a:ext cx="2987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000" b="1"/>
              <a:t>Šlechtění vepře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3"/>
          <p:cNvSpPr txBox="1">
            <a:spLocks noChangeArrowheads="1"/>
          </p:cNvSpPr>
          <p:nvPr/>
        </p:nvSpPr>
        <p:spPr bwMode="auto">
          <a:xfrm>
            <a:off x="468313" y="836613"/>
            <a:ext cx="76327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000" b="1" u="sng" dirty="0"/>
              <a:t>Přílišná specializace </a:t>
            </a:r>
            <a:r>
              <a:rPr lang="cs-CZ" sz="2000" dirty="0"/>
              <a:t>= neschopnost přizpůsobit se = </a:t>
            </a:r>
            <a:r>
              <a:rPr lang="cs-CZ" sz="2000" dirty="0" smtClean="0"/>
              <a:t>vyhynutí.</a:t>
            </a:r>
            <a:endParaRPr lang="cs-CZ" sz="2000" dirty="0"/>
          </a:p>
          <a:p>
            <a:pPr eaLnBrk="1" hangingPunct="1"/>
            <a:r>
              <a:rPr lang="cs-CZ" sz="2000" dirty="0"/>
              <a:t>Rozšíření ve všech podnebných pásech = záruka </a:t>
            </a:r>
            <a:r>
              <a:rPr lang="cs-CZ" sz="2000" dirty="0" smtClean="0"/>
              <a:t>přežití.</a:t>
            </a:r>
            <a:endParaRPr lang="cs-CZ" sz="2000" dirty="0"/>
          </a:p>
        </p:txBody>
      </p:sp>
      <p:pic>
        <p:nvPicPr>
          <p:cNvPr id="12291" name="Picture 2" descr="Soubor:Musca domestica September 2007-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041650"/>
            <a:ext cx="4899025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Soubor:Koala climbing tre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1850" y="2430463"/>
            <a:ext cx="4502150" cy="442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ovéPole 6"/>
          <p:cNvSpPr txBox="1">
            <a:spLocks noChangeArrowheads="1"/>
          </p:cNvSpPr>
          <p:nvPr/>
        </p:nvSpPr>
        <p:spPr bwMode="auto">
          <a:xfrm>
            <a:off x="395288" y="1989138"/>
            <a:ext cx="424815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Obr.11 </a:t>
            </a:r>
            <a:r>
              <a:rPr lang="cs-CZ" b="1"/>
              <a:t>moucha domác</a:t>
            </a:r>
            <a:r>
              <a:rPr lang="cs-CZ"/>
              <a:t>í </a:t>
            </a:r>
            <a:r>
              <a:rPr lang="cs-CZ" b="1"/>
              <a:t>adaptace v biomech světa</a:t>
            </a:r>
          </a:p>
          <a:p>
            <a:pPr eaLnBrk="1" hangingPunct="1"/>
            <a:endParaRPr lang="cs-CZ" b="1"/>
          </a:p>
        </p:txBody>
      </p:sp>
      <p:sp>
        <p:nvSpPr>
          <p:cNvPr id="12294" name="TextovéPole 7"/>
          <p:cNvSpPr txBox="1">
            <a:spLocks noChangeArrowheads="1"/>
          </p:cNvSpPr>
          <p:nvPr/>
        </p:nvSpPr>
        <p:spPr bwMode="auto">
          <a:xfrm>
            <a:off x="5364163" y="1628775"/>
            <a:ext cx="33845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Obr.12  </a:t>
            </a:r>
            <a:r>
              <a:rPr lang="cs-CZ" b="1"/>
              <a:t>koala potravní specialista</a:t>
            </a:r>
          </a:p>
        </p:txBody>
      </p:sp>
      <p:cxnSp>
        <p:nvCxnSpPr>
          <p:cNvPr id="8" name="Přímá spojovací šipka 7"/>
          <p:cNvCxnSpPr/>
          <p:nvPr/>
        </p:nvCxnSpPr>
        <p:spPr>
          <a:xfrm rot="16200000" flipH="1">
            <a:off x="6660357" y="2420144"/>
            <a:ext cx="287337" cy="28892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16200000" flipH="1">
            <a:off x="1079500" y="3033713"/>
            <a:ext cx="1008063" cy="503237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 idx="4294967295"/>
          </p:nvPr>
        </p:nvSpPr>
        <p:spPr>
          <a:xfrm>
            <a:off x="914400" y="-387350"/>
            <a:ext cx="8229600" cy="1417638"/>
          </a:xfrm>
        </p:spPr>
        <p:txBody>
          <a:bodyPr/>
          <a:lstStyle/>
          <a:p>
            <a:pPr eaLnBrk="1" hangingPunct="1"/>
            <a:r>
              <a:rPr lang="cs-CZ" sz="2800" b="1" smtClean="0"/>
              <a:t>Adaptace na prostředí: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idx="4294967295"/>
          </p:nvPr>
        </p:nvSpPr>
        <p:spPr>
          <a:xfrm>
            <a:off x="684213" y="765175"/>
            <a:ext cx="8459787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2800" b="1" dirty="0" smtClean="0"/>
              <a:t>Na prostředí</a:t>
            </a:r>
            <a:r>
              <a:rPr lang="cs-CZ" sz="2800" dirty="0" smtClean="0"/>
              <a:t> (voda</a:t>
            </a:r>
            <a:r>
              <a:rPr lang="cs-CZ" sz="2800" dirty="0" smtClean="0"/>
              <a:t>) = </a:t>
            </a:r>
            <a:r>
              <a:rPr lang="cs-CZ" sz="2800" u="sng" dirty="0" smtClean="0"/>
              <a:t>různé </a:t>
            </a:r>
            <a:r>
              <a:rPr lang="cs-CZ" sz="2800" u="sng" dirty="0" smtClean="0"/>
              <a:t>druhy </a:t>
            </a:r>
            <a:r>
              <a:rPr lang="cs-CZ" sz="2800" dirty="0" smtClean="0"/>
              <a:t>= </a:t>
            </a:r>
            <a:r>
              <a:rPr lang="cs-CZ" sz="2800" dirty="0" smtClean="0"/>
              <a:t>podobné znaky</a:t>
            </a:r>
          </a:p>
          <a:p>
            <a:pPr eaLnBrk="1" hangingPunct="1">
              <a:buFont typeface="Arial" charset="0"/>
              <a:buNone/>
            </a:pPr>
            <a:r>
              <a:rPr lang="cs-CZ" sz="2800" b="1" dirty="0" smtClean="0"/>
              <a:t>Různé prostředí -</a:t>
            </a:r>
            <a:r>
              <a:rPr lang="cs-CZ" sz="2800" dirty="0" smtClean="0"/>
              <a:t> sucho, zima = </a:t>
            </a:r>
            <a:r>
              <a:rPr lang="cs-CZ" sz="2800" u="sng" dirty="0" smtClean="0"/>
              <a:t>jeden druh</a:t>
            </a:r>
            <a:r>
              <a:rPr lang="cs-CZ" sz="2800" dirty="0" smtClean="0"/>
              <a:t> odlišnosti</a:t>
            </a:r>
          </a:p>
        </p:txBody>
      </p:sp>
      <p:pic>
        <p:nvPicPr>
          <p:cNvPr id="13316" name="Picture 6" descr="Soubor:Common dolphi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16113"/>
            <a:ext cx="35052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8" descr="Žralok dlouhoploutvý">
            <a:hlinkClick r:id="rId4" tooltip="Žralok dlouhoploutvý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844675"/>
            <a:ext cx="3638550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10" descr="Soubor:Tuna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650" y="4508500"/>
            <a:ext cx="285750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TextovéPole 6"/>
          <p:cNvSpPr txBox="1">
            <a:spLocks noChangeArrowheads="1"/>
          </p:cNvSpPr>
          <p:nvPr/>
        </p:nvSpPr>
        <p:spPr bwMode="auto">
          <a:xfrm>
            <a:off x="3779838" y="6381750"/>
            <a:ext cx="31686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Obr.15</a:t>
            </a:r>
          </a:p>
        </p:txBody>
      </p:sp>
      <p:sp>
        <p:nvSpPr>
          <p:cNvPr id="13320" name="TextovéPole 8"/>
          <p:cNvSpPr txBox="1">
            <a:spLocks noChangeArrowheads="1"/>
          </p:cNvSpPr>
          <p:nvPr/>
        </p:nvSpPr>
        <p:spPr bwMode="auto">
          <a:xfrm>
            <a:off x="5364163" y="4941888"/>
            <a:ext cx="27368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Obr.14</a:t>
            </a:r>
          </a:p>
        </p:txBody>
      </p:sp>
      <p:sp>
        <p:nvSpPr>
          <p:cNvPr id="13321" name="TextovéPole 9"/>
          <p:cNvSpPr txBox="1">
            <a:spLocks noChangeArrowheads="1"/>
          </p:cNvSpPr>
          <p:nvPr/>
        </p:nvSpPr>
        <p:spPr bwMode="auto">
          <a:xfrm>
            <a:off x="250825" y="4149725"/>
            <a:ext cx="26654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Obr.14</a:t>
            </a:r>
          </a:p>
        </p:txBody>
      </p:sp>
      <p:sp>
        <p:nvSpPr>
          <p:cNvPr id="13322" name="TextovéPole 9"/>
          <p:cNvSpPr txBox="1">
            <a:spLocks noChangeArrowheads="1"/>
          </p:cNvSpPr>
          <p:nvPr/>
        </p:nvSpPr>
        <p:spPr bwMode="auto">
          <a:xfrm>
            <a:off x="4427538" y="5876925"/>
            <a:ext cx="40322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000" b="1"/>
              <a:t>Adaptace organizmů na vodu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oubor:Bufo bufo - Erdkröt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361950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4" descr="Soubor:Bufo viridis female quadrat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33375"/>
            <a:ext cx="4140200" cy="413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6" descr="Soubor:BufoCalamitaByNight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3" y="3789363"/>
            <a:ext cx="386715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ovéPole 4"/>
          <p:cNvSpPr txBox="1">
            <a:spLocks noChangeArrowheads="1"/>
          </p:cNvSpPr>
          <p:nvPr/>
        </p:nvSpPr>
        <p:spPr bwMode="auto">
          <a:xfrm>
            <a:off x="5076825" y="4868863"/>
            <a:ext cx="33115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Obr.18</a:t>
            </a:r>
          </a:p>
          <a:p>
            <a:pPr eaLnBrk="1" hangingPunct="1"/>
            <a:r>
              <a:rPr lang="cs-CZ" b="1"/>
              <a:t>ROPUCHA – adaptace jednoho druhu na různé prostředí</a:t>
            </a:r>
          </a:p>
        </p:txBody>
      </p:sp>
      <p:sp>
        <p:nvSpPr>
          <p:cNvPr id="14342" name="TextovéPole 5"/>
          <p:cNvSpPr txBox="1">
            <a:spLocks noChangeArrowheads="1"/>
          </p:cNvSpPr>
          <p:nvPr/>
        </p:nvSpPr>
        <p:spPr bwMode="auto">
          <a:xfrm>
            <a:off x="179388" y="3068638"/>
            <a:ext cx="39608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Obr..16			obr.17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ovéPole 1"/>
          <p:cNvSpPr txBox="1">
            <a:spLocks noChangeArrowheads="1"/>
          </p:cNvSpPr>
          <p:nvPr/>
        </p:nvSpPr>
        <p:spPr bwMode="auto">
          <a:xfrm>
            <a:off x="900113" y="549275"/>
            <a:ext cx="71278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>
                <a:latin typeface="Calibri" pitchFamily="34" charset="0"/>
              </a:rPr>
              <a:t>Zdroje obrázků: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Obr.1- 2- Kvasničková Danuše, Ekologický přírodopis pro 9 ročník základní školy, třetí, upravené vydání, nakladatelství Fortuna 2009, ISBN 978-7373-058-1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Obr.3-http://cs.wikipedia.org/wiki/Soubor:Horseevolution_Portugu%C3%AAs.png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Obr.4-http://www.zoology.cz/foto/displayimage.php?pid=284&amp;fullsize=1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Obr.5-http://cs.wikipedia.org/wiki/Soubor:Hucul.JPG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Obr.6-http://cs.wikipedia.org/wiki/Soubor:Urbanherovantbarreeltje.JPG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Obr.7-http://cs.wikipedia.org/wiki/Soubor:LaMirage_body07.jpg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Obr.8-http://cs.wikipedia.org/wiki/Soubor:Trait_du_nord_monte.JPG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Obr.9-http://cs.wikipedia.org/wiki/Soubor:Avena_fatua1.jpg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Obr.10-http://cs.wikipedia.org/wiki/Soubor:Sow_with_piglet.jpg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Obr.11-http://cs.wikipedia.org/wiki/Soubor:Musca_domestica_September_2007-1.jpg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Obr.12-http://cs.wikipedia.org/wiki/Soubor:Koala_climbing_tree.jpg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Obr.13-http://cs.wikipedia.org/wiki/Soubor:Common_dolphin.jpg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Obr.14-http://cs.wikipedia.org/wiki/%C5%BDralok_dlouhoploutv%C3%BD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Obr.15-http://cs.wikipedia.org/wiki/Soubor:Tuna.jpg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Obr.16-http://cs.wikipedia.org/wiki/Soubor:Bufo_bufo_-_Erdkr%C3%B6te.jpg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Obr.17-http://cs.wikipedia.org/wiki/Soubor:Bufo_viridis_female_quadrat.jpg</a:t>
            </a:r>
          </a:p>
          <a:p>
            <a:pPr eaLnBrk="1" hangingPunct="1"/>
            <a:r>
              <a:rPr lang="cs-CZ" sz="1200">
                <a:latin typeface="Calibri" pitchFamily="34" charset="0"/>
              </a:rPr>
              <a:t>Obr.18-http://cs.wikipedia.org/wiki/Soubor:BufoCalamitaByNight.jpg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342</Words>
  <Application>Microsoft Office PowerPoint</Application>
  <PresentationFormat>Předvádění na obrazovce (4:3)</PresentationFormat>
  <Paragraphs>68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VY_52_INOVACE_54_Vývojová teorie – učební text</vt:lpstr>
      <vt:lpstr>Vývojové teorie:</vt:lpstr>
      <vt:lpstr>Snímek 3</vt:lpstr>
      <vt:lpstr>Přírodní výběr</vt:lpstr>
      <vt:lpstr>Snímek 5</vt:lpstr>
      <vt:lpstr>Snímek 6</vt:lpstr>
      <vt:lpstr>Snímek 7</vt:lpstr>
      <vt:lpstr>Snímek 8</vt:lpstr>
      <vt:lpstr>Umělý výběr:</vt:lpstr>
      <vt:lpstr>Snímek 10</vt:lpstr>
      <vt:lpstr>Snímek 11</vt:lpstr>
      <vt:lpstr>Adaptace na prostředí: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Hercík</dc:creator>
  <cp:lastModifiedBy>expert</cp:lastModifiedBy>
  <cp:revision>21</cp:revision>
  <dcterms:created xsi:type="dcterms:W3CDTF">2011-03-16T18:51:45Z</dcterms:created>
  <dcterms:modified xsi:type="dcterms:W3CDTF">2012-03-29T16:57:30Z</dcterms:modified>
</cp:coreProperties>
</file>