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58" r:id="rId5"/>
    <p:sldId id="259" r:id="rId6"/>
    <p:sldId id="261" r:id="rId7"/>
    <p:sldId id="262" r:id="rId8"/>
    <p:sldId id="263" r:id="rId9"/>
    <p:sldId id="264" r:id="rId10"/>
    <p:sldId id="260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706AB2-4A57-426B-82B4-4EFFF2ACB119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383DEA-B713-427C-88E7-1B1BE7DAF9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00721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35A9C0-38DD-4323-A900-927D5DE5DD97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151927-67FC-4FCC-B5AD-38884A2A35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44597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2D26E6-7C98-4B89-BB29-78DEDC70B6FB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7FCE8A-F738-4B2E-8CEF-7842A264C5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96094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49F6D2-9F61-4D30-AC32-1CD70EC9D720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F6FA82-3DC9-41C8-95B2-66F86CDE75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9794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06B6B-2390-41A0-8F0B-B3AACC386BE1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F998E6-5F62-40B1-9791-57B65AA8B5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47697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494785-ACF9-4B5B-8C2C-F746BB4EFC08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FFC272-DA5C-4A41-9912-C00F686C2E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4282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A8E730-44FF-4112-937E-3A9CD493CD37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334EBD-9C29-43E8-A1B8-B74739CC07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3342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944CB5-8FCB-43F5-AEF3-26AD7D591079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E8B763-52D8-4D0A-9705-0EEC0D4EDD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3174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80B411-0280-44B9-96A6-D7441FB79E9F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546BEE-8323-43DA-A43E-8C3030CD56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02207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40A8B8-6547-4EB2-9A17-E2A8F5101CF0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8148D9-9C9C-4736-9D84-3B640A8060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65494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03E1FC-DADA-4B57-95DD-51964E53756E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BCBFAC-E463-41C4-8F73-0DA6485ECD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0275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C32DD07-4390-4176-ABE3-247ADA27D3B8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2C99CAF-6954-439A-AFF1-188DC46F23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3200" b="1" dirty="0" smtClean="0"/>
              <a:t>VY_52-INOVACE_58_Současná </a:t>
            </a:r>
            <a:r>
              <a:rPr lang="cs-CZ" sz="3200" b="1" dirty="0" smtClean="0"/>
              <a:t>biosféra -</a:t>
            </a:r>
            <a:r>
              <a:rPr lang="cs-CZ" sz="3200" b="1" dirty="0" smtClean="0"/>
              <a:t>učební text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8175" y="51577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 idx="4294967295"/>
          </p:nvPr>
        </p:nvSpPr>
        <p:spPr>
          <a:xfrm>
            <a:off x="0" y="273050"/>
            <a:ext cx="3008313" cy="347663"/>
          </a:xfrm>
        </p:spPr>
        <p:txBody>
          <a:bodyPr/>
          <a:lstStyle/>
          <a:p>
            <a:pPr eaLnBrk="1" hangingPunct="1"/>
            <a:r>
              <a:rPr lang="cs-CZ" sz="3200" b="1" smtClean="0"/>
              <a:t>Biosféra dnes:</a:t>
            </a:r>
          </a:p>
        </p:txBody>
      </p:sp>
      <p:sp>
        <p:nvSpPr>
          <p:cNvPr id="3075" name="Zástupný symbol pro text 3"/>
          <p:cNvSpPr>
            <a:spLocks noGrp="1"/>
          </p:cNvSpPr>
          <p:nvPr>
            <p:ph type="body" sz="half" idx="4294967295"/>
          </p:nvPr>
        </p:nvSpPr>
        <p:spPr>
          <a:xfrm>
            <a:off x="755650" y="981075"/>
            <a:ext cx="6985000" cy="514826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b="1" u="sng" dirty="0" smtClean="0"/>
              <a:t>Vývoj </a:t>
            </a:r>
            <a:r>
              <a:rPr lang="cs-CZ" sz="2400" b="1" u="sng" dirty="0" smtClean="0"/>
              <a:t>organizmů</a:t>
            </a:r>
            <a:endParaRPr lang="cs-CZ" sz="2400" b="1" u="sng" dirty="0" smtClean="0"/>
          </a:p>
          <a:p>
            <a:pPr eaLnBrk="1" hangingPunct="1">
              <a:buFont typeface="Arial" charset="0"/>
              <a:buNone/>
            </a:pPr>
            <a:r>
              <a:rPr lang="cs-CZ" sz="2400" dirty="0" smtClean="0"/>
              <a:t>Počátek – vrchol – ubývání - vyhynutí </a:t>
            </a:r>
          </a:p>
          <a:p>
            <a:pPr eaLnBrk="1" hangingPunct="1">
              <a:buFont typeface="Arial" charset="0"/>
              <a:buNone/>
            </a:pPr>
            <a:r>
              <a:rPr lang="cs-CZ" sz="2400" b="1" dirty="0" smtClean="0"/>
              <a:t>Dnes milióny druhů: </a:t>
            </a:r>
          </a:p>
          <a:p>
            <a:pPr eaLnBrk="1" hangingPunct="1">
              <a:buFont typeface="Arial" charset="0"/>
              <a:buNone/>
            </a:pPr>
            <a:r>
              <a:rPr lang="cs-CZ" sz="2400" u="sng" dirty="0" smtClean="0"/>
              <a:t>Živočichové:</a:t>
            </a:r>
            <a:endParaRPr lang="cs-CZ" sz="2400" u="sng" dirty="0" smtClean="0"/>
          </a:p>
          <a:p>
            <a:pPr eaLnBrk="1" hangingPunct="1">
              <a:buFont typeface="Arial" charset="0"/>
              <a:buNone/>
            </a:pPr>
            <a:r>
              <a:rPr lang="cs-CZ" sz="2400" dirty="0" smtClean="0"/>
              <a:t>Milion </a:t>
            </a:r>
            <a:r>
              <a:rPr lang="cs-CZ" sz="2400" dirty="0" smtClean="0"/>
              <a:t>– vrchol: </a:t>
            </a:r>
            <a:r>
              <a:rPr lang="cs-CZ" sz="2400" dirty="0" smtClean="0"/>
              <a:t>členovci</a:t>
            </a:r>
          </a:p>
          <a:p>
            <a:pPr eaLnBrk="1" hangingPunct="1">
              <a:buFont typeface="Arial" charset="0"/>
              <a:buNone/>
            </a:pPr>
            <a:r>
              <a:rPr lang="cs-CZ" sz="2400" u="sng" dirty="0" smtClean="0"/>
              <a:t>Rostliny:</a:t>
            </a:r>
            <a:r>
              <a:rPr lang="cs-CZ" sz="2400" dirty="0" smtClean="0"/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/>
              <a:t>půl milionu – vrchol: </a:t>
            </a:r>
            <a:r>
              <a:rPr lang="cs-CZ" sz="2400" dirty="0" smtClean="0"/>
              <a:t>krytosemenné</a:t>
            </a:r>
          </a:p>
          <a:p>
            <a:pPr eaLnBrk="1" hangingPunct="1">
              <a:buFont typeface="Arial" charset="0"/>
              <a:buNone/>
            </a:pPr>
            <a:r>
              <a:rPr lang="cs-CZ" sz="2400" u="sng" dirty="0" smtClean="0"/>
              <a:t>Houby a </a:t>
            </a:r>
            <a:r>
              <a:rPr lang="cs-CZ" sz="2400" u="sng" dirty="0" smtClean="0"/>
              <a:t>lišejníky:</a:t>
            </a:r>
            <a:endParaRPr lang="cs-CZ" sz="2400" u="sng" dirty="0" smtClean="0"/>
          </a:p>
          <a:p>
            <a:pPr eaLnBrk="1" hangingPunct="1">
              <a:buFont typeface="Arial" charset="0"/>
              <a:buNone/>
            </a:pPr>
            <a:r>
              <a:rPr lang="cs-CZ" sz="2400" dirty="0" smtClean="0"/>
              <a:t>desetitisíce</a:t>
            </a:r>
          </a:p>
          <a:p>
            <a:pPr eaLnBrk="1" hangingPunct="1">
              <a:buFont typeface="Arial" charset="0"/>
              <a:buNone/>
            </a:pPr>
            <a:r>
              <a:rPr lang="cs-CZ" sz="2400" u="sng" dirty="0" smtClean="0"/>
              <a:t>Bakterie </a:t>
            </a:r>
            <a:r>
              <a:rPr lang="cs-CZ" sz="2400" dirty="0" smtClean="0"/>
              <a:t>- tisíce</a:t>
            </a:r>
            <a:endParaRPr lang="cs-CZ" sz="2400" dirty="0" smtClean="0"/>
          </a:p>
          <a:p>
            <a:pPr eaLnBrk="1" hangingPunct="1"/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450" y="1392238"/>
            <a:ext cx="8864600" cy="5368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099" name="TextovéPole 1"/>
          <p:cNvSpPr txBox="1">
            <a:spLocks noChangeArrowheads="1"/>
          </p:cNvSpPr>
          <p:nvPr/>
        </p:nvSpPr>
        <p:spPr bwMode="auto">
          <a:xfrm>
            <a:off x="539750" y="765175"/>
            <a:ext cx="770413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/>
              <a:t>Porovnání vrcholů vývoje organizmů v třetihorách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Obrázek 4" descr="skenování0005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225" y="836613"/>
            <a:ext cx="9121775" cy="5886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684213" y="279400"/>
            <a:ext cx="6840537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/>
              <a:t>Časový graf vzniku a  vývoje organizmů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cs-CZ" sz="3200" b="1" u="sng" smtClean="0"/>
              <a:t>ORGANIZMY A PROSTŘEDÍ:</a:t>
            </a:r>
          </a:p>
        </p:txBody>
      </p:sp>
      <p:sp>
        <p:nvSpPr>
          <p:cNvPr id="6147" name="Zástupný symbol pro obsah 5"/>
          <p:cNvSpPr>
            <a:spLocks noGrp="1"/>
          </p:cNvSpPr>
          <p:nvPr>
            <p:ph idx="1"/>
          </p:nvPr>
        </p:nvSpPr>
        <p:spPr>
          <a:xfrm>
            <a:off x="179388" y="981075"/>
            <a:ext cx="8686800" cy="514508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400" b="1" dirty="0" smtClean="0"/>
              <a:t>BIOSFÉRA: </a:t>
            </a:r>
            <a:r>
              <a:rPr lang="cs-CZ" sz="2400" dirty="0" smtClean="0"/>
              <a:t>všechny živé organizmy spolu se svým životním prostředím = všechny ekosystémy světa</a:t>
            </a:r>
          </a:p>
          <a:p>
            <a:pPr>
              <a:buFont typeface="Arial" charset="0"/>
              <a:buNone/>
            </a:pPr>
            <a:r>
              <a:rPr lang="cs-CZ" sz="2400" dirty="0" smtClean="0"/>
              <a:t>- lesy, oceány, </a:t>
            </a:r>
            <a:r>
              <a:rPr lang="cs-CZ" sz="2400" dirty="0" smtClean="0"/>
              <a:t>pralesy</a:t>
            </a:r>
            <a:r>
              <a:rPr lang="cs-CZ" sz="2400" dirty="0" smtClean="0"/>
              <a:t>…</a:t>
            </a:r>
            <a:endParaRPr lang="cs-CZ" sz="2400" dirty="0" smtClean="0"/>
          </a:p>
          <a:p>
            <a:pPr>
              <a:buFont typeface="Arial" charset="0"/>
              <a:buNone/>
            </a:pPr>
            <a:r>
              <a:rPr lang="cs-CZ" sz="2400" b="1" dirty="0" smtClean="0"/>
              <a:t>SVĚTOVÝ EKOSYSTÉM</a:t>
            </a:r>
            <a:r>
              <a:rPr lang="cs-CZ" sz="2400" dirty="0" smtClean="0"/>
              <a:t>: celosvětové propojení organizmů mezi sebou a </a:t>
            </a:r>
            <a:r>
              <a:rPr lang="cs-CZ" sz="2400" dirty="0" smtClean="0"/>
              <a:t>mezi neživým </a:t>
            </a:r>
            <a:r>
              <a:rPr lang="cs-CZ" sz="2400" dirty="0" smtClean="0"/>
              <a:t>prostředím, které umožní existenci organizmů</a:t>
            </a:r>
          </a:p>
          <a:p>
            <a:pPr>
              <a:buFont typeface="Arial" charset="0"/>
              <a:buNone/>
            </a:pPr>
            <a:r>
              <a:rPr lang="cs-CZ" sz="2400" b="1" dirty="0" smtClean="0"/>
              <a:t>VZTAHY: </a:t>
            </a:r>
            <a:r>
              <a:rPr lang="cs-CZ" sz="2400" dirty="0" smtClean="0"/>
              <a:t>ORGANIZMUS - PROSTŘEDÍ:</a:t>
            </a:r>
          </a:p>
          <a:p>
            <a:pPr>
              <a:buFont typeface="Arial" charset="0"/>
              <a:buNone/>
            </a:pPr>
            <a:r>
              <a:rPr lang="cs-CZ" sz="2400" b="1" dirty="0" smtClean="0"/>
              <a:t>Jedinec </a:t>
            </a:r>
            <a:r>
              <a:rPr lang="cs-CZ" sz="2400" dirty="0" smtClean="0"/>
              <a:t>= součástí </a:t>
            </a:r>
            <a:r>
              <a:rPr lang="cs-CZ" sz="2400" b="1" dirty="0" smtClean="0"/>
              <a:t>populace </a:t>
            </a:r>
            <a:r>
              <a:rPr lang="cs-CZ" sz="2400" dirty="0" smtClean="0"/>
              <a:t>= souhrn jedinců v daném čase a místě</a:t>
            </a:r>
          </a:p>
          <a:p>
            <a:pPr>
              <a:buFont typeface="Arial" charset="0"/>
              <a:buNone/>
            </a:pPr>
            <a:r>
              <a:rPr lang="cs-CZ" sz="2400" dirty="0" smtClean="0"/>
              <a:t>		= součástí </a:t>
            </a:r>
            <a:r>
              <a:rPr lang="cs-CZ" sz="2400" b="1" dirty="0" smtClean="0"/>
              <a:t>společenstva </a:t>
            </a:r>
            <a:r>
              <a:rPr lang="cs-CZ" sz="2400" dirty="0" smtClean="0"/>
              <a:t>= souhrn živých organizmů v daném</a:t>
            </a:r>
          </a:p>
          <a:p>
            <a:pPr>
              <a:buFont typeface="Arial" charset="0"/>
              <a:buNone/>
            </a:pPr>
            <a:r>
              <a:rPr lang="cs-CZ" sz="2400" dirty="0" smtClean="0"/>
              <a:t>                 čase a místě</a:t>
            </a:r>
          </a:p>
          <a:p>
            <a:pPr>
              <a:buFont typeface="Arial" charset="0"/>
              <a:buNone/>
            </a:pPr>
            <a:r>
              <a:rPr lang="cs-CZ" sz="2400" dirty="0" smtClean="0"/>
              <a:t>		= součástí </a:t>
            </a:r>
            <a:r>
              <a:rPr lang="cs-CZ" sz="2400" b="1" dirty="0" smtClean="0"/>
              <a:t>ekosystému =</a:t>
            </a:r>
            <a:r>
              <a:rPr lang="cs-CZ" sz="2400" dirty="0" smtClean="0"/>
              <a:t> souhrnu organizmů a podmínek     		neživého prostředí v daném čase a místě		</a:t>
            </a:r>
          </a:p>
          <a:p>
            <a:pPr>
              <a:buFont typeface="Arial" charset="0"/>
              <a:buNone/>
            </a:pPr>
            <a:endParaRPr lang="cs-CZ" sz="2800" dirty="0" smtClean="0"/>
          </a:p>
          <a:p>
            <a:pPr>
              <a:buFont typeface="Arial" charset="0"/>
              <a:buNone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Obrázek 1" descr="skenování0016.jp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1500" y="0"/>
            <a:ext cx="31686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1" name="TextovéPole 1"/>
          <p:cNvSpPr txBox="1">
            <a:spLocks noChangeArrowheads="1"/>
          </p:cNvSpPr>
          <p:nvPr/>
        </p:nvSpPr>
        <p:spPr bwMode="auto">
          <a:xfrm>
            <a:off x="611188" y="549275"/>
            <a:ext cx="4248150" cy="6370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/>
              <a:t>Jedinec</a:t>
            </a:r>
          </a:p>
          <a:p>
            <a:pPr eaLnBrk="1" hangingPunct="1"/>
            <a:endParaRPr lang="cs-CZ" sz="2400" b="1"/>
          </a:p>
          <a:p>
            <a:pPr eaLnBrk="1" hangingPunct="1"/>
            <a:endParaRPr lang="cs-CZ" sz="2400" b="1"/>
          </a:p>
          <a:p>
            <a:pPr eaLnBrk="1" hangingPunct="1"/>
            <a:r>
              <a:rPr lang="cs-CZ" sz="2400" b="1"/>
              <a:t>Populace</a:t>
            </a:r>
          </a:p>
          <a:p>
            <a:pPr eaLnBrk="1" hangingPunct="1"/>
            <a:endParaRPr lang="cs-CZ" sz="2400" b="1"/>
          </a:p>
          <a:p>
            <a:pPr eaLnBrk="1" hangingPunct="1"/>
            <a:r>
              <a:rPr lang="cs-CZ" sz="2400" b="1"/>
              <a:t>Společenstvo živočichů</a:t>
            </a:r>
          </a:p>
          <a:p>
            <a:pPr eaLnBrk="1" hangingPunct="1"/>
            <a:endParaRPr lang="cs-CZ" sz="2400" b="1"/>
          </a:p>
          <a:p>
            <a:pPr eaLnBrk="1" hangingPunct="1"/>
            <a:endParaRPr lang="cs-CZ" sz="2400" b="1"/>
          </a:p>
          <a:p>
            <a:pPr eaLnBrk="1" hangingPunct="1"/>
            <a:r>
              <a:rPr lang="cs-CZ" sz="2400" b="1"/>
              <a:t>Společenstvo organizmů</a:t>
            </a:r>
          </a:p>
          <a:p>
            <a:pPr eaLnBrk="1" hangingPunct="1"/>
            <a:endParaRPr lang="cs-CZ" sz="2400" b="1"/>
          </a:p>
          <a:p>
            <a:pPr eaLnBrk="1" hangingPunct="1"/>
            <a:endParaRPr lang="cs-CZ" sz="2400" b="1"/>
          </a:p>
          <a:p>
            <a:pPr eaLnBrk="1" hangingPunct="1"/>
            <a:endParaRPr lang="cs-CZ" sz="2400" b="1"/>
          </a:p>
          <a:p>
            <a:pPr eaLnBrk="1" hangingPunct="1"/>
            <a:endParaRPr lang="cs-CZ" sz="2400" b="1"/>
          </a:p>
          <a:p>
            <a:pPr eaLnBrk="1" hangingPunct="1"/>
            <a:r>
              <a:rPr lang="cs-CZ" sz="2400" b="1"/>
              <a:t>Ekosystém: neživé prostředí a organizmy</a:t>
            </a:r>
          </a:p>
          <a:p>
            <a:pPr eaLnBrk="1" hangingPunct="1"/>
            <a:endParaRPr lang="cs-CZ" sz="2400" b="1"/>
          </a:p>
          <a:p>
            <a:pPr eaLnBrk="1" hangingPunct="1"/>
            <a:endParaRPr lang="cs-CZ" sz="24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Obrázek 2" descr="skenování0014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7963" y="1052513"/>
            <a:ext cx="8531225" cy="3097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TextovéPole 3"/>
          <p:cNvSpPr txBox="1">
            <a:spLocks noChangeArrowheads="1"/>
          </p:cNvSpPr>
          <p:nvPr/>
        </p:nvSpPr>
        <p:spPr bwMode="auto">
          <a:xfrm>
            <a:off x="971550" y="333375"/>
            <a:ext cx="66960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b="1"/>
              <a:t>VLIV NEŽIVÉHO A ŽIVÉHO PROSTŘEDÍ NA JEDINCE: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cs-CZ" sz="2800" dirty="0" smtClean="0"/>
              <a:t>PODMÍNKY PRO </a:t>
            </a:r>
            <a:r>
              <a:rPr lang="cs-CZ" sz="2800" dirty="0" smtClean="0"/>
              <a:t>ORGANIZMY</a:t>
            </a:r>
            <a:endParaRPr lang="cs-CZ" dirty="0" smtClean="0"/>
          </a:p>
        </p:txBody>
      </p:sp>
      <p:sp>
        <p:nvSpPr>
          <p:cNvPr id="8195" name="Zástupný symbol pro obsah 2"/>
          <p:cNvSpPr>
            <a:spLocks noGrp="1"/>
          </p:cNvSpPr>
          <p:nvPr>
            <p:ph sz="half" idx="1"/>
          </p:nvPr>
        </p:nvSpPr>
        <p:spPr>
          <a:xfrm>
            <a:off x="250825" y="1125538"/>
            <a:ext cx="4249167" cy="5543550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2400" b="1" dirty="0" smtClean="0"/>
              <a:t>Optimální - </a:t>
            </a:r>
            <a:r>
              <a:rPr lang="cs-CZ" sz="2400" dirty="0" smtClean="0"/>
              <a:t>ideální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b="1" dirty="0" smtClean="0"/>
              <a:t>Minimální </a:t>
            </a:r>
            <a:r>
              <a:rPr lang="cs-CZ" sz="2400" dirty="0" smtClean="0"/>
              <a:t>- dostatečné </a:t>
            </a:r>
            <a:r>
              <a:rPr lang="cs-CZ" sz="2400" dirty="0" smtClean="0"/>
              <a:t>               pro </a:t>
            </a:r>
            <a:r>
              <a:rPr lang="cs-CZ" sz="2400" dirty="0" smtClean="0"/>
              <a:t>přežití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b="1" dirty="0" smtClean="0"/>
              <a:t>Maximální </a:t>
            </a:r>
            <a:r>
              <a:rPr lang="cs-CZ" sz="2400" dirty="0" smtClean="0"/>
              <a:t>- příliš </a:t>
            </a:r>
            <a:r>
              <a:rPr lang="cs-CZ" sz="2400" dirty="0" smtClean="0"/>
              <a:t>velké, </a:t>
            </a:r>
            <a:r>
              <a:rPr lang="cs-CZ" sz="2400" dirty="0" smtClean="0"/>
              <a:t>nadbytečné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b="1" dirty="0" smtClean="0"/>
              <a:t>Hraniční </a:t>
            </a:r>
            <a:r>
              <a:rPr lang="cs-CZ" sz="2400" dirty="0" smtClean="0"/>
              <a:t>– </a:t>
            </a:r>
            <a:r>
              <a:rPr lang="cs-CZ" sz="2400" dirty="0" smtClean="0"/>
              <a:t>nepříznivé, </a:t>
            </a:r>
            <a:r>
              <a:rPr lang="cs-CZ" sz="2400" dirty="0" smtClean="0"/>
              <a:t>stresující, úhyn</a:t>
            </a:r>
          </a:p>
          <a:p>
            <a:pPr>
              <a:buFont typeface="Arial" charset="0"/>
              <a:buNone/>
              <a:defRPr/>
            </a:pPr>
            <a:r>
              <a:rPr lang="cs-CZ" sz="2400" dirty="0" smtClean="0"/>
              <a:t>Liší se podle druhu </a:t>
            </a:r>
            <a:r>
              <a:rPr lang="cs-CZ" sz="2400" dirty="0" smtClean="0"/>
              <a:t>organizmu:</a:t>
            </a:r>
            <a:endParaRPr lang="cs-CZ" sz="2400" dirty="0" smtClean="0"/>
          </a:p>
          <a:p>
            <a:pPr>
              <a:buFont typeface="Arial" charset="0"/>
              <a:buNone/>
              <a:defRPr/>
            </a:pPr>
            <a:r>
              <a:rPr lang="cs-CZ" sz="2400" dirty="0"/>
              <a:t>t</a:t>
            </a:r>
            <a:r>
              <a:rPr lang="cs-CZ" sz="2400" dirty="0" smtClean="0"/>
              <a:t>eplomilní, </a:t>
            </a:r>
            <a:r>
              <a:rPr lang="cs-CZ" sz="2400" dirty="0" smtClean="0"/>
              <a:t>chladnomilní</a:t>
            </a:r>
            <a:r>
              <a:rPr lang="cs-CZ" sz="2400" dirty="0" smtClean="0"/>
              <a:t>, </a:t>
            </a:r>
            <a:r>
              <a:rPr lang="cs-CZ" sz="2400" dirty="0" smtClean="0"/>
              <a:t>…</a:t>
            </a:r>
            <a:endParaRPr lang="cs-CZ" dirty="0" smtClean="0"/>
          </a:p>
          <a:p>
            <a:pPr>
              <a:buFont typeface="Arial" charset="0"/>
              <a:buNone/>
              <a:defRPr/>
            </a:pPr>
            <a:r>
              <a:rPr lang="cs-CZ" sz="2400" b="1" dirty="0" smtClean="0"/>
              <a:t>Ekologická </a:t>
            </a:r>
            <a:r>
              <a:rPr lang="cs-CZ" sz="2400" b="1" dirty="0" smtClean="0"/>
              <a:t>přizpůsobivost</a:t>
            </a:r>
            <a:endParaRPr lang="cs-CZ" sz="2400" b="1" dirty="0" smtClean="0"/>
          </a:p>
          <a:p>
            <a:pPr>
              <a:buFont typeface="Arial" charset="0"/>
              <a:buNone/>
              <a:defRPr/>
            </a:pPr>
            <a:r>
              <a:rPr lang="cs-CZ" sz="2400" dirty="0" smtClean="0"/>
              <a:t>j</a:t>
            </a:r>
            <a:r>
              <a:rPr lang="cs-CZ" sz="2400" dirty="0" smtClean="0"/>
              <a:t>e </a:t>
            </a:r>
            <a:r>
              <a:rPr lang="cs-CZ" sz="2400" dirty="0" smtClean="0"/>
              <a:t>různá </a:t>
            </a:r>
            <a:r>
              <a:rPr lang="cs-CZ" sz="2400" dirty="0" smtClean="0"/>
              <a:t>– kolibřík - </a:t>
            </a:r>
            <a:r>
              <a:rPr lang="cs-CZ" sz="2400" dirty="0" smtClean="0"/>
              <a:t>specializace</a:t>
            </a:r>
          </a:p>
          <a:p>
            <a:pPr>
              <a:buFont typeface="Arial" charset="0"/>
              <a:buNone/>
              <a:defRPr/>
            </a:pPr>
            <a:r>
              <a:rPr lang="cs-CZ" sz="2400" dirty="0" smtClean="0"/>
              <a:t>		</a:t>
            </a:r>
            <a:r>
              <a:rPr lang="cs-CZ" sz="2400" dirty="0" smtClean="0"/>
              <a:t>  - </a:t>
            </a:r>
            <a:r>
              <a:rPr lang="cs-CZ" sz="2400" dirty="0" smtClean="0"/>
              <a:t>moucha - přizpůsobivá</a:t>
            </a:r>
          </a:p>
          <a:p>
            <a:pPr>
              <a:buFont typeface="Arial" charset="0"/>
              <a:buNone/>
              <a:defRPr/>
            </a:pPr>
            <a:endParaRPr lang="cs-CZ" sz="2400" dirty="0" smtClean="0"/>
          </a:p>
          <a:p>
            <a:pPr>
              <a:buFont typeface="Arial" charset="0"/>
              <a:buNone/>
              <a:defRPr/>
            </a:pPr>
            <a:endParaRPr lang="cs-CZ" sz="2400" dirty="0" smtClean="0"/>
          </a:p>
        </p:txBody>
      </p:sp>
      <p:pic>
        <p:nvPicPr>
          <p:cNvPr id="9220" name="Obrázek 4" descr="skenování0017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40200" y="1420813"/>
            <a:ext cx="5003800" cy="3887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cs-CZ" sz="2400" b="1" u="sng" smtClean="0"/>
              <a:t>Závislost a regulace počtu organizmů v ekosystému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981075"/>
            <a:ext cx="8229600" cy="2879725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2400" b="1" dirty="0" smtClean="0"/>
              <a:t>Pozitivní zpětná vazba </a:t>
            </a:r>
            <a:r>
              <a:rPr lang="cs-CZ" sz="2400" dirty="0" smtClean="0"/>
              <a:t>- vhodné podmínky - mnoho rostlin -mnoho hrabošů - mnoho kání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b="1" dirty="0" smtClean="0"/>
              <a:t>Negativní  zpětná vazba -  </a:t>
            </a:r>
            <a:r>
              <a:rPr lang="cs-CZ" sz="2400" dirty="0" smtClean="0"/>
              <a:t>mnoho kání - klesá počet hrabošů -klesá i počet kání (mizí potrava)</a:t>
            </a:r>
          </a:p>
          <a:p>
            <a:pPr>
              <a:buFont typeface="Arial" charset="0"/>
              <a:buNone/>
              <a:defRPr/>
            </a:pPr>
            <a:r>
              <a:rPr lang="cs-CZ" sz="2400" dirty="0" smtClean="0"/>
              <a:t>Hraboš reguluje počet semen, káně reguluje počet </a:t>
            </a:r>
            <a:r>
              <a:rPr lang="cs-CZ" sz="2400" dirty="0" smtClean="0"/>
              <a:t>hrabošů, </a:t>
            </a:r>
          </a:p>
          <a:p>
            <a:pPr>
              <a:buFont typeface="Arial" charset="0"/>
              <a:buNone/>
              <a:defRPr/>
            </a:pPr>
            <a:r>
              <a:rPr lang="cs-CZ" sz="2400" dirty="0" smtClean="0"/>
              <a:t>a</a:t>
            </a:r>
            <a:r>
              <a:rPr lang="cs-CZ" sz="2400" dirty="0" smtClean="0"/>
              <a:t> </a:t>
            </a:r>
            <a:r>
              <a:rPr lang="cs-CZ" sz="2400" dirty="0" smtClean="0"/>
              <a:t>zároveň </a:t>
            </a:r>
            <a:r>
              <a:rPr lang="cs-CZ" sz="2400" dirty="0" smtClean="0"/>
              <a:t>je závislé na počtu hrabošů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b="1" dirty="0" smtClean="0"/>
              <a:t>Zpětná vazba udržuje biologickou rovnováhu ekosystému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b="1" u="sng" dirty="0" smtClean="0"/>
              <a:t>Rozšíření organizmů: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/>
              <a:t>Závisí </a:t>
            </a:r>
            <a:r>
              <a:rPr lang="cs-CZ" sz="2400" dirty="0" smtClean="0"/>
              <a:t>na - </a:t>
            </a:r>
            <a:r>
              <a:rPr lang="cs-CZ" sz="2400" dirty="0" smtClean="0"/>
              <a:t>podmínkách vývoje a současných podmínkách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/>
              <a:t>Rozhodující je světlo, teplo, voda, složení </a:t>
            </a:r>
            <a:r>
              <a:rPr lang="cs-CZ" sz="2400" dirty="0" smtClean="0"/>
              <a:t>půd.</a:t>
            </a:r>
            <a:endParaRPr lang="cs-CZ" sz="2400" dirty="0" smtClean="0"/>
          </a:p>
          <a:p>
            <a:pPr>
              <a:buFont typeface="Arial" charset="0"/>
              <a:buNone/>
              <a:defRPr/>
            </a:pPr>
            <a:endParaRPr lang="cs-CZ" sz="2400" dirty="0" smtClean="0"/>
          </a:p>
          <a:p>
            <a:pPr>
              <a:defRPr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539750" y="620713"/>
            <a:ext cx="835342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 dirty="0">
                <a:latin typeface="Calibri" pitchFamily="34" charset="0"/>
              </a:rPr>
              <a:t>Zdroje obrázků:</a:t>
            </a:r>
          </a:p>
          <a:p>
            <a:pPr eaLnBrk="1" hangingPunct="1"/>
            <a:r>
              <a:rPr lang="cs-CZ" sz="1200" dirty="0">
                <a:latin typeface="Calibri" pitchFamily="34" charset="0"/>
              </a:rPr>
              <a:t>Učebnice . Kvasničková Danuše: Ekologický přírodopis pro 9. ročník ZŠ, </a:t>
            </a:r>
            <a:r>
              <a:rPr lang="cs-CZ" sz="1200" dirty="0" smtClean="0">
                <a:latin typeface="Calibri" pitchFamily="34" charset="0"/>
              </a:rPr>
              <a:t>třetí upravené </a:t>
            </a:r>
            <a:r>
              <a:rPr lang="cs-CZ" sz="1200" dirty="0">
                <a:latin typeface="Calibri" pitchFamily="34" charset="0"/>
              </a:rPr>
              <a:t>vydání, nakladatelství Fortuna 2009, ISBN 978-80-7373-058-1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</TotalTime>
  <Words>291</Words>
  <Application>Microsoft Office PowerPoint</Application>
  <PresentationFormat>Předvádění na obrazovce (4:3)</PresentationFormat>
  <Paragraphs>59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VY_52-INOVACE_58_Současná biosféra -učební text</vt:lpstr>
      <vt:lpstr>Biosféra dnes:</vt:lpstr>
      <vt:lpstr>Snímek 3</vt:lpstr>
      <vt:lpstr>Snímek 4</vt:lpstr>
      <vt:lpstr>ORGANIZMY A PROSTŘEDÍ:</vt:lpstr>
      <vt:lpstr>Snímek 6</vt:lpstr>
      <vt:lpstr>Snímek 7</vt:lpstr>
      <vt:lpstr>PODMÍNKY PRO ORGANIZMY</vt:lpstr>
      <vt:lpstr>Závislost a regulace počtu organizmů v ekosystému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VY_52-INOVACE_58</dc:title>
  <dc:creator>Hercík</dc:creator>
  <cp:lastModifiedBy>Dum</cp:lastModifiedBy>
  <cp:revision>27</cp:revision>
  <dcterms:created xsi:type="dcterms:W3CDTF">2011-03-31T18:23:55Z</dcterms:created>
  <dcterms:modified xsi:type="dcterms:W3CDTF">2012-03-28T12:16:44Z</dcterms:modified>
</cp:coreProperties>
</file>