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1026" y="4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244EB-9A3E-43E6-BADF-076ED0652D61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5E138D-9452-47A8-919D-D891A5F0F3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8326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A96992-4B47-4456-BAF4-9458052ECAC1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299093-F38F-431F-B6C2-B2C96700F6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1250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DCC3CD-9A19-4D2E-B62B-46272B4A9884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656018-1589-43E9-9E7B-B1A8DCB062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79703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47CDBC-0009-48F1-8946-ACC0E5670AB8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D8A22A-59BF-42A3-BED7-E18CF7ED18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8192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2A35C5-28C4-479C-BDD8-657727D4AD55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FF4A1C-E239-48E9-9CC7-F2EB06DECF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92306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524794-65EF-4448-81B4-B3B7F5DE0BE8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50FD9-419B-44E0-A42A-D094948FA1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83013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ACE84-20C9-49FA-8ED7-6D48E0EACC0B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89F0CA-5E6C-42B8-A49A-B3BC6BD9A5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7277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E456A5-D3D9-4373-B6E6-50D174F65B0D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7AE4CE-A0D8-43A3-9605-5D45346CFD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79892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1EFE3D-8F26-4126-A36C-C9A0164FDB6B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A58F60-0825-461B-8EB2-660DCE8E31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74206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CCDBAA-E634-4519-B8FD-FA12688D12C8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2192F5-CC47-46D8-9F1D-1AA4B16CF4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05998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645AC7-EE39-4548-90D4-D586C549FA26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F38F9D-32B4-43DA-AAD3-340EEB0A90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0261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EC354A3-07D7-4D62-AAA0-1FE0644FD8D5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50E85E3-4D0A-49FB-8F27-1DDC7AD9C5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a/a1/Lagarta2.jpg" TargetMode="External"/><Relationship Id="rId13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12" Type="http://schemas.openxmlformats.org/officeDocument/2006/relationships/hyperlink" Target="http://upload.wikimedia.org/wikipedia/commons/8/88/Parus_caeruleus1.jpg" TargetMode="External"/><Relationship Id="rId17" Type="http://schemas.openxmlformats.org/officeDocument/2006/relationships/image" Target="../media/image13.jpeg"/><Relationship Id="rId2" Type="http://schemas.openxmlformats.org/officeDocument/2006/relationships/hyperlink" Target="http://upload.wikimedia.org/wikipedia/commons/1/10/Draved-Skov-h%C3%B8jskov4.jpg" TargetMode="External"/><Relationship Id="rId16" Type="http://schemas.openxmlformats.org/officeDocument/2006/relationships/hyperlink" Target="http://cs.wikipedia.org/wiki/Soubor:Phosphuga_atrata1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5/5d/Capreolus_capreolus_(Marek_Szczepanek).jpg" TargetMode="External"/><Relationship Id="rId11" Type="http://schemas.openxmlformats.org/officeDocument/2006/relationships/image" Target="../media/image10.jpeg"/><Relationship Id="rId5" Type="http://schemas.openxmlformats.org/officeDocument/2006/relationships/image" Target="../media/image7.png"/><Relationship Id="rId15" Type="http://schemas.openxmlformats.org/officeDocument/2006/relationships/image" Target="../media/image12.jpeg"/><Relationship Id="rId10" Type="http://schemas.openxmlformats.org/officeDocument/2006/relationships/hyperlink" Target="http://upload.wikimedia.org/wikipedia/commons/2/28/Vulpes_vulpes_pup_sitting_on_stone.jpg" TargetMode="External"/><Relationship Id="rId4" Type="http://schemas.openxmlformats.org/officeDocument/2006/relationships/hyperlink" Target="http://upload.wikimedia.org/wikipedia/commons/d/df/Sun_in_X-Ray.png" TargetMode="External"/><Relationship Id="rId9" Type="http://schemas.openxmlformats.org/officeDocument/2006/relationships/image" Target="../media/image9.jpeg"/><Relationship Id="rId14" Type="http://schemas.openxmlformats.org/officeDocument/2006/relationships/hyperlink" Target="http://upload.wikimedia.org/wikipedia/commons/1/10/Poa_pratensis_(Veldbeemdgras_plant).jpg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4/48/Oedipoda_coerulescens_1_beentree.jpg" TargetMode="External"/><Relationship Id="rId13" Type="http://schemas.openxmlformats.org/officeDocument/2006/relationships/image" Target="../media/image18.jpeg"/><Relationship Id="rId3" Type="http://schemas.openxmlformats.org/officeDocument/2006/relationships/image" Target="../media/image14.jpeg"/><Relationship Id="rId7" Type="http://schemas.openxmlformats.org/officeDocument/2006/relationships/image" Target="../media/image15.jpeg"/><Relationship Id="rId12" Type="http://schemas.openxmlformats.org/officeDocument/2006/relationships/hyperlink" Target="http://upload.wikimedia.org/wikipedia/commons/8/87/USS_John_C._Stennis_baker.jpg" TargetMode="External"/><Relationship Id="rId2" Type="http://schemas.openxmlformats.org/officeDocument/2006/relationships/hyperlink" Target="http://upload.wikimedia.org/wikipedia/commons/c/cd/Pole_v_Cesku_lan_bez_mezi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c/c1/Plowing_ecomat.jpg" TargetMode="External"/><Relationship Id="rId11" Type="http://schemas.openxmlformats.org/officeDocument/2006/relationships/image" Target="../media/image17.jpeg"/><Relationship Id="rId5" Type="http://schemas.openxmlformats.org/officeDocument/2006/relationships/image" Target="../media/image7.png"/><Relationship Id="rId15" Type="http://schemas.openxmlformats.org/officeDocument/2006/relationships/image" Target="../media/image19.jpeg"/><Relationship Id="rId10" Type="http://schemas.openxmlformats.org/officeDocument/2006/relationships/hyperlink" Target="http://upload.wikimedia.org/wikipedia/commons/f/ff/Skotsky_nahorni_skot.jpg" TargetMode="External"/><Relationship Id="rId4" Type="http://schemas.openxmlformats.org/officeDocument/2006/relationships/hyperlink" Target="http://upload.wikimedia.org/wikipedia/commons/d/df/Sun_in_X-Ray.png" TargetMode="External"/><Relationship Id="rId9" Type="http://schemas.openxmlformats.org/officeDocument/2006/relationships/image" Target="../media/image16.jpeg"/><Relationship Id="rId14" Type="http://schemas.openxmlformats.org/officeDocument/2006/relationships/hyperlink" Target="http://upload.wikimedia.org/wikipedia/commons/7/70/Krompootdoodgraver_Nicrophorus_vespillo_achter_grassprietje.jpg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hosphuga_atrata1.jpg" TargetMode="External"/><Relationship Id="rId13" Type="http://schemas.openxmlformats.org/officeDocument/2006/relationships/hyperlink" Target="http://cs.wikipedia.org/wiki/Soubor:USS_John_C._Stennis_baker.jpg" TargetMode="External"/><Relationship Id="rId3" Type="http://schemas.openxmlformats.org/officeDocument/2006/relationships/hyperlink" Target="http://cs.wikipedia.org/wiki/Soubor:Sun_in_X-Ray.png" TargetMode="External"/><Relationship Id="rId7" Type="http://schemas.openxmlformats.org/officeDocument/2006/relationships/hyperlink" Target="http://cs.wikipedia.org/wiki/Soubor:Parus_caeruleus1.jpg" TargetMode="External"/><Relationship Id="rId12" Type="http://schemas.openxmlformats.org/officeDocument/2006/relationships/hyperlink" Target="http://cs.wikipedia.org/wiki/Soubor:Skotsky_nahorni_skot.jpg" TargetMode="External"/><Relationship Id="rId2" Type="http://schemas.openxmlformats.org/officeDocument/2006/relationships/hyperlink" Target="http://cs.wikipedia.org/wiki/Soubor:Draved-Skov-h%C3%B8jskov4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Vulpes_vulpes_pup_sitting_on_stone.jpg" TargetMode="External"/><Relationship Id="rId11" Type="http://schemas.openxmlformats.org/officeDocument/2006/relationships/hyperlink" Target="http://cs.wikipedia.org/wiki/Soubor:Oedipoda_coerulescens_1_beentree.jpg" TargetMode="External"/><Relationship Id="rId5" Type="http://schemas.openxmlformats.org/officeDocument/2006/relationships/hyperlink" Target="http://cs.wikipedia.org/wiki/Soubor:Lagarta2.jpg" TargetMode="External"/><Relationship Id="rId10" Type="http://schemas.openxmlformats.org/officeDocument/2006/relationships/hyperlink" Target="http://cs.wikipedia.org/wiki/Soubor:Plowing_ecomat.jpg" TargetMode="External"/><Relationship Id="rId4" Type="http://schemas.openxmlformats.org/officeDocument/2006/relationships/hyperlink" Target="http://cs.wikipedia.org/wiki/Soubor:Capreolus_capreolus_(Marek_Szczepanek).jpg" TargetMode="External"/><Relationship Id="rId9" Type="http://schemas.openxmlformats.org/officeDocument/2006/relationships/hyperlink" Target="http://cs.wikipedia.org/wiki/Soubor:Pole_v_Cesku_lan_bez_mezi.jpg" TargetMode="External"/><Relationship Id="rId14" Type="http://schemas.openxmlformats.org/officeDocument/2006/relationships/hyperlink" Target="http://cs.wikipedia.org/wiki/Soubor:Krompootdoodgraver_Nicrophorus_vespillo_achter_grassprietj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107505" y="2133600"/>
            <a:ext cx="8785670" cy="1470025"/>
          </a:xfrm>
        </p:spPr>
        <p:txBody>
          <a:bodyPr/>
          <a:lstStyle/>
          <a:p>
            <a:pPr eaLnBrk="1" hangingPunct="1"/>
            <a:r>
              <a:rPr lang="cs-CZ" sz="3200" b="1" dirty="0" smtClean="0"/>
              <a:t>VY-52-INOVACE-67_Vodní </a:t>
            </a:r>
            <a:r>
              <a:rPr lang="cs-CZ" sz="3200" b="1" dirty="0" smtClean="0"/>
              <a:t>ekosystém - </a:t>
            </a:r>
            <a:r>
              <a:rPr lang="cs-CZ" sz="3200" b="1" dirty="0" smtClean="0"/>
              <a:t>učební text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75" y="494188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Obdélník 3"/>
          <p:cNvSpPr>
            <a:spLocks noChangeArrowheads="1"/>
          </p:cNvSpPr>
          <p:nvPr/>
        </p:nvSpPr>
        <p:spPr bwMode="auto">
          <a:xfrm>
            <a:off x="539750" y="1006475"/>
            <a:ext cx="835342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/>
              <a:t>Základní škola a Mateřská škola Choustník, okres Tábor</a:t>
            </a:r>
            <a:endParaRPr lang="cs-CZ" sz="2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pPr eaLnBrk="1" hangingPunct="1"/>
            <a:r>
              <a:rPr lang="cs-CZ" sz="2800" b="1" u="sng" smtClean="0"/>
              <a:t>Život ve vodě: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525962"/>
          </a:xfrm>
        </p:spPr>
        <p:txBody>
          <a:bodyPr/>
          <a:lstStyle/>
          <a:p>
            <a:pPr eaLnBrk="1" hangingPunct="1">
              <a:buFont typeface="Arial" charset="0"/>
              <a:buNone/>
              <a:defRPr/>
            </a:pPr>
            <a:r>
              <a:rPr lang="cs-CZ" sz="2400" dirty="0" smtClean="0"/>
              <a:t>Velmi rozmanitý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2400" b="1" dirty="0" smtClean="0"/>
              <a:t>Závisí na</a:t>
            </a:r>
            <a:r>
              <a:rPr lang="cs-CZ" sz="2400" dirty="0" smtClean="0"/>
              <a:t>: teplotě, pronikání světla (hloubka),  množství rozpuštěného kyslíku, přítomnost minerálů a organických živin, pH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2400" b="1" u="sng" dirty="0" smtClean="0"/>
              <a:t>Vodní ekosystémy: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2400" b="1" u="sng" dirty="0" smtClean="0"/>
              <a:t>Sladké - </a:t>
            </a:r>
            <a:r>
              <a:rPr lang="cs-CZ" sz="2400" b="1" u="sng" dirty="0" smtClean="0"/>
              <a:t>vnitrozemní: </a:t>
            </a:r>
            <a:r>
              <a:rPr lang="cs-CZ" sz="2400" b="1" dirty="0" smtClean="0"/>
              <a:t>tekoucí -</a:t>
            </a:r>
            <a:r>
              <a:rPr lang="cs-CZ" sz="2400" dirty="0" smtClean="0"/>
              <a:t> </a:t>
            </a:r>
            <a:r>
              <a:rPr lang="cs-CZ" sz="2400" dirty="0" smtClean="0"/>
              <a:t>potoky, říčky, řeky, veletoky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2400" dirty="0" smtClean="0"/>
              <a:t>			          </a:t>
            </a:r>
            <a:r>
              <a:rPr lang="cs-CZ" sz="2400" dirty="0" smtClean="0"/>
              <a:t>   </a:t>
            </a:r>
            <a:r>
              <a:rPr lang="cs-CZ" sz="2400" b="1" dirty="0" smtClean="0"/>
              <a:t>stojaté -</a:t>
            </a:r>
            <a:r>
              <a:rPr lang="cs-CZ" sz="2400" dirty="0" smtClean="0"/>
              <a:t> </a:t>
            </a:r>
            <a:r>
              <a:rPr lang="cs-CZ" sz="2400" dirty="0" smtClean="0"/>
              <a:t>močály, jezera,rybníky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2400" dirty="0" smtClean="0"/>
              <a:t>Tekoucí se liší rychlostí toku a stupněm prokysličení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2400" b="1" dirty="0" smtClean="0"/>
              <a:t>Ekosystém</a:t>
            </a:r>
            <a:r>
              <a:rPr lang="cs-CZ" sz="2400" b="1" dirty="0" smtClean="0">
                <a:solidFill>
                  <a:srgbClr val="00B050"/>
                </a:solidFill>
              </a:rPr>
              <a:t>: </a:t>
            </a:r>
            <a:r>
              <a:rPr lang="cs-CZ" sz="2400" dirty="0" smtClean="0">
                <a:solidFill>
                  <a:srgbClr val="00B050"/>
                </a:solidFill>
              </a:rPr>
              <a:t>producent -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konzument 1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. (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býložravec</a:t>
            </a:r>
            <a:r>
              <a:rPr lang="cs-CZ" sz="2400" dirty="0" smtClean="0">
                <a:solidFill>
                  <a:srgbClr val="C00000"/>
                </a:solidFill>
              </a:rPr>
              <a:t>), </a:t>
            </a:r>
            <a:endParaRPr lang="cs-CZ" sz="2400" dirty="0" smtClean="0">
              <a:solidFill>
                <a:srgbClr val="C00000"/>
              </a:solidFill>
            </a:endParaRPr>
          </a:p>
          <a:p>
            <a:pPr eaLnBrk="1" hangingPunct="1">
              <a:buFont typeface="Arial" charset="0"/>
              <a:buNone/>
              <a:defRPr/>
            </a:pPr>
            <a:r>
              <a:rPr lang="cs-CZ" sz="2400" dirty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rgbClr val="C00000"/>
                </a:solidFill>
              </a:rPr>
              <a:t>                    </a:t>
            </a:r>
            <a:r>
              <a:rPr lang="cs-CZ" sz="2400" dirty="0" smtClean="0">
                <a:solidFill>
                  <a:srgbClr val="C00000"/>
                </a:solidFill>
              </a:rPr>
              <a:t>konzument </a:t>
            </a:r>
            <a:r>
              <a:rPr lang="cs-CZ" sz="2400" dirty="0" smtClean="0">
                <a:solidFill>
                  <a:srgbClr val="C00000"/>
                </a:solidFill>
              </a:rPr>
              <a:t>2. </a:t>
            </a:r>
            <a:r>
              <a:rPr lang="cs-CZ" sz="2400" dirty="0" smtClean="0">
                <a:solidFill>
                  <a:srgbClr val="C00000"/>
                </a:solidFill>
              </a:rPr>
              <a:t>(všežravci, predátoři) -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rozkladači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2400" dirty="0" smtClean="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Obrázek 1" descr="skenování0010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260350"/>
            <a:ext cx="4246562" cy="615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9" name="TextovéPole 2"/>
          <p:cNvSpPr txBox="1">
            <a:spLocks noChangeArrowheads="1"/>
          </p:cNvSpPr>
          <p:nvPr/>
        </p:nvSpPr>
        <p:spPr bwMode="auto">
          <a:xfrm>
            <a:off x="4859338" y="333375"/>
            <a:ext cx="266541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Obr.1-a</a:t>
            </a:r>
          </a:p>
        </p:txBody>
      </p:sp>
      <p:sp>
        <p:nvSpPr>
          <p:cNvPr id="4100" name="TextovéPole 3"/>
          <p:cNvSpPr txBox="1">
            <a:spLocks noChangeArrowheads="1"/>
          </p:cNvSpPr>
          <p:nvPr/>
        </p:nvSpPr>
        <p:spPr bwMode="auto">
          <a:xfrm>
            <a:off x="5076825" y="1484313"/>
            <a:ext cx="3887788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/>
              <a:t>Dělení tekoucích vod:</a:t>
            </a:r>
          </a:p>
        </p:txBody>
      </p:sp>
      <p:sp>
        <p:nvSpPr>
          <p:cNvPr id="4101" name="TextovéPole 4"/>
          <p:cNvSpPr txBox="1">
            <a:spLocks noChangeArrowheads="1"/>
          </p:cNvSpPr>
          <p:nvPr/>
        </p:nvSpPr>
        <p:spPr bwMode="auto">
          <a:xfrm>
            <a:off x="395288" y="6237288"/>
            <a:ext cx="1512887" cy="36988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Obrázek 1" descr="skenování0013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836613"/>
            <a:ext cx="8342313" cy="5219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3" name="TextovéPole 2"/>
          <p:cNvSpPr txBox="1">
            <a:spLocks noChangeArrowheads="1"/>
          </p:cNvSpPr>
          <p:nvPr/>
        </p:nvSpPr>
        <p:spPr bwMode="auto">
          <a:xfrm>
            <a:off x="611188" y="908050"/>
            <a:ext cx="2016125" cy="36988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/>
              <a:t>Obr. 2a</a:t>
            </a:r>
          </a:p>
        </p:txBody>
      </p:sp>
      <p:sp>
        <p:nvSpPr>
          <p:cNvPr id="5124" name="TextovéPole 3"/>
          <p:cNvSpPr txBox="1">
            <a:spLocks noChangeArrowheads="1"/>
          </p:cNvSpPr>
          <p:nvPr/>
        </p:nvSpPr>
        <p:spPr bwMode="auto">
          <a:xfrm>
            <a:off x="2411413" y="549275"/>
            <a:ext cx="496887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/>
              <a:t>Ekosystém rybníka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Obrázek 1" descr="skenování0012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2060575"/>
            <a:ext cx="8645525" cy="453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7" name="TextovéPole 2"/>
          <p:cNvSpPr txBox="1">
            <a:spLocks noChangeArrowheads="1"/>
          </p:cNvSpPr>
          <p:nvPr/>
        </p:nvSpPr>
        <p:spPr bwMode="auto">
          <a:xfrm>
            <a:off x="611188" y="1196975"/>
            <a:ext cx="28082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/>
              <a:t>Obr</a:t>
            </a:r>
            <a:r>
              <a:rPr lang="cs-CZ" dirty="0" smtClean="0"/>
              <a:t>. 2b</a:t>
            </a:r>
            <a:endParaRPr lang="cs-CZ" dirty="0"/>
          </a:p>
        </p:txBody>
      </p:sp>
      <p:sp>
        <p:nvSpPr>
          <p:cNvPr id="6148" name="TextovéPole 3"/>
          <p:cNvSpPr txBox="1">
            <a:spLocks noChangeArrowheads="1"/>
          </p:cNvSpPr>
          <p:nvPr/>
        </p:nvSpPr>
        <p:spPr bwMode="auto">
          <a:xfrm>
            <a:off x="1619250" y="1557338"/>
            <a:ext cx="5545138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/>
              <a:t>Navaž potravní vztahy v ekosystému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b="1" u="sng" dirty="0" smtClean="0"/>
              <a:t>Moře a oceány</a:t>
            </a:r>
            <a:r>
              <a:rPr lang="cs-CZ" dirty="0" smtClean="0"/>
              <a:t>: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457200" y="981075"/>
            <a:ext cx="8229600" cy="51450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800" dirty="0" smtClean="0"/>
              <a:t>Světlo do </a:t>
            </a:r>
            <a:r>
              <a:rPr lang="cs-CZ" sz="2800" dirty="0" smtClean="0"/>
              <a:t>200 m - </a:t>
            </a:r>
            <a:r>
              <a:rPr lang="cs-CZ" sz="2800" dirty="0" smtClean="0"/>
              <a:t>šero do </a:t>
            </a:r>
            <a:r>
              <a:rPr lang="cs-CZ" sz="2800" dirty="0" smtClean="0"/>
              <a:t>600 m </a:t>
            </a:r>
            <a:r>
              <a:rPr lang="cs-CZ" sz="2800" dirty="0" smtClean="0"/>
              <a:t>- temné </a:t>
            </a:r>
            <a:r>
              <a:rPr lang="cs-CZ" sz="2800" dirty="0" smtClean="0"/>
              <a:t>hlubiny - </a:t>
            </a:r>
            <a:r>
              <a:rPr lang="cs-CZ" sz="2800" dirty="0" smtClean="0"/>
              <a:t>živočichové velké oči, světélkují</a:t>
            </a:r>
          </a:p>
          <a:p>
            <a:pPr eaLnBrk="1" hangingPunct="1">
              <a:buFont typeface="Arial" charset="0"/>
              <a:buNone/>
            </a:pPr>
            <a:r>
              <a:rPr lang="cs-CZ" sz="2800" b="1" u="sng" dirty="0" smtClean="0"/>
              <a:t>Mělké </a:t>
            </a:r>
            <a:r>
              <a:rPr lang="cs-CZ" sz="2800" b="1" u="sng" dirty="0" smtClean="0"/>
              <a:t>vody - </a:t>
            </a:r>
            <a:r>
              <a:rPr lang="cs-CZ" sz="2800" dirty="0" smtClean="0"/>
              <a:t>sinice, řasy, kořenící rostliny</a:t>
            </a:r>
          </a:p>
          <a:p>
            <a:pPr eaLnBrk="1" hangingPunct="1">
              <a:buFont typeface="Arial" charset="0"/>
              <a:buNone/>
            </a:pPr>
            <a:r>
              <a:rPr lang="cs-CZ" sz="2800" b="1" u="sng" dirty="0" smtClean="0"/>
              <a:t>Hluboké </a:t>
            </a:r>
            <a:r>
              <a:rPr lang="cs-CZ" sz="2800" b="1" u="sng" dirty="0" smtClean="0"/>
              <a:t>vody - </a:t>
            </a:r>
            <a:r>
              <a:rPr lang="cs-CZ" sz="2800" dirty="0" smtClean="0"/>
              <a:t>hnědé a červené </a:t>
            </a:r>
            <a:r>
              <a:rPr lang="cs-CZ" sz="2800" dirty="0" smtClean="0"/>
              <a:t>řasy - </a:t>
            </a:r>
            <a:r>
              <a:rPr lang="cs-CZ" sz="2800" dirty="0" smtClean="0"/>
              <a:t>užití zbylé části spektra</a:t>
            </a:r>
          </a:p>
          <a:p>
            <a:pPr eaLnBrk="1" hangingPunct="1">
              <a:buFont typeface="Arial" charset="0"/>
              <a:buNone/>
            </a:pPr>
            <a:r>
              <a:rPr lang="cs-CZ" sz="2800" b="1" u="sng" dirty="0" smtClean="0"/>
              <a:t>Plankton </a:t>
            </a:r>
            <a:r>
              <a:rPr lang="cs-CZ" sz="2800" dirty="0" smtClean="0"/>
              <a:t>- </a:t>
            </a:r>
            <a:r>
              <a:rPr lang="cs-CZ" sz="2800" dirty="0" smtClean="0"/>
              <a:t>vznáší se</a:t>
            </a:r>
          </a:p>
          <a:p>
            <a:pPr eaLnBrk="1" hangingPunct="1">
              <a:buFont typeface="Arial" charset="0"/>
              <a:buNone/>
            </a:pPr>
            <a:r>
              <a:rPr lang="cs-CZ" sz="2800" b="1" u="sng" dirty="0" smtClean="0"/>
              <a:t>Ryby, paryby, savci, </a:t>
            </a:r>
            <a:r>
              <a:rPr lang="cs-CZ" sz="2800" b="1" u="sng" dirty="0" smtClean="0"/>
              <a:t>medúzy -</a:t>
            </a:r>
            <a:r>
              <a:rPr lang="cs-CZ" sz="2800" dirty="0" smtClean="0"/>
              <a:t> </a:t>
            </a:r>
            <a:r>
              <a:rPr lang="cs-CZ" sz="2800" dirty="0" smtClean="0"/>
              <a:t>plavou</a:t>
            </a:r>
          </a:p>
          <a:p>
            <a:pPr eaLnBrk="1" hangingPunct="1">
              <a:buFont typeface="Arial" charset="0"/>
              <a:buNone/>
            </a:pPr>
            <a:r>
              <a:rPr lang="cs-CZ" sz="2800" b="1" u="sng" dirty="0" smtClean="0"/>
              <a:t>Organizmy </a:t>
            </a:r>
            <a:r>
              <a:rPr lang="cs-CZ" sz="2800" b="1" u="sng" dirty="0" smtClean="0"/>
              <a:t>dna - </a:t>
            </a:r>
            <a:r>
              <a:rPr lang="cs-CZ" sz="2800" dirty="0" smtClean="0"/>
              <a:t>adaptace</a:t>
            </a:r>
          </a:p>
          <a:p>
            <a:pPr eaLnBrk="1" hangingPunct="1">
              <a:buFont typeface="Arial" charset="0"/>
              <a:buNone/>
            </a:pPr>
            <a:r>
              <a:rPr lang="cs-CZ" sz="2800" b="1" u="sng" dirty="0" smtClean="0"/>
              <a:t>Největší </a:t>
            </a:r>
            <a:r>
              <a:rPr lang="cs-CZ" sz="2800" b="1" u="sng" dirty="0" smtClean="0"/>
              <a:t>hlubiny -</a:t>
            </a:r>
            <a:r>
              <a:rPr lang="cs-CZ" sz="2800" dirty="0" smtClean="0"/>
              <a:t> </a:t>
            </a:r>
            <a:r>
              <a:rPr lang="cs-CZ" sz="2800" dirty="0" smtClean="0"/>
              <a:t>horké plyny, organizmy žijí bez fotosyntézy</a:t>
            </a:r>
          </a:p>
          <a:p>
            <a:pPr eaLnBrk="1" hangingPunct="1">
              <a:buFont typeface="Arial" charset="0"/>
              <a:buNone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Obrázek 1" descr="skenování0011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173038"/>
            <a:ext cx="6477000" cy="6511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5" name="TextovéPole 2"/>
          <p:cNvSpPr txBox="1">
            <a:spLocks noChangeArrowheads="1"/>
          </p:cNvSpPr>
          <p:nvPr/>
        </p:nvSpPr>
        <p:spPr bwMode="auto">
          <a:xfrm>
            <a:off x="250825" y="404813"/>
            <a:ext cx="237648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/>
              <a:t>Obr</a:t>
            </a:r>
            <a:r>
              <a:rPr lang="cs-CZ" dirty="0" smtClean="0"/>
              <a:t>. 1b</a:t>
            </a:r>
            <a:endParaRPr lang="cs-CZ" dirty="0"/>
          </a:p>
        </p:txBody>
      </p:sp>
      <p:sp>
        <p:nvSpPr>
          <p:cNvPr id="8196" name="TextovéPole 4"/>
          <p:cNvSpPr txBox="1">
            <a:spLocks noChangeArrowheads="1"/>
          </p:cNvSpPr>
          <p:nvPr/>
        </p:nvSpPr>
        <p:spPr bwMode="auto">
          <a:xfrm>
            <a:off x="1331913" y="5805488"/>
            <a:ext cx="6408737" cy="4000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/>
              <a:t>Vztahy mořského ekosystému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DĚLENÍ EKOSYSTÉMŮ: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950" y="1052513"/>
            <a:ext cx="8640763" cy="5002212"/>
          </a:xfrm>
        </p:spPr>
        <p:txBody>
          <a:bodyPr/>
          <a:lstStyle/>
          <a:p>
            <a:pPr eaLnBrk="1" hangingPunct="1">
              <a:buFont typeface="Arial" charset="0"/>
              <a:buNone/>
              <a:defRPr/>
            </a:pPr>
            <a:r>
              <a:rPr lang="cs-CZ" sz="2400" dirty="0" smtClean="0"/>
              <a:t>Všechny ekosystémy se v biosféře neustále obnovují a </a:t>
            </a:r>
            <a:r>
              <a:rPr lang="cs-CZ" sz="2400" dirty="0" smtClean="0"/>
              <a:t>mění.</a:t>
            </a:r>
            <a:endParaRPr lang="cs-CZ" sz="2400" dirty="0" smtClean="0"/>
          </a:p>
          <a:p>
            <a:pPr eaLnBrk="1" hangingPunct="1">
              <a:buFont typeface="Arial" charset="0"/>
              <a:buNone/>
              <a:defRPr/>
            </a:pPr>
            <a:r>
              <a:rPr lang="cs-CZ" sz="2400" dirty="0" smtClean="0"/>
              <a:t>Živá část s neživou si mění látky za pomoci </a:t>
            </a:r>
            <a:r>
              <a:rPr lang="cs-CZ" sz="2400" dirty="0" smtClean="0"/>
              <a:t>energie.</a:t>
            </a:r>
            <a:endParaRPr lang="cs-CZ" sz="2400" dirty="0" smtClean="0"/>
          </a:p>
          <a:p>
            <a:pPr eaLnBrk="1" hangingPunct="1">
              <a:buFont typeface="Arial" charset="0"/>
              <a:buNone/>
              <a:defRPr/>
            </a:pPr>
            <a:r>
              <a:rPr lang="cs-CZ" sz="2400" dirty="0" smtClean="0"/>
              <a:t>Kolují tak prvky-uhlíku, dusíku, síry, fosforu….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2400" dirty="0" smtClean="0"/>
              <a:t>Neživé prostředí dává živému energii a minerální látky, živé vrací odpady látkové </a:t>
            </a:r>
            <a:r>
              <a:rPr lang="cs-CZ" sz="2400" dirty="0" smtClean="0"/>
              <a:t>výměny.</a:t>
            </a:r>
            <a:endParaRPr lang="cs-CZ" sz="2400" dirty="0" smtClean="0"/>
          </a:p>
          <a:p>
            <a:pPr marL="457200" indent="-457200" eaLnBrk="1" hangingPunct="1">
              <a:buFont typeface="Arial" charset="0"/>
              <a:buAutoNum type="arabicPeriod"/>
              <a:defRPr/>
            </a:pPr>
            <a:r>
              <a:rPr lang="cs-CZ" sz="2400" b="1" u="sng" dirty="0" smtClean="0"/>
              <a:t>Přirozený ekosystém:</a:t>
            </a:r>
          </a:p>
          <a:p>
            <a:pPr marL="457200" indent="-457200" eaLnBrk="1" hangingPunct="1">
              <a:buFont typeface="Arial" charset="0"/>
              <a:buNone/>
              <a:defRPr/>
            </a:pPr>
            <a:r>
              <a:rPr lang="cs-CZ" sz="2400" b="1" dirty="0" smtClean="0"/>
              <a:t> energie </a:t>
            </a:r>
            <a:r>
              <a:rPr lang="cs-CZ" sz="2400" b="1" dirty="0" smtClean="0"/>
              <a:t>Slunce - </a:t>
            </a:r>
            <a:r>
              <a:rPr lang="cs-CZ" sz="2400" dirty="0" smtClean="0"/>
              <a:t>světlo, teplo</a:t>
            </a:r>
          </a:p>
          <a:p>
            <a:pPr marL="457200" indent="-457200" eaLnBrk="1" hangingPunct="1">
              <a:buFont typeface="Arial" charset="0"/>
              <a:buNone/>
              <a:defRPr/>
            </a:pPr>
            <a:r>
              <a:rPr lang="cs-CZ" sz="2400" dirty="0" smtClean="0"/>
              <a:t> </a:t>
            </a:r>
            <a:r>
              <a:rPr lang="cs-CZ" sz="2400" b="1" dirty="0" smtClean="0"/>
              <a:t>producent </a:t>
            </a:r>
            <a:r>
              <a:rPr lang="cs-CZ" sz="2400" dirty="0" smtClean="0"/>
              <a:t>(rostliny</a:t>
            </a:r>
            <a:r>
              <a:rPr lang="cs-CZ" sz="2400" dirty="0" smtClean="0"/>
              <a:t>) </a:t>
            </a:r>
            <a:endParaRPr lang="cs-CZ" sz="2400" dirty="0" smtClean="0"/>
          </a:p>
          <a:p>
            <a:pPr marL="457200" indent="-457200" eaLnBrk="1" hangingPunct="1">
              <a:buFont typeface="Arial" charset="0"/>
              <a:buNone/>
              <a:defRPr/>
            </a:pPr>
            <a:r>
              <a:rPr lang="cs-CZ" sz="2400" b="1" dirty="0" smtClean="0"/>
              <a:t> konzument = býložravec </a:t>
            </a:r>
            <a:r>
              <a:rPr lang="cs-CZ" sz="2400" dirty="0" smtClean="0"/>
              <a:t>(bezobratlý, obratlovec)</a:t>
            </a:r>
          </a:p>
          <a:p>
            <a:pPr marL="457200" indent="-457200" eaLnBrk="1" hangingPunct="1">
              <a:buFont typeface="Arial" charset="0"/>
              <a:buNone/>
              <a:defRPr/>
            </a:pPr>
            <a:r>
              <a:rPr lang="cs-CZ" sz="2400" b="1" dirty="0" smtClean="0"/>
              <a:t> konzument = masožravec </a:t>
            </a:r>
            <a:r>
              <a:rPr lang="cs-CZ" sz="2400" dirty="0" smtClean="0"/>
              <a:t>(bezobratlý, obratlovec)</a:t>
            </a:r>
          </a:p>
          <a:p>
            <a:pPr marL="457200" indent="-457200" eaLnBrk="1" hangingPunct="1">
              <a:buFont typeface="Arial" charset="0"/>
              <a:buNone/>
              <a:defRPr/>
            </a:pPr>
            <a:r>
              <a:rPr lang="cs-CZ" sz="2400" b="1" dirty="0" smtClean="0"/>
              <a:t> </a:t>
            </a:r>
            <a:r>
              <a:rPr lang="cs-CZ" sz="2400" b="1" dirty="0" smtClean="0"/>
              <a:t>rozkladač - </a:t>
            </a:r>
            <a:r>
              <a:rPr lang="cs-CZ" sz="2400" dirty="0" smtClean="0"/>
              <a:t>biologické odpady, zbytky potravy, zbytky těl</a:t>
            </a:r>
            <a:endParaRPr lang="cs-CZ" sz="2400" b="1" dirty="0" smtClean="0"/>
          </a:p>
          <a:p>
            <a:pPr marL="457200" indent="-457200" eaLnBrk="1" hangingPunct="1">
              <a:buFont typeface="Arial" charset="0"/>
              <a:buNone/>
              <a:defRPr/>
            </a:pPr>
            <a:endParaRPr lang="cs-CZ" sz="2400" dirty="0" smtClean="0"/>
          </a:p>
          <a:p>
            <a:pPr eaLnBrk="1" hangingPunct="1">
              <a:buFont typeface="Arial" charset="0"/>
              <a:buNone/>
              <a:defRPr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Soubor:Draved-Skov-højskov4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975" y="919163"/>
            <a:ext cx="8899525" cy="5938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4" descr="Soubor:Sun in X-Ray.pn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81075"/>
            <a:ext cx="2981325" cy="215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4" name="Picture 6" descr="Soubor:Capreolus capreolus (Marek Szczepanek)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565400"/>
            <a:ext cx="2092325" cy="1366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5" name="Picture 8" descr="Soubor:Lagarta2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125538"/>
            <a:ext cx="1824038" cy="1365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6" name="Picture 14" descr="Soubor:Vulpes vulpes pup sitting on stone.jpg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588" y="2852738"/>
            <a:ext cx="2219325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Picture 16" descr="Soubor:Parus caeruleus1.jpg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563" y="1052513"/>
            <a:ext cx="2257425" cy="1692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8" name="Picture 18" descr="Soubor:Poa pratensis (Veldbeemdgras plant).jpg">
            <a:hlinkClick r:id="rId14"/>
          </p:cNvPr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908050"/>
            <a:ext cx="1960563" cy="2268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9" name="TextovéPole 11"/>
          <p:cNvSpPr txBox="1">
            <a:spLocks noChangeArrowheads="1"/>
          </p:cNvSpPr>
          <p:nvPr/>
        </p:nvSpPr>
        <p:spPr bwMode="auto">
          <a:xfrm>
            <a:off x="0" y="3284538"/>
            <a:ext cx="1944688" cy="36988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energie</a:t>
            </a:r>
          </a:p>
        </p:txBody>
      </p:sp>
      <p:sp>
        <p:nvSpPr>
          <p:cNvPr id="10250" name="TextovéPole 12"/>
          <p:cNvSpPr txBox="1">
            <a:spLocks noChangeArrowheads="1"/>
          </p:cNvSpPr>
          <p:nvPr/>
        </p:nvSpPr>
        <p:spPr bwMode="auto">
          <a:xfrm>
            <a:off x="2339975" y="3284538"/>
            <a:ext cx="1944688" cy="36988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producent</a:t>
            </a:r>
          </a:p>
        </p:txBody>
      </p:sp>
      <p:sp>
        <p:nvSpPr>
          <p:cNvPr id="10251" name="TextovéPole 13"/>
          <p:cNvSpPr txBox="1">
            <a:spLocks noChangeArrowheads="1"/>
          </p:cNvSpPr>
          <p:nvPr/>
        </p:nvSpPr>
        <p:spPr bwMode="auto">
          <a:xfrm>
            <a:off x="4211638" y="4149725"/>
            <a:ext cx="1944687" cy="646113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/>
              <a:t>k</a:t>
            </a:r>
            <a:r>
              <a:rPr lang="cs-CZ" dirty="0" smtClean="0"/>
              <a:t>onzument </a:t>
            </a:r>
            <a:r>
              <a:rPr lang="cs-CZ" dirty="0"/>
              <a:t>býložravec</a:t>
            </a:r>
          </a:p>
        </p:txBody>
      </p:sp>
      <p:sp>
        <p:nvSpPr>
          <p:cNvPr id="10252" name="TextovéPole 14"/>
          <p:cNvSpPr txBox="1">
            <a:spLocks noChangeArrowheads="1"/>
          </p:cNvSpPr>
          <p:nvPr/>
        </p:nvSpPr>
        <p:spPr bwMode="auto">
          <a:xfrm>
            <a:off x="6804025" y="4437063"/>
            <a:ext cx="1944688" cy="9239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/>
              <a:t>k</a:t>
            </a:r>
            <a:r>
              <a:rPr lang="cs-CZ" dirty="0" smtClean="0"/>
              <a:t>onzument </a:t>
            </a:r>
            <a:r>
              <a:rPr lang="cs-CZ" dirty="0"/>
              <a:t>hmyzožravec, masožravec</a:t>
            </a:r>
          </a:p>
        </p:txBody>
      </p:sp>
      <p:pic>
        <p:nvPicPr>
          <p:cNvPr id="10253" name="Picture 20" descr="Phosphuga atrata">
            <a:hlinkClick r:id="rId16" tooltip="Phosphuga atrata"/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3933825"/>
            <a:ext cx="2457450" cy="201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54" name="TextovéPole 16"/>
          <p:cNvSpPr txBox="1">
            <a:spLocks noChangeArrowheads="1"/>
          </p:cNvSpPr>
          <p:nvPr/>
        </p:nvSpPr>
        <p:spPr bwMode="auto">
          <a:xfrm>
            <a:off x="2555875" y="5589588"/>
            <a:ext cx="1944688" cy="3683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rozkladač</a:t>
            </a:r>
          </a:p>
        </p:txBody>
      </p:sp>
      <p:sp>
        <p:nvSpPr>
          <p:cNvPr id="10255" name="TextovéPole 17"/>
          <p:cNvSpPr txBox="1">
            <a:spLocks noChangeArrowheads="1"/>
          </p:cNvSpPr>
          <p:nvPr/>
        </p:nvSpPr>
        <p:spPr bwMode="auto">
          <a:xfrm>
            <a:off x="539750" y="188913"/>
            <a:ext cx="74168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PŘÍROZENÝ  EKOSYSTÉM:</a:t>
            </a:r>
          </a:p>
        </p:txBody>
      </p:sp>
      <p:sp>
        <p:nvSpPr>
          <p:cNvPr id="10256" name="TextovéPole 15"/>
          <p:cNvSpPr txBox="1">
            <a:spLocks noChangeArrowheads="1"/>
          </p:cNvSpPr>
          <p:nvPr/>
        </p:nvSpPr>
        <p:spPr bwMode="auto">
          <a:xfrm>
            <a:off x="8101013" y="5876925"/>
            <a:ext cx="647700" cy="277813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Obr.3</a:t>
            </a:r>
          </a:p>
        </p:txBody>
      </p:sp>
      <p:sp>
        <p:nvSpPr>
          <p:cNvPr id="10257" name="TextovéPole 16"/>
          <p:cNvSpPr txBox="1">
            <a:spLocks noChangeArrowheads="1"/>
          </p:cNvSpPr>
          <p:nvPr/>
        </p:nvSpPr>
        <p:spPr bwMode="auto">
          <a:xfrm>
            <a:off x="0" y="765175"/>
            <a:ext cx="611188" cy="2762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Obr.4                 </a:t>
            </a:r>
          </a:p>
        </p:txBody>
      </p:sp>
      <p:sp>
        <p:nvSpPr>
          <p:cNvPr id="10258" name="TextovéPole 17"/>
          <p:cNvSpPr txBox="1">
            <a:spLocks noChangeArrowheads="1"/>
          </p:cNvSpPr>
          <p:nvPr/>
        </p:nvSpPr>
        <p:spPr bwMode="auto">
          <a:xfrm>
            <a:off x="2700338" y="765175"/>
            <a:ext cx="2663825" cy="2762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Obr.9		Obr.6                 </a:t>
            </a:r>
          </a:p>
        </p:txBody>
      </p:sp>
      <p:sp>
        <p:nvSpPr>
          <p:cNvPr id="10259" name="TextovéPole 18"/>
          <p:cNvSpPr txBox="1">
            <a:spLocks noChangeArrowheads="1"/>
          </p:cNvSpPr>
          <p:nvPr/>
        </p:nvSpPr>
        <p:spPr bwMode="auto">
          <a:xfrm>
            <a:off x="7667625" y="836613"/>
            <a:ext cx="649288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Obr.3</a:t>
            </a:r>
          </a:p>
        </p:txBody>
      </p:sp>
      <p:sp>
        <p:nvSpPr>
          <p:cNvPr id="10260" name="TextovéPole 19"/>
          <p:cNvSpPr txBox="1">
            <a:spLocks noChangeArrowheads="1"/>
          </p:cNvSpPr>
          <p:nvPr/>
        </p:nvSpPr>
        <p:spPr bwMode="auto">
          <a:xfrm>
            <a:off x="8316913" y="1052513"/>
            <a:ext cx="647700" cy="277812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Obr.8</a:t>
            </a:r>
          </a:p>
        </p:txBody>
      </p:sp>
      <p:sp>
        <p:nvSpPr>
          <p:cNvPr id="10261" name="TextovéPole 20"/>
          <p:cNvSpPr txBox="1">
            <a:spLocks noChangeArrowheads="1"/>
          </p:cNvSpPr>
          <p:nvPr/>
        </p:nvSpPr>
        <p:spPr bwMode="auto">
          <a:xfrm>
            <a:off x="8243888" y="2852738"/>
            <a:ext cx="649287" cy="277812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Obr.7</a:t>
            </a:r>
          </a:p>
        </p:txBody>
      </p:sp>
      <p:sp>
        <p:nvSpPr>
          <p:cNvPr id="10262" name="TextovéPole 21"/>
          <p:cNvSpPr txBox="1">
            <a:spLocks noChangeArrowheads="1"/>
          </p:cNvSpPr>
          <p:nvPr/>
        </p:nvSpPr>
        <p:spPr bwMode="auto">
          <a:xfrm>
            <a:off x="6011863" y="2781300"/>
            <a:ext cx="647700" cy="2762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Obr.5</a:t>
            </a:r>
          </a:p>
        </p:txBody>
      </p:sp>
      <p:sp>
        <p:nvSpPr>
          <p:cNvPr id="10263" name="TextovéPole 22"/>
          <p:cNvSpPr txBox="1">
            <a:spLocks noChangeArrowheads="1"/>
          </p:cNvSpPr>
          <p:nvPr/>
        </p:nvSpPr>
        <p:spPr bwMode="auto">
          <a:xfrm>
            <a:off x="2555875" y="3933825"/>
            <a:ext cx="647700" cy="2762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Soubor:Pole v Cesku lan bez mezi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341313"/>
            <a:ext cx="8688387" cy="6516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7" name="Picture 4" descr="Soubor:Sun in X-Ray.pn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20713"/>
            <a:ext cx="2981325" cy="2160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4" descr="Soubor:Plowing ecomat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36838"/>
            <a:ext cx="3038475" cy="1871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Picture 6" descr="Soubor:Oedipoda coerulescens 1 beentree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675" y="476250"/>
            <a:ext cx="2884488" cy="2160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0" name="Picture 8" descr="Soubor:Skotsky nahorni skot.jpg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675" y="2781300"/>
            <a:ext cx="2538413" cy="1692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Picture 10" descr="Soubor:USS John C. Stennis baker.jpg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475" y="4221163"/>
            <a:ext cx="1866900" cy="2808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2" name="Picture 12" descr="Soubor:Krompootdoodgraver Nicrophorus vespillo achter grassprietje.jpg">
            <a:hlinkClick r:id="rId14"/>
          </p:cNvPr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1863" y="476250"/>
            <a:ext cx="2809875" cy="2268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3" name="TextovéPole 8"/>
          <p:cNvSpPr txBox="1">
            <a:spLocks noChangeArrowheads="1"/>
          </p:cNvSpPr>
          <p:nvPr/>
        </p:nvSpPr>
        <p:spPr bwMode="auto">
          <a:xfrm>
            <a:off x="0" y="4652963"/>
            <a:ext cx="971550" cy="36988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energie</a:t>
            </a:r>
          </a:p>
        </p:txBody>
      </p:sp>
      <p:sp>
        <p:nvSpPr>
          <p:cNvPr id="11274" name="TextovéPole 9"/>
          <p:cNvSpPr txBox="1">
            <a:spLocks noChangeArrowheads="1"/>
          </p:cNvSpPr>
          <p:nvPr/>
        </p:nvSpPr>
        <p:spPr bwMode="auto">
          <a:xfrm>
            <a:off x="3203575" y="2420938"/>
            <a:ext cx="2663825" cy="36988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konzument býložravec</a:t>
            </a:r>
          </a:p>
        </p:txBody>
      </p:sp>
      <p:sp>
        <p:nvSpPr>
          <p:cNvPr id="11275" name="TextovéPole 10"/>
          <p:cNvSpPr txBox="1">
            <a:spLocks noChangeArrowheads="1"/>
          </p:cNvSpPr>
          <p:nvPr/>
        </p:nvSpPr>
        <p:spPr bwMode="auto">
          <a:xfrm>
            <a:off x="4787900" y="4581525"/>
            <a:ext cx="2663825" cy="3683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konzument všežravec</a:t>
            </a:r>
          </a:p>
        </p:txBody>
      </p:sp>
      <p:sp>
        <p:nvSpPr>
          <p:cNvPr id="11276" name="TextovéPole 11"/>
          <p:cNvSpPr txBox="1">
            <a:spLocks noChangeArrowheads="1"/>
          </p:cNvSpPr>
          <p:nvPr/>
        </p:nvSpPr>
        <p:spPr bwMode="auto">
          <a:xfrm>
            <a:off x="6156325" y="2708275"/>
            <a:ext cx="1223963" cy="36988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rozkladač</a:t>
            </a:r>
          </a:p>
        </p:txBody>
      </p:sp>
      <p:sp>
        <p:nvSpPr>
          <p:cNvPr id="11277" name="TextovéPole 12"/>
          <p:cNvSpPr txBox="1">
            <a:spLocks noChangeArrowheads="1"/>
          </p:cNvSpPr>
          <p:nvPr/>
        </p:nvSpPr>
        <p:spPr bwMode="auto">
          <a:xfrm>
            <a:off x="468313" y="404813"/>
            <a:ext cx="5472112" cy="36988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b="1"/>
              <a:t>EKOSYSTÉM UMĚLÝ:</a:t>
            </a:r>
          </a:p>
        </p:txBody>
      </p:sp>
      <p:sp>
        <p:nvSpPr>
          <p:cNvPr id="11278" name="TextovéPole 13"/>
          <p:cNvSpPr txBox="1">
            <a:spLocks noChangeArrowheads="1"/>
          </p:cNvSpPr>
          <p:nvPr/>
        </p:nvSpPr>
        <p:spPr bwMode="auto">
          <a:xfrm>
            <a:off x="7667625" y="5732463"/>
            <a:ext cx="720725" cy="277812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Obr.10</a:t>
            </a:r>
          </a:p>
        </p:txBody>
      </p:sp>
      <p:sp>
        <p:nvSpPr>
          <p:cNvPr id="11279" name="TextovéPole 14"/>
          <p:cNvSpPr txBox="1">
            <a:spLocks noChangeArrowheads="1"/>
          </p:cNvSpPr>
          <p:nvPr/>
        </p:nvSpPr>
        <p:spPr bwMode="auto">
          <a:xfrm>
            <a:off x="107950" y="2276475"/>
            <a:ext cx="719138" cy="277813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Obr.11</a:t>
            </a:r>
          </a:p>
        </p:txBody>
      </p:sp>
      <p:sp>
        <p:nvSpPr>
          <p:cNvPr id="11280" name="TextovéPole 15"/>
          <p:cNvSpPr txBox="1">
            <a:spLocks noChangeArrowheads="1"/>
          </p:cNvSpPr>
          <p:nvPr/>
        </p:nvSpPr>
        <p:spPr bwMode="auto">
          <a:xfrm>
            <a:off x="3203575" y="765175"/>
            <a:ext cx="720725" cy="2762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Obr.13</a:t>
            </a:r>
          </a:p>
        </p:txBody>
      </p:sp>
      <p:sp>
        <p:nvSpPr>
          <p:cNvPr id="11281" name="TextovéPole 16"/>
          <p:cNvSpPr txBox="1">
            <a:spLocks noChangeArrowheads="1"/>
          </p:cNvSpPr>
          <p:nvPr/>
        </p:nvSpPr>
        <p:spPr bwMode="auto">
          <a:xfrm>
            <a:off x="0" y="2276475"/>
            <a:ext cx="720725" cy="277813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Obr.11</a:t>
            </a:r>
          </a:p>
        </p:txBody>
      </p:sp>
      <p:sp>
        <p:nvSpPr>
          <p:cNvPr id="11282" name="TextovéPole 17"/>
          <p:cNvSpPr txBox="1">
            <a:spLocks noChangeArrowheads="1"/>
          </p:cNvSpPr>
          <p:nvPr/>
        </p:nvSpPr>
        <p:spPr bwMode="auto">
          <a:xfrm>
            <a:off x="4643438" y="2852738"/>
            <a:ext cx="720725" cy="277812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Obr.14</a:t>
            </a:r>
          </a:p>
        </p:txBody>
      </p:sp>
      <p:sp>
        <p:nvSpPr>
          <p:cNvPr id="11283" name="TextovéPole 18"/>
          <p:cNvSpPr txBox="1">
            <a:spLocks noChangeArrowheads="1"/>
          </p:cNvSpPr>
          <p:nvPr/>
        </p:nvSpPr>
        <p:spPr bwMode="auto">
          <a:xfrm>
            <a:off x="2051050" y="4149725"/>
            <a:ext cx="720725" cy="2762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Obr.12</a:t>
            </a:r>
          </a:p>
        </p:txBody>
      </p:sp>
      <p:sp>
        <p:nvSpPr>
          <p:cNvPr id="11284" name="TextovéPole 19"/>
          <p:cNvSpPr txBox="1">
            <a:spLocks noChangeArrowheads="1"/>
          </p:cNvSpPr>
          <p:nvPr/>
        </p:nvSpPr>
        <p:spPr bwMode="auto">
          <a:xfrm>
            <a:off x="4716463" y="5805488"/>
            <a:ext cx="719137" cy="2762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Obr.15</a:t>
            </a:r>
          </a:p>
        </p:txBody>
      </p:sp>
      <p:sp>
        <p:nvSpPr>
          <p:cNvPr id="11285" name="TextovéPole 20"/>
          <p:cNvSpPr txBox="1">
            <a:spLocks noChangeArrowheads="1"/>
          </p:cNvSpPr>
          <p:nvPr/>
        </p:nvSpPr>
        <p:spPr bwMode="auto">
          <a:xfrm>
            <a:off x="7667625" y="2349500"/>
            <a:ext cx="720725" cy="2762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Obr.16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1"/>
          <p:cNvSpPr txBox="1">
            <a:spLocks noChangeArrowheads="1"/>
          </p:cNvSpPr>
          <p:nvPr/>
        </p:nvSpPr>
        <p:spPr bwMode="auto">
          <a:xfrm>
            <a:off x="179388" y="188913"/>
            <a:ext cx="8964612" cy="341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Zdroje obrázků:</a:t>
            </a:r>
          </a:p>
          <a:p>
            <a:pPr eaLnBrk="1" hangingPunct="1"/>
            <a:r>
              <a:rPr lang="cs-CZ" sz="1200"/>
              <a:t>Obr.1a,b  Učebnice: Kvasničková Danuše. Ekologický přírodopis pro 9.ročník, Třetí, upravené vydání, nakladatelství Fortuna 2009, ISBN 978-80-7373-058-1</a:t>
            </a:r>
          </a:p>
          <a:p>
            <a:pPr eaLnBrk="1" hangingPunct="1"/>
            <a:r>
              <a:rPr lang="cs-CZ" sz="1200"/>
              <a:t>Obr.2 a,b Učebnice: Kvasničková Danuše: Ekologický přírodopis pro 6.ročník, Třetí, přepracované vydání, nakladatelství Fortuna, ISBN 80-7168-783-9 </a:t>
            </a:r>
          </a:p>
          <a:p>
            <a:pPr eaLnBrk="1" hangingPunct="1"/>
            <a:r>
              <a:rPr lang="cs-CZ" sz="1200"/>
              <a:t>Obr.3  </a:t>
            </a:r>
            <a:r>
              <a:rPr lang="cs-CZ" sz="1200">
                <a:hlinkClick r:id="rId2"/>
              </a:rPr>
              <a:t>http://cs.wikipedia.org/wiki/Soubor:Draved-Skov-h%C3%B8jskov4.jpg</a:t>
            </a:r>
            <a:endParaRPr lang="cs-CZ" sz="1200"/>
          </a:p>
          <a:p>
            <a:pPr eaLnBrk="1" hangingPunct="1"/>
            <a:r>
              <a:rPr lang="cs-CZ" sz="1200"/>
              <a:t>Obr.4,11  </a:t>
            </a:r>
            <a:r>
              <a:rPr lang="cs-CZ" sz="1200">
                <a:hlinkClick r:id="rId3"/>
              </a:rPr>
              <a:t>http://cs.wikipedia.org/wiki/Soubor:Sun_in_X-Ray.png</a:t>
            </a:r>
            <a:endParaRPr lang="cs-CZ" sz="1200"/>
          </a:p>
          <a:p>
            <a:pPr eaLnBrk="1" hangingPunct="1"/>
            <a:r>
              <a:rPr lang="cs-CZ" sz="1200"/>
              <a:t>Obr.5  </a:t>
            </a:r>
            <a:r>
              <a:rPr lang="cs-CZ" sz="1200">
                <a:hlinkClick r:id="rId4"/>
              </a:rPr>
              <a:t>http://cs.wikipedia.org/wiki/Soubor:Capreolus_capreolus_(Marek_Szczepanek).jpg</a:t>
            </a:r>
            <a:endParaRPr lang="cs-CZ" sz="1200"/>
          </a:p>
          <a:p>
            <a:pPr eaLnBrk="1" hangingPunct="1"/>
            <a:r>
              <a:rPr lang="cs-CZ" sz="1200"/>
              <a:t>Obr.6  </a:t>
            </a:r>
            <a:r>
              <a:rPr lang="cs-CZ" sz="1200">
                <a:hlinkClick r:id="rId5"/>
              </a:rPr>
              <a:t>http://cs.wikipedia.org/wiki/Soubor:Lagarta2.jpg</a:t>
            </a:r>
            <a:endParaRPr lang="cs-CZ" sz="1200"/>
          </a:p>
          <a:p>
            <a:pPr eaLnBrk="1" hangingPunct="1"/>
            <a:r>
              <a:rPr lang="cs-CZ" sz="1200"/>
              <a:t>Obr.7  </a:t>
            </a:r>
            <a:r>
              <a:rPr lang="cs-CZ" sz="1200">
                <a:hlinkClick r:id="rId6"/>
              </a:rPr>
              <a:t>http://cs.wikipedia.org/wiki/Soubor:Vulpes_vulpes_pup_sitting_on_stone.jpg</a:t>
            </a:r>
            <a:endParaRPr lang="cs-CZ" sz="1200"/>
          </a:p>
          <a:p>
            <a:pPr eaLnBrk="1" hangingPunct="1"/>
            <a:r>
              <a:rPr lang="cs-CZ" sz="1200"/>
              <a:t>Obr.8  </a:t>
            </a:r>
            <a:r>
              <a:rPr lang="cs-CZ" sz="1200">
                <a:hlinkClick r:id="rId7"/>
              </a:rPr>
              <a:t>http://cs.wikipedia.org/wiki/Soubor:Parus_caeruleus1.jpg</a:t>
            </a:r>
            <a:endParaRPr lang="cs-CZ" sz="1200"/>
          </a:p>
          <a:p>
            <a:pPr eaLnBrk="1" hangingPunct="1"/>
            <a:r>
              <a:rPr lang="cs-CZ" sz="1200"/>
              <a:t>Obr.9  </a:t>
            </a:r>
            <a:r>
              <a:rPr lang="cs-CZ" sz="1200">
                <a:hlinkClick r:id="rId8"/>
              </a:rPr>
              <a:t>http://cs.wikipedia.org/wiki/Soubor:Phosphuga_atrata1.jpg</a:t>
            </a:r>
            <a:endParaRPr lang="cs-CZ" sz="1200"/>
          </a:p>
          <a:p>
            <a:pPr eaLnBrk="1" hangingPunct="1"/>
            <a:r>
              <a:rPr lang="cs-CZ" sz="1200"/>
              <a:t>Obr.10 </a:t>
            </a:r>
            <a:r>
              <a:rPr lang="cs-CZ" sz="1200">
                <a:hlinkClick r:id="rId9"/>
              </a:rPr>
              <a:t>http://cs.wikipedia.org/wiki/Soubor:Pole_v_Cesku_lan_bez_mezi.jpg</a:t>
            </a:r>
            <a:endParaRPr lang="cs-CZ" sz="1200"/>
          </a:p>
          <a:p>
            <a:pPr eaLnBrk="1" hangingPunct="1"/>
            <a:r>
              <a:rPr lang="cs-CZ" sz="1200"/>
              <a:t>Obr.12  </a:t>
            </a:r>
            <a:r>
              <a:rPr lang="cs-CZ" sz="1200">
                <a:hlinkClick r:id="rId10"/>
              </a:rPr>
              <a:t>http://cs.wikipedia.org/wiki/Soubor:Plowing_ecomat.jpg</a:t>
            </a:r>
            <a:endParaRPr lang="cs-CZ" sz="1200"/>
          </a:p>
          <a:p>
            <a:pPr eaLnBrk="1" hangingPunct="1"/>
            <a:r>
              <a:rPr lang="cs-CZ" sz="1200"/>
              <a:t>Obr.13  </a:t>
            </a:r>
            <a:r>
              <a:rPr lang="cs-CZ" sz="1200">
                <a:hlinkClick r:id="rId11"/>
              </a:rPr>
              <a:t>http://cs.wikipedia.org/wiki/Soubor:Oedipoda_coerulescens_1_beentree.jpg</a:t>
            </a:r>
            <a:endParaRPr lang="cs-CZ" sz="1200"/>
          </a:p>
          <a:p>
            <a:pPr eaLnBrk="1" hangingPunct="1"/>
            <a:r>
              <a:rPr lang="cs-CZ" sz="1200"/>
              <a:t>Obr.14  </a:t>
            </a:r>
            <a:r>
              <a:rPr lang="cs-CZ" sz="1200">
                <a:hlinkClick r:id="rId12"/>
              </a:rPr>
              <a:t>http://cs.wikipedia.org/wiki/Soubor:Skotsky_nahorni_skot.jpg</a:t>
            </a:r>
            <a:endParaRPr lang="cs-CZ" sz="1200"/>
          </a:p>
          <a:p>
            <a:pPr eaLnBrk="1" hangingPunct="1"/>
            <a:r>
              <a:rPr lang="cs-CZ" sz="1200"/>
              <a:t>Obr.15  </a:t>
            </a:r>
            <a:r>
              <a:rPr lang="cs-CZ" sz="1200">
                <a:hlinkClick r:id="rId13"/>
              </a:rPr>
              <a:t>http://cs.wikipedia.org/wiki/Soubor:USS_John_C._Stennis_baker.jpg</a:t>
            </a:r>
            <a:endParaRPr lang="cs-CZ" sz="1200"/>
          </a:p>
          <a:p>
            <a:pPr eaLnBrk="1" hangingPunct="1"/>
            <a:r>
              <a:rPr lang="cs-CZ" sz="1200"/>
              <a:t>Obr.16  </a:t>
            </a:r>
            <a:r>
              <a:rPr lang="cs-CZ" sz="1200">
                <a:hlinkClick r:id="rId14"/>
              </a:rPr>
              <a:t>http://cs.wikipedia.org/wiki/Soubor:Krompootdoodgraver_Nicrophorus_vespillo_achter_grassprietje.jpg</a:t>
            </a:r>
            <a:endParaRPr lang="cs-CZ" sz="1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386</Words>
  <Application>Microsoft Office PowerPoint</Application>
  <PresentationFormat>Předvádění na obrazovce (4:3)</PresentationFormat>
  <Paragraphs>82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VY-52-INOVACE-67_Vodní ekosystém - učební text</vt:lpstr>
      <vt:lpstr>Život ve vodě:</vt:lpstr>
      <vt:lpstr>Prezentace aplikace PowerPoint</vt:lpstr>
      <vt:lpstr>Prezentace aplikace PowerPoint</vt:lpstr>
      <vt:lpstr>Prezentace aplikace PowerPoint</vt:lpstr>
      <vt:lpstr>Moře a oceány:</vt:lpstr>
      <vt:lpstr>Prezentace aplikace PowerPoint</vt:lpstr>
      <vt:lpstr>DĚLENÍ EKOSYSTÉMŮ: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Život ve vodě</dc:title>
  <dc:creator>Hercík</dc:creator>
  <cp:lastModifiedBy>Martin Králík</cp:lastModifiedBy>
  <cp:revision>22</cp:revision>
  <dcterms:created xsi:type="dcterms:W3CDTF">2011-05-12T18:43:08Z</dcterms:created>
  <dcterms:modified xsi:type="dcterms:W3CDTF">2012-03-28T16:24:49Z</dcterms:modified>
</cp:coreProperties>
</file>