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71" r:id="rId3"/>
    <p:sldId id="381" r:id="rId4"/>
    <p:sldId id="380" r:id="rId5"/>
    <p:sldId id="383" r:id="rId6"/>
    <p:sldId id="390" r:id="rId7"/>
    <p:sldId id="384" r:id="rId8"/>
    <p:sldId id="386" r:id="rId9"/>
    <p:sldId id="385" r:id="rId10"/>
    <p:sldId id="388" r:id="rId11"/>
    <p:sldId id="391" r:id="rId12"/>
    <p:sldId id="387" r:id="rId13"/>
    <p:sldId id="382" r:id="rId14"/>
    <p:sldId id="389" r:id="rId15"/>
    <p:sldId id="3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F87EBF0-270B-4DA8-A8C6-1E913869171E}">
          <p14:sldIdLst>
            <p14:sldId id="270"/>
            <p14:sldId id="271"/>
            <p14:sldId id="381"/>
            <p14:sldId id="380"/>
            <p14:sldId id="383"/>
            <p14:sldId id="390"/>
            <p14:sldId id="384"/>
            <p14:sldId id="386"/>
            <p14:sldId id="385"/>
            <p14:sldId id="388"/>
            <p14:sldId id="391"/>
            <p14:sldId id="387"/>
            <p14:sldId id="382"/>
            <p14:sldId id="389"/>
            <p14:sldId id="3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9A5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2322" autoAdjust="0"/>
  </p:normalViewPr>
  <p:slideViewPr>
    <p:cSldViewPr showGuides="1">
      <p:cViewPr varScale="1">
        <p:scale>
          <a:sx n="104" d="100"/>
          <a:sy n="104" d="100"/>
        </p:scale>
        <p:origin x="-90" y="-120"/>
      </p:cViewPr>
      <p:guideLst>
        <p:guide orient="horz" pos="1797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A5B04-9488-40B0-81FA-F502F3943311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0663C-F2E5-490C-9DBF-0E3B122034D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161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0663C-F2E5-490C-9DBF-0E3B122034DC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914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0663C-F2E5-490C-9DBF-0E3B122034D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8999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0663C-F2E5-490C-9DBF-0E3B122034DC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8999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1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085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94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33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51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4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88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20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42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62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16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A5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DF83-BDC5-4546-974D-4290C4CC3AFE}" type="datetimeFigureOut">
              <a:rPr lang="cs-CZ" smtClean="0"/>
              <a:pPr/>
              <a:t>17.3.2014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2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94605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25.2.2014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VY_32_INOVACE_7A_AJ7_18_ Appointments 	                in the near future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Appointments in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near future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7. 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slova: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appointments, present continuous, future 	  		      arrangements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                     	           </a:t>
            </a:r>
            <a:endParaRPr lang="cs-CZ" sz="2400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12776"/>
            <a:ext cx="74168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cs-CZ" dirty="0"/>
              <a:t>Anotace</a:t>
            </a:r>
          </a:p>
          <a:p>
            <a:endParaRPr lang="cs-CZ" dirty="0"/>
          </a:p>
          <a:p>
            <a:r>
              <a:rPr lang="cs-CZ" dirty="0" smtClean="0"/>
              <a:t>Žáci </a:t>
            </a:r>
            <a:r>
              <a:rPr lang="cs-CZ" dirty="0"/>
              <a:t>se </a:t>
            </a:r>
            <a:r>
              <a:rPr lang="cs-CZ" dirty="0" smtClean="0"/>
              <a:t>seznámí s použitím přítomného času průběhového k vyjádření budoucnosti a naučí se vyjádřit návrhy pomocí SHALL.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6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180528" y="1975575"/>
            <a:ext cx="965849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Talking about future arrangements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282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rewall"/>
          <p:cNvSpPr>
            <a:spLocks noEditPoints="1" noChangeArrowheads="1"/>
          </p:cNvSpPr>
          <p:nvPr/>
        </p:nvSpPr>
        <p:spPr bwMode="auto">
          <a:xfrm>
            <a:off x="1" y="2132856"/>
            <a:ext cx="5578080" cy="38526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pic>
        <p:nvPicPr>
          <p:cNvPr id="4" name="Picture 19" descr="C:\Users\Uživatel\AppData\Local\Microsoft\Windows\Temporary Internet Files\Content.IE5\EP5EC6ZX\MC900439941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080" y="1700808"/>
            <a:ext cx="3600400" cy="493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177480" y="190800"/>
            <a:ext cx="5400600" cy="1296144"/>
          </a:xfrm>
          <a:prstGeom prst="wedgeRoundRectCallout">
            <a:avLst>
              <a:gd name="adj1" fmla="val 71845"/>
              <a:gd name="adj2" fmla="val 10219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Look! Harry Potter is on this week. Shall we go and see it on Saturday?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2483768" y="3284984"/>
            <a:ext cx="4176464" cy="1008112"/>
          </a:xfrm>
          <a:prstGeom prst="wedgeRoundRectCallout">
            <a:avLst>
              <a:gd name="adj1" fmla="val 66369"/>
              <a:gd name="adj2" fmla="val -10140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can‘t. My parents  are coming this weekend.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18" y="2132856"/>
            <a:ext cx="2088232" cy="309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28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Uživatel\AppData\Local\Microsoft\Windows\Temporary Internet Files\Content.IE5\EP5EC6ZX\MC90043994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080" y="1992298"/>
            <a:ext cx="3600400" cy="493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27784" y="188640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He wants to go to the cinema, but she can‘t.</a:t>
            </a:r>
            <a:endParaRPr lang="cs-CZ" sz="2400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2483768" y="3399383"/>
            <a:ext cx="4176464" cy="1008112"/>
          </a:xfrm>
          <a:prstGeom prst="wedgeRoundRectCallout">
            <a:avLst>
              <a:gd name="adj1" fmla="val 68290"/>
              <a:gd name="adj2" fmla="val -838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I can‘t. My parents  are coming </a:t>
            </a:r>
            <a:r>
              <a:rPr lang="cs-CZ" sz="2800" b="1" dirty="0" smtClean="0">
                <a:solidFill>
                  <a:schemeClr val="tx1"/>
                </a:solidFill>
              </a:rPr>
              <a:t>this weekend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528" y="879103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2207185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time is the woman talking about?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1517883"/>
            <a:ext cx="2484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tense is it?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2823319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About the future.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4839543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How do we know</a:t>
            </a:r>
            <a:r>
              <a:rPr lang="cs-CZ" sz="2400" dirty="0"/>
              <a:t> </a:t>
            </a:r>
            <a:r>
              <a:rPr lang="cs-CZ" sz="2400" dirty="0" smtClean="0"/>
              <a:t>this?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5487615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we use the </a:t>
            </a:r>
            <a:r>
              <a:rPr lang="cs-CZ" sz="2400" b="1" dirty="0" smtClean="0"/>
              <a:t>present continuous </a:t>
            </a:r>
            <a:r>
              <a:rPr lang="cs-CZ" sz="2400" dirty="0" smtClean="0"/>
              <a:t>with</a:t>
            </a:r>
            <a:r>
              <a:rPr lang="cs-CZ" sz="2400" b="1" dirty="0" smtClean="0"/>
              <a:t> future </a:t>
            </a:r>
            <a:r>
              <a:rPr lang="cs-CZ" sz="2400" dirty="0" smtClean="0"/>
              <a:t>meaning, </a:t>
            </a:r>
            <a:r>
              <a:rPr lang="cs-CZ" sz="2400" b="1" dirty="0" smtClean="0"/>
              <a:t>time expressions </a:t>
            </a:r>
            <a:r>
              <a:rPr lang="cs-CZ" sz="2400" dirty="0" smtClean="0"/>
              <a:t>are usually necessary.</a:t>
            </a:r>
            <a:endParaRPr lang="cs-CZ" sz="2400" dirty="0"/>
          </a:p>
        </p:txBody>
      </p:sp>
      <p:cxnSp>
        <p:nvCxnSpPr>
          <p:cNvPr id="15" name="Přímá spojnice se šipkou 14"/>
          <p:cNvCxnSpPr>
            <a:endCxn id="4" idx="2"/>
          </p:cNvCxnSpPr>
          <p:nvPr/>
        </p:nvCxnSpPr>
        <p:spPr>
          <a:xfrm flipV="1">
            <a:off x="3347864" y="4407495"/>
            <a:ext cx="1224136" cy="6628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2915816" y="1517883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(the present continuous)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797803"/>
            <a:ext cx="5254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Tell me what is the woman‘s  answer.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188640"/>
            <a:ext cx="2771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REMEMBER 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7844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9" grpId="0"/>
      <p:bldP spid="10" grpId="0"/>
      <p:bldP spid="11" grpId="0"/>
      <p:bldP spid="12" grpId="0"/>
      <p:bldP spid="13" grpId="0"/>
      <p:bldP spid="16" grpId="0"/>
      <p:bldP spid="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692696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We can usually use </a:t>
            </a:r>
            <a:r>
              <a:rPr lang="cs-CZ" sz="3200" b="1" i="1" dirty="0"/>
              <a:t>present continuous </a:t>
            </a:r>
          </a:p>
          <a:p>
            <a:pPr algn="ctr"/>
            <a:r>
              <a:rPr lang="cs-CZ" sz="3200" dirty="0"/>
              <a:t>for </a:t>
            </a:r>
            <a:r>
              <a:rPr lang="cs-CZ" sz="3200" dirty="0" smtClean="0"/>
              <a:t>future arrangements.</a:t>
            </a:r>
            <a:endParaRPr lang="cs-CZ" sz="3200" dirty="0"/>
          </a:p>
          <a:p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636912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Compare :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789040"/>
            <a:ext cx="42490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We‘re </a:t>
            </a:r>
            <a:r>
              <a:rPr lang="cs-CZ" sz="2800" b="1" dirty="0" smtClean="0"/>
              <a:t>going to </a:t>
            </a:r>
            <a:r>
              <a:rPr lang="cs-CZ" sz="2800" dirty="0" smtClean="0"/>
              <a:t>get  married in the summer.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24028" y="3789040"/>
            <a:ext cx="42124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We‘re</a:t>
            </a:r>
            <a:r>
              <a:rPr lang="cs-CZ" sz="2800" b="1" dirty="0">
                <a:solidFill>
                  <a:prstClr val="black"/>
                </a:solidFill>
              </a:rPr>
              <a:t> </a:t>
            </a:r>
            <a:r>
              <a:rPr lang="cs-CZ" sz="2800" b="1" dirty="0" smtClean="0">
                <a:solidFill>
                  <a:prstClr val="black"/>
                </a:solidFill>
              </a:rPr>
              <a:t>getting  </a:t>
            </a:r>
            <a:r>
              <a:rPr lang="cs-CZ" sz="2800" dirty="0" smtClean="0">
                <a:solidFill>
                  <a:prstClr val="black"/>
                </a:solidFill>
              </a:rPr>
              <a:t>married on July 12th.</a:t>
            </a:r>
            <a:endParaRPr lang="cs-CZ" sz="28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373216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The present continuous </a:t>
            </a:r>
            <a:r>
              <a:rPr lang="cs-CZ" sz="2800" dirty="0"/>
              <a:t>should be used to speak about </a:t>
            </a:r>
            <a:r>
              <a:rPr lang="cs-CZ" sz="2800" b="1" dirty="0"/>
              <a:t>certainties</a:t>
            </a:r>
            <a:r>
              <a:rPr lang="cs-CZ" sz="2800" dirty="0"/>
              <a:t>, not just possibilities.</a:t>
            </a:r>
          </a:p>
        </p:txBody>
      </p:sp>
    </p:spTree>
    <p:extLst>
      <p:ext uri="{BB962C8B-B14F-4D97-AF65-F5344CB8AC3E}">
        <p14:creationId xmlns:p14="http://schemas.microsoft.com/office/powerpoint/2010/main" val="1486209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Ask each other: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052736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What are you doing </a:t>
            </a:r>
            <a:r>
              <a:rPr lang="cs-CZ" sz="3200" b="1" u="sng" dirty="0" smtClean="0">
                <a:solidFill>
                  <a:srgbClr val="002060"/>
                </a:solidFill>
              </a:rPr>
              <a:t>after school</a:t>
            </a:r>
            <a:r>
              <a:rPr lang="cs-CZ" sz="3200" b="1" dirty="0" smtClean="0">
                <a:solidFill>
                  <a:srgbClr val="002060"/>
                </a:solidFill>
              </a:rPr>
              <a:t>?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700808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I‘m playing basketball.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697868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What are you doing</a:t>
            </a:r>
            <a:r>
              <a:rPr lang="cs-CZ" sz="3200" b="1" dirty="0" smtClean="0">
                <a:solidFill>
                  <a:srgbClr val="002060"/>
                </a:solidFill>
              </a:rPr>
              <a:t> </a:t>
            </a:r>
            <a:r>
              <a:rPr lang="cs-CZ" sz="3200" b="1" u="sng" dirty="0" smtClean="0">
                <a:solidFill>
                  <a:srgbClr val="002060"/>
                </a:solidFill>
              </a:rPr>
              <a:t>in the evening</a:t>
            </a:r>
            <a:r>
              <a:rPr lang="cs-CZ" sz="3200" b="1" dirty="0" smtClean="0">
                <a:solidFill>
                  <a:srgbClr val="002060"/>
                </a:solidFill>
              </a:rPr>
              <a:t>?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2276872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I‘</a:t>
            </a:r>
            <a:r>
              <a:rPr lang="cs-CZ" sz="3600" dirty="0" smtClean="0"/>
              <a:t> </a:t>
            </a:r>
            <a:r>
              <a:rPr lang="cs-CZ" sz="3200" dirty="0" smtClean="0"/>
              <a:t>m</a:t>
            </a:r>
            <a:r>
              <a:rPr lang="cs-CZ" sz="3600" dirty="0" smtClean="0"/>
              <a:t> </a:t>
            </a:r>
            <a:r>
              <a:rPr lang="cs-CZ" sz="4000" dirty="0" smtClean="0"/>
              <a:t>………….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572417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 don‘t know. I think I will…. </a:t>
            </a:r>
          </a:p>
          <a:p>
            <a:r>
              <a:rPr lang="cs-CZ" sz="3200" dirty="0" smtClean="0"/>
              <a:t>I‘m going to….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6093296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The present continuous is used to speak about </a:t>
            </a:r>
            <a:r>
              <a:rPr lang="cs-CZ" sz="2400" b="1" dirty="0" smtClean="0"/>
              <a:t>the near future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e.g.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8768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rewall"/>
          <p:cNvSpPr>
            <a:spLocks noEditPoints="1" noChangeArrowheads="1"/>
          </p:cNvSpPr>
          <p:nvPr/>
        </p:nvSpPr>
        <p:spPr bwMode="auto">
          <a:xfrm>
            <a:off x="1" y="2384637"/>
            <a:ext cx="5578080" cy="38526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pic>
        <p:nvPicPr>
          <p:cNvPr id="4" name="Picture 19" descr="C:\Users\Uživatel\AppData\Local\Microsoft\Windows\Temporary Internet Files\Content.IE5\EP5EC6ZX\MC900439941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080" y="2171242"/>
            <a:ext cx="3386408" cy="464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35496" y="980728"/>
            <a:ext cx="4824536" cy="1296144"/>
          </a:xfrm>
          <a:prstGeom prst="wedgeRoundRectCallout">
            <a:avLst>
              <a:gd name="adj1" fmla="val 83258"/>
              <a:gd name="adj2" fmla="val 9105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Look! Harry Potter is on this week. </a:t>
            </a:r>
            <a:r>
              <a:rPr lang="cs-CZ" sz="2400" b="1" dirty="0" smtClean="0">
                <a:solidFill>
                  <a:schemeClr val="tx1"/>
                </a:solidFill>
              </a:rPr>
              <a:t>Shall we</a:t>
            </a:r>
            <a:r>
              <a:rPr lang="cs-CZ" sz="2400" dirty="0" smtClean="0">
                <a:solidFill>
                  <a:schemeClr val="tx1"/>
                </a:solidFill>
              </a:rPr>
              <a:t> go and see it on Saturday?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2411760" y="3501008"/>
            <a:ext cx="4176464" cy="1008112"/>
          </a:xfrm>
          <a:prstGeom prst="wedgeRoundRectCallout">
            <a:avLst>
              <a:gd name="adj1" fmla="val 64065"/>
              <a:gd name="adj2" fmla="val -838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 can‘t. My parents  are coming this weekend.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What about Friday?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18" y="2424763"/>
            <a:ext cx="2088232" cy="309246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88640"/>
            <a:ext cx="4283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When do we use </a:t>
            </a:r>
            <a:r>
              <a:rPr lang="cs-CZ" sz="2800" b="1" i="1" dirty="0" smtClean="0">
                <a:solidFill>
                  <a:srgbClr val="FF0000"/>
                </a:solidFill>
              </a:rPr>
              <a:t>Shall we</a:t>
            </a:r>
            <a:r>
              <a:rPr lang="cs-CZ" sz="2800" b="1" dirty="0" smtClean="0">
                <a:solidFill>
                  <a:srgbClr val="FF0000"/>
                </a:solidFill>
              </a:rPr>
              <a:t>..?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64088" y="169476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To make a suggestion.</a:t>
            </a:r>
            <a:endParaRPr lang="cs-CZ" sz="2800" dirty="0"/>
          </a:p>
        </p:txBody>
      </p:sp>
      <p:cxnSp>
        <p:nvCxnSpPr>
          <p:cNvPr id="15" name="Přímá spojnice se šipkou 14"/>
          <p:cNvCxnSpPr>
            <a:stCxn id="3" idx="3"/>
          </p:cNvCxnSpPr>
          <p:nvPr/>
        </p:nvCxnSpPr>
        <p:spPr>
          <a:xfrm>
            <a:off x="4679504" y="450250"/>
            <a:ext cx="46856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254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Uživatel\AppData\Local\Microsoft\Windows\Temporary Internet Files\Content.IE5\IL14G03W\MC90043442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4555323" cy="499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3635896" y="404664"/>
            <a:ext cx="5508104" cy="936104"/>
          </a:xfrm>
          <a:prstGeom prst="wedgeRoundRectCallout">
            <a:avLst>
              <a:gd name="adj1" fmla="val -52084"/>
              <a:gd name="adj2" fmla="val 13790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Shall we go to the cinema this evening?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4283968" y="2060650"/>
            <a:ext cx="4860033" cy="1080318"/>
          </a:xfrm>
          <a:prstGeom prst="wedgeRoundRectCallout">
            <a:avLst>
              <a:gd name="adj1" fmla="val -89759"/>
              <a:gd name="adj2" fmla="val 1105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No, this evening is not good for me. What about tomorrow</a:t>
            </a:r>
            <a:r>
              <a:rPr lang="cs-CZ" sz="2400" b="1" dirty="0">
                <a:solidFill>
                  <a:srgbClr val="FFFF00"/>
                </a:solidFill>
              </a:rPr>
              <a:t>?</a:t>
            </a:r>
          </a:p>
        </p:txBody>
      </p:sp>
      <p:sp>
        <p:nvSpPr>
          <p:cNvPr id="5" name="Zaoblený obdélníkový popisek 4"/>
          <p:cNvSpPr/>
          <p:nvPr/>
        </p:nvSpPr>
        <p:spPr>
          <a:xfrm>
            <a:off x="4475592" y="4293096"/>
            <a:ext cx="4067944" cy="612648"/>
          </a:xfrm>
          <a:prstGeom prst="wedgeRoundRectCallout">
            <a:avLst>
              <a:gd name="adj1" fmla="val -52327"/>
              <a:gd name="adj2" fmla="val -2019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Yes, that will be fine.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48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Uživatel\AppData\Local\Microsoft\Windows\Temporary Internet Files\Content.IE5\5GQAHH4T\MC9000888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673" y="2610120"/>
            <a:ext cx="2750831" cy="341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7462" y="1283276"/>
            <a:ext cx="8581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A.   </a:t>
            </a:r>
            <a:r>
              <a:rPr lang="cs-CZ" sz="2400" b="1" dirty="0" smtClean="0"/>
              <a:t>Shall we </a:t>
            </a:r>
            <a:r>
              <a:rPr lang="cs-CZ" sz="2400" dirty="0" smtClean="0"/>
              <a:t>play tennis this afternoon?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.   No, I can‘t. </a:t>
            </a:r>
            <a:r>
              <a:rPr lang="cs-CZ" sz="2400" b="1" dirty="0" smtClean="0"/>
              <a:t>I‘m doing </a:t>
            </a:r>
            <a:r>
              <a:rPr lang="cs-CZ" sz="2400" dirty="0" smtClean="0"/>
              <a:t>my homework. </a:t>
            </a:r>
            <a:r>
              <a:rPr lang="cs-CZ" sz="2400" b="1" dirty="0" smtClean="0"/>
              <a:t>What about </a:t>
            </a:r>
            <a:r>
              <a:rPr lang="cs-CZ" sz="2400" dirty="0" smtClean="0"/>
              <a:t>tomorrow? </a:t>
            </a:r>
          </a:p>
          <a:p>
            <a:pPr marL="457200" indent="-457200">
              <a:buAutoNum type="alphaUcPeriod"/>
            </a:pPr>
            <a:r>
              <a:rPr lang="cs-CZ" sz="2400" dirty="0" smtClean="0"/>
              <a:t>No, tomorrow‘s </a:t>
            </a:r>
            <a:r>
              <a:rPr lang="cs-CZ" sz="2400" b="1" dirty="0" smtClean="0"/>
              <a:t>no good for me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       I‘m going to the theatre with my parents.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7462" y="4226312"/>
            <a:ext cx="69968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UcPeriod"/>
            </a:pPr>
            <a:r>
              <a:rPr lang="cs-CZ" sz="2400" b="1" dirty="0" smtClean="0"/>
              <a:t>Shall we </a:t>
            </a:r>
            <a:r>
              <a:rPr lang="cs-CZ" sz="2400" dirty="0" smtClean="0"/>
              <a:t>go shopping today?</a:t>
            </a:r>
          </a:p>
          <a:p>
            <a:pPr marL="457200" indent="-457200">
              <a:buAutoNum type="alphaUcPeriod"/>
            </a:pPr>
            <a:r>
              <a:rPr lang="cs-CZ" sz="2400" dirty="0" smtClean="0"/>
              <a:t>No, I </a:t>
            </a:r>
            <a:r>
              <a:rPr lang="cs-CZ" sz="2400" b="1" dirty="0" smtClean="0"/>
              <a:t>can‘t</a:t>
            </a:r>
            <a:r>
              <a:rPr lang="cs-CZ" sz="2400" dirty="0" smtClean="0"/>
              <a:t>. I‘m looking after my little brother.</a:t>
            </a:r>
          </a:p>
          <a:p>
            <a:r>
              <a:rPr lang="cs-CZ" sz="2400" dirty="0" smtClean="0"/>
              <a:t>       </a:t>
            </a:r>
            <a:r>
              <a:rPr lang="cs-CZ" sz="2400" b="1" dirty="0" smtClean="0"/>
              <a:t>What about  </a:t>
            </a:r>
            <a:r>
              <a:rPr lang="cs-CZ" sz="2400" dirty="0" smtClean="0"/>
              <a:t>Sunday?</a:t>
            </a:r>
          </a:p>
          <a:p>
            <a:pPr marL="457200" indent="-457200">
              <a:buAutoNum type="alphaUcPeriod"/>
            </a:pPr>
            <a:r>
              <a:rPr lang="cs-CZ" sz="2400" dirty="0" smtClean="0"/>
              <a:t>No, Sunday is </a:t>
            </a:r>
            <a:r>
              <a:rPr lang="cs-CZ" sz="2400" b="1" dirty="0" smtClean="0"/>
              <a:t>no good for me</a:t>
            </a:r>
            <a:r>
              <a:rPr lang="cs-CZ" sz="2400" dirty="0" smtClean="0"/>
              <a:t>.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My aunt and  uncle </a:t>
            </a:r>
            <a:r>
              <a:rPr lang="cs-CZ" sz="2400" b="1" dirty="0" smtClean="0"/>
              <a:t>are coming </a:t>
            </a:r>
            <a:r>
              <a:rPr lang="cs-CZ" sz="2400" dirty="0" smtClean="0"/>
              <a:t>for the day.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27584" y="30303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Practise dialogues</a:t>
            </a:r>
            <a:r>
              <a:rPr lang="cs-CZ" sz="2400" dirty="0"/>
              <a:t> </a:t>
            </a:r>
            <a:r>
              <a:rPr lang="cs-CZ" sz="2400" dirty="0" smtClean="0"/>
              <a:t>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5351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2972" y="3601467"/>
            <a:ext cx="835292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Tx/>
              <a:buAutoNum type="alphaUcPeriod"/>
            </a:pPr>
            <a:r>
              <a:rPr lang="cs-CZ" sz="2400" b="1" dirty="0">
                <a:solidFill>
                  <a:prstClr val="black"/>
                </a:solidFill>
              </a:rPr>
              <a:t>Let‘s </a:t>
            </a:r>
            <a:r>
              <a:rPr lang="cs-CZ" sz="2400" dirty="0">
                <a:solidFill>
                  <a:prstClr val="black"/>
                </a:solidFill>
              </a:rPr>
              <a:t>go</a:t>
            </a:r>
            <a:r>
              <a:rPr lang="cs-CZ" sz="2400" b="1" dirty="0">
                <a:solidFill>
                  <a:prstClr val="black"/>
                </a:solidFill>
              </a:rPr>
              <a:t> </a:t>
            </a:r>
            <a:r>
              <a:rPr lang="cs-CZ" sz="2400" dirty="0">
                <a:solidFill>
                  <a:prstClr val="black"/>
                </a:solidFill>
              </a:rPr>
              <a:t>to the cinema this afternoon.</a:t>
            </a:r>
          </a:p>
          <a:p>
            <a:pPr marL="514350" lvl="0" indent="-514350">
              <a:buFontTx/>
              <a:buAutoNum type="alphaUcPeriod"/>
            </a:pPr>
            <a:r>
              <a:rPr lang="cs-CZ" sz="2400" dirty="0">
                <a:solidFill>
                  <a:prstClr val="black"/>
                </a:solidFill>
              </a:rPr>
              <a:t>That‘s </a:t>
            </a:r>
            <a:r>
              <a:rPr lang="cs-CZ" sz="2400" b="1" dirty="0">
                <a:solidFill>
                  <a:prstClr val="black"/>
                </a:solidFill>
              </a:rPr>
              <a:t>a good idea </a:t>
            </a:r>
            <a:r>
              <a:rPr lang="cs-CZ" sz="2400" dirty="0">
                <a:solidFill>
                  <a:prstClr val="black"/>
                </a:solidFill>
              </a:rPr>
              <a:t>/ OK / All right.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A.  </a:t>
            </a:r>
            <a:r>
              <a:rPr lang="cs-CZ" sz="2400" dirty="0" smtClean="0">
                <a:solidFill>
                  <a:prstClr val="black"/>
                </a:solidFill>
              </a:rPr>
              <a:t>  Where </a:t>
            </a:r>
            <a:r>
              <a:rPr lang="cs-CZ" sz="2400" b="1" dirty="0">
                <a:solidFill>
                  <a:prstClr val="black"/>
                </a:solidFill>
              </a:rPr>
              <a:t>shall we </a:t>
            </a:r>
            <a:r>
              <a:rPr lang="cs-CZ" sz="2400" dirty="0">
                <a:solidFill>
                  <a:prstClr val="black"/>
                </a:solidFill>
              </a:rPr>
              <a:t>meet?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B.    </a:t>
            </a:r>
            <a:r>
              <a:rPr lang="cs-CZ" sz="2400" b="1" dirty="0" smtClean="0">
                <a:solidFill>
                  <a:prstClr val="black"/>
                </a:solidFill>
              </a:rPr>
              <a:t>Why </a:t>
            </a:r>
            <a:r>
              <a:rPr lang="cs-CZ" sz="2400" b="1" dirty="0">
                <a:solidFill>
                  <a:prstClr val="black"/>
                </a:solidFill>
              </a:rPr>
              <a:t>don‘t we </a:t>
            </a:r>
            <a:r>
              <a:rPr lang="cs-CZ" sz="2400" dirty="0">
                <a:solidFill>
                  <a:prstClr val="black"/>
                </a:solidFill>
              </a:rPr>
              <a:t>meet at the bus stop?/</a:t>
            </a:r>
            <a:r>
              <a:rPr lang="cs-CZ" sz="2400" dirty="0" smtClean="0">
                <a:solidFill>
                  <a:prstClr val="black"/>
                </a:solidFill>
              </a:rPr>
              <a:t>Let‘s meet…  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A</a:t>
            </a:r>
            <a:r>
              <a:rPr lang="cs-CZ" sz="2400" dirty="0">
                <a:solidFill>
                  <a:prstClr val="black"/>
                </a:solidFill>
              </a:rPr>
              <a:t>.  </a:t>
            </a:r>
            <a:r>
              <a:rPr lang="cs-CZ" sz="2400" dirty="0" smtClean="0">
                <a:solidFill>
                  <a:prstClr val="black"/>
                </a:solidFill>
              </a:rPr>
              <a:t>  OK</a:t>
            </a:r>
            <a:r>
              <a:rPr lang="cs-CZ" sz="2400" dirty="0">
                <a:solidFill>
                  <a:prstClr val="black"/>
                </a:solidFill>
              </a:rPr>
              <a:t>. What time?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B.  </a:t>
            </a:r>
            <a:r>
              <a:rPr lang="cs-CZ" sz="2400" dirty="0" smtClean="0">
                <a:solidFill>
                  <a:prstClr val="black"/>
                </a:solidFill>
              </a:rPr>
              <a:t>  </a:t>
            </a:r>
            <a:r>
              <a:rPr lang="cs-CZ" sz="2400" b="1" dirty="0" smtClean="0">
                <a:solidFill>
                  <a:prstClr val="black"/>
                </a:solidFill>
              </a:rPr>
              <a:t>How </a:t>
            </a:r>
            <a:r>
              <a:rPr lang="cs-CZ" sz="2400" b="1" dirty="0">
                <a:solidFill>
                  <a:prstClr val="black"/>
                </a:solidFill>
              </a:rPr>
              <a:t>about </a:t>
            </a:r>
            <a:r>
              <a:rPr lang="cs-CZ" sz="2400" dirty="0">
                <a:solidFill>
                  <a:prstClr val="black"/>
                </a:solidFill>
              </a:rPr>
              <a:t>two o‘ clock?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A.  </a:t>
            </a:r>
            <a:r>
              <a:rPr lang="cs-CZ" sz="2400" dirty="0" smtClean="0">
                <a:solidFill>
                  <a:prstClr val="black"/>
                </a:solidFill>
              </a:rPr>
              <a:t>  All </a:t>
            </a:r>
            <a:r>
              <a:rPr lang="cs-CZ" sz="2400" dirty="0">
                <a:solidFill>
                  <a:prstClr val="black"/>
                </a:solidFill>
              </a:rPr>
              <a:t>right. </a:t>
            </a:r>
            <a:r>
              <a:rPr lang="cs-CZ" sz="2400" b="1" dirty="0">
                <a:solidFill>
                  <a:prstClr val="black"/>
                </a:solidFill>
              </a:rPr>
              <a:t>I‘ll see </a:t>
            </a:r>
            <a:r>
              <a:rPr lang="cs-CZ" sz="2400" dirty="0">
                <a:solidFill>
                  <a:prstClr val="black"/>
                </a:solidFill>
              </a:rPr>
              <a:t>you at bus stop</a:t>
            </a:r>
            <a:r>
              <a:rPr lang="cs-CZ" sz="2400" b="1" dirty="0">
                <a:solidFill>
                  <a:prstClr val="black"/>
                </a:solidFill>
              </a:rPr>
              <a:t> at </a:t>
            </a:r>
            <a:r>
              <a:rPr lang="cs-CZ" sz="2400" dirty="0">
                <a:solidFill>
                  <a:prstClr val="black"/>
                </a:solidFill>
              </a:rPr>
              <a:t>two o‘clock.</a:t>
            </a:r>
          </a:p>
          <a:p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196752"/>
            <a:ext cx="889248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Tx/>
              <a:buAutoNum type="alphaUcPeriod"/>
            </a:pPr>
            <a:r>
              <a:rPr lang="cs-CZ" sz="2400" b="1" dirty="0">
                <a:solidFill>
                  <a:prstClr val="black"/>
                </a:solidFill>
              </a:rPr>
              <a:t>Would you like </a:t>
            </a:r>
            <a:r>
              <a:rPr lang="cs-CZ" sz="2400" dirty="0">
                <a:solidFill>
                  <a:prstClr val="black"/>
                </a:solidFill>
              </a:rPr>
              <a:t>to try my new computer </a:t>
            </a:r>
            <a:r>
              <a:rPr lang="cs-CZ" sz="2400" dirty="0" smtClean="0">
                <a:solidFill>
                  <a:prstClr val="black"/>
                </a:solidFill>
              </a:rPr>
              <a:t>game this </a:t>
            </a:r>
            <a:r>
              <a:rPr lang="cs-CZ" sz="2400" dirty="0">
                <a:solidFill>
                  <a:prstClr val="black"/>
                </a:solidFill>
              </a:rPr>
              <a:t>morning?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B.   No, </a:t>
            </a:r>
            <a:r>
              <a:rPr lang="cs-CZ" sz="2400" b="1" dirty="0">
                <a:solidFill>
                  <a:prstClr val="black"/>
                </a:solidFill>
              </a:rPr>
              <a:t>I can‘t</a:t>
            </a:r>
            <a:r>
              <a:rPr lang="cs-CZ" sz="2400" dirty="0">
                <a:solidFill>
                  <a:prstClr val="black"/>
                </a:solidFill>
              </a:rPr>
              <a:t>. I‘m going to the doctor‘s. What </a:t>
            </a:r>
            <a:r>
              <a:rPr lang="cs-CZ" sz="2400" b="1" dirty="0">
                <a:solidFill>
                  <a:prstClr val="black"/>
                </a:solidFill>
              </a:rPr>
              <a:t>about</a:t>
            </a:r>
            <a:r>
              <a:rPr lang="cs-CZ" sz="2400" dirty="0">
                <a:solidFill>
                  <a:prstClr val="black"/>
                </a:solidFill>
              </a:rPr>
              <a:t>  this afternoon?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A.   OK. That </a:t>
            </a:r>
            <a:r>
              <a:rPr lang="cs-CZ" sz="2400" b="1" dirty="0">
                <a:solidFill>
                  <a:prstClr val="black"/>
                </a:solidFill>
              </a:rPr>
              <a:t>will be fine</a:t>
            </a:r>
            <a:r>
              <a:rPr lang="cs-CZ" sz="2400" dirty="0">
                <a:solidFill>
                  <a:prstClr val="black"/>
                </a:solidFill>
              </a:rPr>
              <a:t>.</a:t>
            </a:r>
          </a:p>
          <a:p>
            <a:pPr marL="457200" lvl="0" indent="-457200">
              <a:buFontTx/>
              <a:buAutoNum type="alphaUcPeriod"/>
            </a:pPr>
            <a:endParaRPr lang="cs-CZ" sz="24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332656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Practise dialogues :</a:t>
            </a:r>
          </a:p>
          <a:p>
            <a:endParaRPr lang="cs-CZ" sz="2400" dirty="0"/>
          </a:p>
        </p:txBody>
      </p:sp>
      <p:pic>
        <p:nvPicPr>
          <p:cNvPr id="6" name="Picture 7" descr="C:\Users\Uživatel\AppData\Local\Microsoft\Windows\Temporary Internet Files\Content.IE5\5GQAHH4T\MC9000888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814" y="2420888"/>
            <a:ext cx="232274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00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Uživatel\AppData\Local\Microsoft\Windows\Temporary Internet Files\Content.IE5\9MW98P3U\MC9000890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60648"/>
            <a:ext cx="2664296" cy="314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548680"/>
            <a:ext cx="72728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eriod"/>
            </a:pPr>
            <a:r>
              <a:rPr lang="cs-CZ" sz="2800" b="1" dirty="0" smtClean="0"/>
              <a:t> Shall</a:t>
            </a:r>
            <a:r>
              <a:rPr lang="cs-CZ" sz="2800" dirty="0" smtClean="0"/>
              <a:t> we ………………</a:t>
            </a:r>
          </a:p>
          <a:p>
            <a:pPr marL="514350" indent="-514350">
              <a:buAutoNum type="alphaUcPeriod"/>
            </a:pPr>
            <a:r>
              <a:rPr lang="cs-CZ" sz="2800" dirty="0" smtClean="0"/>
              <a:t> I </a:t>
            </a:r>
            <a:r>
              <a:rPr lang="cs-CZ" sz="2800" b="1" dirty="0" smtClean="0"/>
              <a:t>can‘t</a:t>
            </a:r>
            <a:r>
              <a:rPr lang="cs-CZ" sz="2800" dirty="0" smtClean="0"/>
              <a:t>. I‘m …….</a:t>
            </a:r>
          </a:p>
          <a:p>
            <a:r>
              <a:rPr lang="cs-CZ" sz="2800" dirty="0" smtClean="0"/>
              <a:t>A.   What </a:t>
            </a:r>
            <a:r>
              <a:rPr lang="cs-CZ" sz="2800" b="1" dirty="0" smtClean="0"/>
              <a:t>about</a:t>
            </a:r>
            <a:r>
              <a:rPr lang="cs-CZ" sz="2800" dirty="0" smtClean="0"/>
              <a:t> …….</a:t>
            </a:r>
          </a:p>
          <a:p>
            <a:pPr marL="514350" indent="-514350">
              <a:buAutoNum type="alphaUcPeriod" startAt="2"/>
            </a:pPr>
            <a:r>
              <a:rPr lang="cs-CZ" sz="2800" dirty="0" smtClean="0"/>
              <a:t>That‘s </a:t>
            </a:r>
            <a:r>
              <a:rPr lang="cs-CZ" sz="2800" b="1" dirty="0" smtClean="0"/>
              <a:t>no good </a:t>
            </a:r>
            <a:r>
              <a:rPr lang="cs-CZ" sz="2800" dirty="0" smtClean="0"/>
              <a:t>… I‘m…. What about….</a:t>
            </a:r>
          </a:p>
          <a:p>
            <a:r>
              <a:rPr lang="cs-CZ" sz="2800" dirty="0" smtClean="0"/>
              <a:t>A.   That </a:t>
            </a:r>
            <a:r>
              <a:rPr lang="cs-CZ" sz="2800" b="1" dirty="0"/>
              <a:t>w</a:t>
            </a:r>
            <a:r>
              <a:rPr lang="cs-CZ" sz="2800" b="1" dirty="0" smtClean="0"/>
              <a:t>ill be </a:t>
            </a:r>
            <a:r>
              <a:rPr lang="cs-CZ" sz="2800" dirty="0" smtClean="0"/>
              <a:t>fine.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-27384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Work with a partner. Make dialogues.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0910" y="3488808"/>
            <a:ext cx="89644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Tx/>
              <a:buAutoNum type="alphaUcPeriod"/>
            </a:pPr>
            <a:r>
              <a:rPr lang="cs-CZ" sz="2800" b="1" dirty="0" smtClean="0">
                <a:solidFill>
                  <a:prstClr val="black"/>
                </a:solidFill>
              </a:rPr>
              <a:t>Let‘s </a:t>
            </a:r>
            <a:r>
              <a:rPr lang="cs-CZ" sz="2800" dirty="0" smtClean="0">
                <a:solidFill>
                  <a:prstClr val="black"/>
                </a:solidFill>
              </a:rPr>
              <a:t>go</a:t>
            </a:r>
            <a:r>
              <a:rPr lang="cs-CZ" sz="2800" b="1" dirty="0" smtClean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to the …..</a:t>
            </a:r>
            <a:endParaRPr lang="cs-CZ" sz="2800" dirty="0">
              <a:solidFill>
                <a:prstClr val="black"/>
              </a:solidFill>
            </a:endParaRPr>
          </a:p>
          <a:p>
            <a:pPr marL="514350" lvl="0" indent="-514350">
              <a:buFontTx/>
              <a:buAutoNum type="alphaUcPeriod"/>
            </a:pPr>
            <a:r>
              <a:rPr lang="cs-CZ" sz="2800" dirty="0" smtClean="0">
                <a:solidFill>
                  <a:prstClr val="black"/>
                </a:solidFill>
              </a:rPr>
              <a:t>That‘s a ……… / OK / All right.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A.   Where </a:t>
            </a:r>
            <a:r>
              <a:rPr lang="cs-CZ" sz="2800" b="1" dirty="0" smtClean="0">
                <a:solidFill>
                  <a:prstClr val="black"/>
                </a:solidFill>
              </a:rPr>
              <a:t>shall we </a:t>
            </a:r>
            <a:r>
              <a:rPr lang="cs-CZ" sz="2800" dirty="0" smtClean="0">
                <a:solidFill>
                  <a:prstClr val="black"/>
                </a:solidFill>
              </a:rPr>
              <a:t>…..?</a:t>
            </a:r>
            <a:endParaRPr lang="cs-CZ" sz="2800" dirty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B.   </a:t>
            </a:r>
            <a:r>
              <a:rPr lang="cs-CZ" sz="2800" b="1" dirty="0" smtClean="0">
                <a:solidFill>
                  <a:prstClr val="black"/>
                </a:solidFill>
              </a:rPr>
              <a:t>Why </a:t>
            </a:r>
            <a:r>
              <a:rPr lang="cs-CZ" sz="2800" b="1" dirty="0">
                <a:solidFill>
                  <a:prstClr val="black"/>
                </a:solidFill>
              </a:rPr>
              <a:t>don‘t we </a:t>
            </a:r>
            <a:r>
              <a:rPr lang="cs-CZ" sz="2800" dirty="0" smtClean="0">
                <a:solidFill>
                  <a:prstClr val="black"/>
                </a:solidFill>
              </a:rPr>
              <a:t>meet</a:t>
            </a: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……    /Let‘s meet…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A.   OK. What time?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B.   </a:t>
            </a:r>
            <a:r>
              <a:rPr lang="cs-CZ" sz="2800" b="1" dirty="0" smtClean="0">
                <a:solidFill>
                  <a:prstClr val="black"/>
                </a:solidFill>
              </a:rPr>
              <a:t>How about </a:t>
            </a:r>
            <a:r>
              <a:rPr lang="cs-CZ" sz="2800" dirty="0" smtClean="0">
                <a:solidFill>
                  <a:prstClr val="black"/>
                </a:solidFill>
              </a:rPr>
              <a:t>……?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A.   All  ……. I‘ll see you</a:t>
            </a: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……………  at</a:t>
            </a: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……….</a:t>
            </a:r>
            <a:endParaRPr lang="cs-CZ" sz="2800" dirty="0">
              <a:solidFill>
                <a:prstClr val="black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323528" y="3212976"/>
            <a:ext cx="590465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84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Documents and Settings\sborovna.ZSBOR\Local Settings\Temporary Internet Files\Content.IE5\7K2Y1O9M\MC90008885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45250" y="340597"/>
            <a:ext cx="3672408" cy="3440914"/>
          </a:xfrm>
          <a:prstGeom prst="rect">
            <a:avLst/>
          </a:prstGeom>
          <a:noFill/>
        </p:spPr>
      </p:pic>
      <p:sp>
        <p:nvSpPr>
          <p:cNvPr id="4" name="Zaoblený obdélníkový popisek 3"/>
          <p:cNvSpPr/>
          <p:nvPr/>
        </p:nvSpPr>
        <p:spPr>
          <a:xfrm>
            <a:off x="1187623" y="548680"/>
            <a:ext cx="3600401" cy="758815"/>
          </a:xfrm>
          <a:prstGeom prst="wedgeRoundRectCallout">
            <a:avLst>
              <a:gd name="adj1" fmla="val 103310"/>
              <a:gd name="adj2" fmla="val -3457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What are you doing after school?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179512" y="2060848"/>
            <a:ext cx="5112568" cy="758815"/>
          </a:xfrm>
          <a:prstGeom prst="wedgeRoundRectCallout">
            <a:avLst>
              <a:gd name="adj1" fmla="val 73244"/>
              <a:gd name="adj2" fmla="val -9838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I‘m revising for an English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test.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4263479"/>
            <a:ext cx="79208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Work with a partner. </a:t>
            </a:r>
          </a:p>
          <a:p>
            <a:r>
              <a:rPr lang="cs-CZ" sz="2800" dirty="0" smtClean="0"/>
              <a:t>Ask what he/she </a:t>
            </a:r>
            <a:r>
              <a:rPr lang="cs-CZ" sz="2800" b="1" dirty="0" smtClean="0"/>
              <a:t>is doing </a:t>
            </a:r>
            <a:r>
              <a:rPr lang="cs-CZ" sz="2800" dirty="0" smtClean="0"/>
              <a:t>at these times.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301208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after school                tomorrow       on Friday evening        </a:t>
            </a:r>
          </a:p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at the weekend          next week      this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evening 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         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87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Zaoblený obdélník 26"/>
          <p:cNvSpPr/>
          <p:nvPr/>
        </p:nvSpPr>
        <p:spPr>
          <a:xfrm>
            <a:off x="6012160" y="4797152"/>
            <a:ext cx="3240360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</a:t>
            </a:r>
            <a:r>
              <a:rPr lang="cs-CZ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instant </a:t>
            </a:r>
            <a:r>
              <a:rPr lang="cs-CZ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decisions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promises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offers</a:t>
            </a:r>
          </a:p>
          <a:p>
            <a:pPr lvl="0"/>
            <a:r>
              <a:rPr lang="cs-CZ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suggestions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5496" y="1352962"/>
            <a:ext cx="9108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going to      </a:t>
            </a:r>
            <a:r>
              <a:rPr lang="cs-CZ" sz="3600" dirty="0" smtClean="0"/>
              <a:t>X      </a:t>
            </a:r>
            <a:r>
              <a:rPr lang="cs-CZ" sz="3600" b="1" dirty="0" smtClean="0">
                <a:solidFill>
                  <a:srgbClr val="002060"/>
                </a:solidFill>
              </a:rPr>
              <a:t>present continuous      </a:t>
            </a:r>
            <a:r>
              <a:rPr lang="cs-CZ" sz="3600" dirty="0" smtClean="0"/>
              <a:t>X      </a:t>
            </a:r>
            <a:r>
              <a:rPr lang="cs-CZ" sz="3600" b="1" dirty="0" smtClean="0"/>
              <a:t>will</a:t>
            </a:r>
            <a:endParaRPr lang="cs-CZ" sz="3600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971600" y="2264678"/>
            <a:ext cx="0" cy="14973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4499992" y="2060848"/>
            <a:ext cx="0" cy="12363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8460432" y="2264678"/>
            <a:ext cx="35960" cy="236334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112060" y="39330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860032" y="376203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644008" y="383665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6" name="Zaoblený obdélník 25"/>
          <p:cNvSpPr/>
          <p:nvPr/>
        </p:nvSpPr>
        <p:spPr>
          <a:xfrm>
            <a:off x="3635896" y="3429000"/>
            <a:ext cx="3096344" cy="1136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have made  </a:t>
            </a:r>
            <a:r>
              <a:rPr lang="cs-CZ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cs-CZ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arrangements</a:t>
            </a:r>
          </a:p>
          <a:p>
            <a:pPr lvl="0"/>
            <a:endParaRPr lang="cs-CZ" sz="1600" dirty="0">
              <a:solidFill>
                <a:prstClr val="black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35496" y="3997223"/>
            <a:ext cx="3384376" cy="10879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shows that you have  made  a </a:t>
            </a:r>
            <a:r>
              <a:rPr lang="cs-CZ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</a:t>
            </a:r>
          </a:p>
        </p:txBody>
      </p:sp>
      <p:sp>
        <p:nvSpPr>
          <p:cNvPr id="30" name="Obdélník 29"/>
          <p:cNvSpPr/>
          <p:nvPr/>
        </p:nvSpPr>
        <p:spPr>
          <a:xfrm>
            <a:off x="2124986" y="44624"/>
            <a:ext cx="4894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FUTURE  FORMS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248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" grpId="0"/>
      <p:bldP spid="26" grpId="0" animBg="1"/>
      <p:bldP spid="28" grpId="0" animBg="1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486525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/>
          </a:p>
          <a:p>
            <a:endParaRPr lang="cs-CZ" dirty="0"/>
          </a:p>
          <a:p>
            <a:r>
              <a:rPr lang="cs-CZ" dirty="0"/>
              <a:t>HUTCHINSON, Tom; EDWARDS, Lynda. </a:t>
            </a:r>
            <a:r>
              <a:rPr lang="cs-CZ" i="1" dirty="0"/>
              <a:t>Project 3</a:t>
            </a:r>
            <a:r>
              <a:rPr lang="cs-CZ" dirty="0"/>
              <a:t>. Oxford: Oxford University Press, 2008, ISBN 978-0-19-476416-2.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PETERS, Sarah; GRÁF, Tomáš. </a:t>
            </a:r>
            <a:r>
              <a:rPr lang="cs-CZ" i="1" dirty="0"/>
              <a:t>Nová cvičebnice anglické gramatiky</a:t>
            </a:r>
            <a:r>
              <a:rPr lang="cs-CZ" dirty="0"/>
              <a:t>. Praha: Polyglot, spol.s r.o., 2007, ISBN 80-86 195-00-7. 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Obrázky : Galerie Microsoft Office – klipart</a:t>
            </a:r>
          </a:p>
          <a:p>
            <a:endParaRPr lang="cs-CZ" dirty="0"/>
          </a:p>
          <a:p>
            <a:endParaRPr lang="cs-CZ" dirty="0">
              <a:solidFill>
                <a:schemeClr val="accent1"/>
              </a:solidFill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60648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Citace: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5402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4253</TotalTime>
  <Words>769</Words>
  <Application>Microsoft Office PowerPoint</Application>
  <PresentationFormat>Předvádění na obrazovce (4:3)</PresentationFormat>
  <Paragraphs>112</Paragraphs>
  <Slides>15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Šeneková Irena</cp:lastModifiedBy>
  <cp:revision>436</cp:revision>
  <dcterms:created xsi:type="dcterms:W3CDTF">2013-05-17T18:40:15Z</dcterms:created>
  <dcterms:modified xsi:type="dcterms:W3CDTF">2014-03-17T13:03:45Z</dcterms:modified>
</cp:coreProperties>
</file>