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0" r:id="rId2"/>
    <p:sldId id="271" r:id="rId3"/>
    <p:sldId id="329" r:id="rId4"/>
    <p:sldId id="355" r:id="rId5"/>
    <p:sldId id="353" r:id="rId6"/>
    <p:sldId id="359" r:id="rId7"/>
    <p:sldId id="341" r:id="rId8"/>
    <p:sldId id="342" r:id="rId9"/>
    <p:sldId id="343" r:id="rId10"/>
    <p:sldId id="354" r:id="rId11"/>
    <p:sldId id="339" r:id="rId12"/>
    <p:sldId id="351" r:id="rId13"/>
    <p:sldId id="345" r:id="rId14"/>
    <p:sldId id="356" r:id="rId15"/>
    <p:sldId id="358" r:id="rId16"/>
    <p:sldId id="352" r:id="rId17"/>
    <p:sldId id="346" r:id="rId18"/>
    <p:sldId id="347" r:id="rId19"/>
    <p:sldId id="348" r:id="rId20"/>
    <p:sldId id="350" r:id="rId21"/>
    <p:sldId id="340" r:id="rId22"/>
    <p:sldId id="337" r:id="rId23"/>
    <p:sldId id="272" r:id="rId24"/>
    <p:sldId id="35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87EBF0-270B-4DA8-A8C6-1E913869171E}">
          <p14:sldIdLst>
            <p14:sldId id="270"/>
            <p14:sldId id="271"/>
            <p14:sldId id="329"/>
            <p14:sldId id="355"/>
            <p14:sldId id="353"/>
            <p14:sldId id="359"/>
            <p14:sldId id="341"/>
            <p14:sldId id="342"/>
            <p14:sldId id="343"/>
            <p14:sldId id="354"/>
            <p14:sldId id="339"/>
            <p14:sldId id="351"/>
            <p14:sldId id="345"/>
            <p14:sldId id="356"/>
            <p14:sldId id="358"/>
            <p14:sldId id="352"/>
            <p14:sldId id="346"/>
            <p14:sldId id="347"/>
            <p14:sldId id="348"/>
            <p14:sldId id="350"/>
            <p14:sldId id="340"/>
            <p14:sldId id="337"/>
            <p14:sldId id="272"/>
            <p14:sldId id="3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2322" autoAdjust="0"/>
  </p:normalViewPr>
  <p:slideViewPr>
    <p:cSldViewPr showGuides="1">
      <p:cViewPr>
        <p:scale>
          <a:sx n="61" d="100"/>
          <a:sy n="61" d="100"/>
        </p:scale>
        <p:origin x="-802" y="-43"/>
      </p:cViewPr>
      <p:guideLst>
        <p:guide orient="horz" pos="1842"/>
        <p:guide pos="283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0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914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wmf"/><Relationship Id="rId4" Type="http://schemas.openxmlformats.org/officeDocument/2006/relationships/image" Target="../media/image6.gi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gif"/><Relationship Id="rId7" Type="http://schemas.openxmlformats.org/officeDocument/2006/relationships/image" Target="../media/image18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gif"/><Relationship Id="rId7" Type="http://schemas.openxmlformats.org/officeDocument/2006/relationships/image" Target="../media/image25.jpe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gif"/><Relationship Id="rId5" Type="http://schemas.openxmlformats.org/officeDocument/2006/relationships/image" Target="../media/image23.gif"/><Relationship Id="rId4" Type="http://schemas.openxmlformats.org/officeDocument/2006/relationships/image" Target="../media/image22.gif"/><Relationship Id="rId9" Type="http://schemas.openxmlformats.org/officeDocument/2006/relationships/image" Target="../media/image2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hyperlink" Target="http://www.helpforenglish.cz/" TargetMode="External"/><Relationship Id="rId7" Type="http://schemas.openxmlformats.org/officeDocument/2006/relationships/image" Target="../media/image38.jpeg"/><Relationship Id="rId2" Type="http://schemas.openxmlformats.org/officeDocument/2006/relationships/hyperlink" Target="http://www.helpforenglish.cz/article/2006072405-easy-clothe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37.jpeg"/><Relationship Id="rId10" Type="http://schemas.openxmlformats.org/officeDocument/2006/relationships/image" Target="../media/image31.wmf"/><Relationship Id="rId4" Type="http://schemas.openxmlformats.org/officeDocument/2006/relationships/image" Target="../media/image11.wmf"/><Relationship Id="rId9" Type="http://schemas.openxmlformats.org/officeDocument/2006/relationships/image" Target="../media/image34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VY_32_INOVACE_7A_AJ7_19_ Clothes			     	  			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Revision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clothes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wear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3022366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Žáci si procvičí slovíčka týkající se oblečení a zároveň si </a:t>
            </a:r>
            <a:r>
              <a:rPr lang="cs-CZ" sz="2400" dirty="0" smtClean="0"/>
              <a:t>osvojí  důležitá slova </a:t>
            </a:r>
            <a:r>
              <a:rPr lang="cs-CZ" sz="2400" dirty="0"/>
              <a:t>a </a:t>
            </a:r>
            <a:r>
              <a:rPr lang="cs-CZ" sz="2400" dirty="0" smtClean="0"/>
              <a:t>slovesa, </a:t>
            </a:r>
            <a:r>
              <a:rPr lang="cs-CZ" sz="2400" dirty="0"/>
              <a:t>která </a:t>
            </a:r>
            <a:r>
              <a:rPr lang="cs-CZ" sz="2400" dirty="0" smtClean="0"/>
              <a:t>se v souvislosti s oblékáním běžně používají.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Obrázky se mohou využít v soutěži, kdo si zapamatoval nejvíce  slovíček.</a:t>
            </a:r>
            <a:endParaRPr lang="cs-CZ" sz="2400" dirty="0">
              <a:solidFill>
                <a:schemeClr val="tx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3822" y="2708920"/>
            <a:ext cx="80163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Practice makes perfect!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4221088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4" name="Obdélník 3"/>
          <p:cNvSpPr/>
          <p:nvPr/>
        </p:nvSpPr>
        <p:spPr>
          <a:xfrm>
            <a:off x="3407259" y="4017838"/>
            <a:ext cx="23294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Clothes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635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8064" y="476672"/>
            <a:ext cx="5844998" cy="6008658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3824408" y="1628800"/>
            <a:ext cx="4347991" cy="1080120"/>
          </a:xfrm>
          <a:prstGeom prst="wedgeRoundRectCallout">
            <a:avLst>
              <a:gd name="adj1" fmla="val -2368"/>
              <a:gd name="adj2" fmla="val 818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I hate shopping for clothes. </a:t>
            </a:r>
            <a:r>
              <a:rPr lang="en-US" sz="2000" b="1" dirty="0">
                <a:solidFill>
                  <a:schemeClr val="tx1"/>
                </a:solidFill>
              </a:rPr>
              <a:t/>
            </a:r>
            <a:br>
              <a:rPr lang="en-US" sz="2000" b="1" dirty="0">
                <a:solidFill>
                  <a:schemeClr val="tx1"/>
                </a:solidFill>
              </a:rPr>
            </a:b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122946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a clothes shop</a:t>
            </a:r>
            <a:r>
              <a:rPr lang="en-US" sz="3600" dirty="0"/>
              <a:t> 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I </a:t>
            </a:r>
            <a:r>
              <a:rPr lang="en-US" sz="3600" dirty="0"/>
              <a:t>need to buy </a:t>
            </a:r>
            <a:r>
              <a:rPr lang="en-US" sz="3600" b="1" dirty="0"/>
              <a:t>some clothes</a:t>
            </a:r>
            <a:r>
              <a:rPr lang="en-US" sz="3600" dirty="0"/>
              <a:t>. </a:t>
            </a:r>
            <a:br>
              <a:rPr lang="en-US" sz="3600" dirty="0"/>
            </a:br>
            <a:r>
              <a:rPr lang="en-US" sz="3600" dirty="0"/>
              <a:t>My </a:t>
            </a:r>
            <a:r>
              <a:rPr lang="en-US" sz="3600" b="1" dirty="0"/>
              <a:t>clothes</a:t>
            </a:r>
            <a:r>
              <a:rPr lang="en-US" sz="3600" dirty="0"/>
              <a:t> are wet!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867645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Oblečení jedním slovem řekneme</a:t>
            </a:r>
            <a:r>
              <a:rPr lang="cs-CZ" sz="3200" b="1" dirty="0"/>
              <a:t> </a:t>
            </a:r>
            <a:r>
              <a:rPr lang="cs-CZ" sz="3200" b="1" dirty="0" smtClean="0"/>
              <a:t>CLOTHES</a:t>
            </a:r>
            <a:r>
              <a:rPr lang="cs-CZ" sz="3200" dirty="0" smtClean="0"/>
              <a:t>. </a:t>
            </a:r>
          </a:p>
          <a:p>
            <a:endParaRPr lang="cs-CZ" sz="3200" dirty="0" smtClean="0"/>
          </a:p>
          <a:p>
            <a:r>
              <a:rPr lang="cs-CZ" sz="2800" dirty="0" smtClean="0"/>
              <a:t>Je </a:t>
            </a:r>
            <a:r>
              <a:rPr lang="cs-CZ" sz="2800" dirty="0"/>
              <a:t>to podstatné jméno v množném čísle, které </a:t>
            </a:r>
            <a:r>
              <a:rPr lang="cs-CZ" sz="2800" b="1" dirty="0"/>
              <a:t>nemá jednotné </a:t>
            </a:r>
            <a:r>
              <a:rPr lang="cs-CZ" sz="2800" b="1" dirty="0" smtClean="0"/>
              <a:t>číslo</a:t>
            </a:r>
            <a:r>
              <a:rPr lang="cs-CZ" sz="2800" dirty="0"/>
              <a:t> </a:t>
            </a:r>
            <a:r>
              <a:rPr lang="cs-CZ" sz="2800" dirty="0" smtClean="0"/>
              <a:t>(</a:t>
            </a:r>
            <a:r>
              <a:rPr lang="en-US" sz="2800" dirty="0"/>
              <a:t>slovo CLOTH  znamená "hadr, látka, textílie„</a:t>
            </a:r>
            <a:r>
              <a:rPr lang="cs-CZ" sz="2800" dirty="0"/>
              <a:t>)</a:t>
            </a:r>
            <a:r>
              <a:rPr lang="en-US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050957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Používáme ho, když mluvíme o oblečení obecně.</a:t>
            </a:r>
            <a:r>
              <a:rPr lang="en-US" sz="2800" dirty="0"/>
              <a:t/>
            </a:r>
            <a:br>
              <a:rPr lang="en-US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3535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živatel\AppData\Local\Microsoft\Windows\Temporary Internet Files\Content.IE5\IL14G03W\MC900113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733648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Máme-li na mysli jednu věc, jeden kus oblečení, použijeme </a:t>
            </a:r>
            <a:r>
              <a:rPr lang="cs-CZ" sz="2800" b="1" dirty="0"/>
              <a:t>A</a:t>
            </a:r>
            <a:r>
              <a:rPr lang="cs-CZ" sz="2800" dirty="0"/>
              <a:t> </a:t>
            </a:r>
            <a:r>
              <a:rPr lang="cs-CZ" sz="2800" b="1" dirty="0"/>
              <a:t>PIECE OF CLOTHES</a:t>
            </a:r>
            <a:r>
              <a:rPr lang="cs-CZ" sz="2800" dirty="0"/>
              <a:t>. 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916832"/>
            <a:ext cx="4968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This </a:t>
            </a:r>
            <a:r>
              <a:rPr lang="cs-CZ" sz="3600" dirty="0" smtClean="0"/>
              <a:t>dress</a:t>
            </a:r>
            <a:r>
              <a:rPr lang="en-US" sz="3600" dirty="0" smtClean="0"/>
              <a:t> </a:t>
            </a:r>
            <a:r>
              <a:rPr lang="en-US" sz="3600" dirty="0"/>
              <a:t>is my favorite </a:t>
            </a:r>
            <a:r>
              <a:rPr lang="en-US" sz="3600" b="1" dirty="0"/>
              <a:t>piece of clothes</a:t>
            </a:r>
            <a:r>
              <a:rPr lang="cs-CZ" sz="3600" b="1" dirty="0"/>
              <a:t>.</a:t>
            </a:r>
            <a:endParaRPr lang="cs-CZ" sz="3600" dirty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87580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1080120" cy="145962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532721"/>
            <a:ext cx="1324149" cy="139384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321963"/>
            <a:ext cx="1296144" cy="14898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739958"/>
            <a:ext cx="1231586" cy="11842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189" y="338221"/>
            <a:ext cx="1161205" cy="11497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501008"/>
            <a:ext cx="1197281" cy="1425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5373216"/>
            <a:ext cx="1257737" cy="129663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555776" y="620688"/>
            <a:ext cx="1584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cap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213285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boots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400506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coat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5805264"/>
            <a:ext cx="19447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dress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28384" y="620688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hat</a:t>
            </a:r>
            <a:endParaRPr lang="cs-CZ" sz="3200" dirty="0"/>
          </a:p>
        </p:txBody>
      </p:sp>
      <p:pic>
        <p:nvPicPr>
          <p:cNvPr id="1027" name="Picture 3" descr="C:\Users\Uživatel\AppData\Local\Microsoft\Windows\Temporary Internet Files\Content.IE5\EP5EC6ZX\MC9002353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4481"/>
            <a:ext cx="1608316" cy="91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668344" y="198884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gloves</a:t>
            </a:r>
            <a:endParaRPr lang="cs-CZ" sz="3200" dirty="0"/>
          </a:p>
        </p:txBody>
      </p:sp>
      <p:pic>
        <p:nvPicPr>
          <p:cNvPr id="1028" name="Picture 4" descr="C:\Users\Uživatel\AppData\Local\Microsoft\Windows\Temporary Internet Files\Content.IE5\5GQAHH4T\MC9002351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573" y="417130"/>
            <a:ext cx="1519560" cy="118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668344" y="4005064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jacket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566124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jeans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872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40"/>
            <a:ext cx="1596417" cy="158061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60848"/>
            <a:ext cx="1865727" cy="15547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319" y="3933056"/>
            <a:ext cx="1596417" cy="12979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60860"/>
            <a:ext cx="1721711" cy="14971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9003" y="486472"/>
            <a:ext cx="1758862" cy="159896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171" y="2521055"/>
            <a:ext cx="2297101" cy="1607971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2333271" y="548680"/>
            <a:ext cx="1302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scarf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256490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shirt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422108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shoes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55776" y="565253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socks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62068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skirt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24328" y="256490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sweater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734596"/>
            <a:ext cx="2232248" cy="182971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668344" y="5085184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anorak</a:t>
            </a:r>
          </a:p>
        </p:txBody>
      </p:sp>
    </p:spTree>
    <p:extLst>
      <p:ext uri="{BB962C8B-B14F-4D97-AF65-F5344CB8AC3E}">
        <p14:creationId xmlns:p14="http://schemas.microsoft.com/office/powerpoint/2010/main" val="198192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272" y="116632"/>
            <a:ext cx="1979158" cy="19030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98" y="4077073"/>
            <a:ext cx="1600018" cy="15841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19488"/>
            <a:ext cx="2016224" cy="16001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3946" y="2217240"/>
            <a:ext cx="1456286" cy="14138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064" y="5296125"/>
            <a:ext cx="1140168" cy="156187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164288" y="5661248"/>
            <a:ext cx="1979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sweatshirt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49289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shorts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54868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T-shirt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836712"/>
            <a:ext cx="18727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tracksuit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2420888"/>
            <a:ext cx="18727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trainers</a:t>
            </a:r>
            <a:endParaRPr lang="cs-CZ" sz="3200" dirty="0"/>
          </a:p>
        </p:txBody>
      </p:sp>
      <p:pic>
        <p:nvPicPr>
          <p:cNvPr id="2052" name="Picture 4" descr="C:\Users\Uživatel\AppData\Local\Microsoft\Windows\Temporary Internet Files\Content.IE5\7VN2TJ8G\MP9003874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956" y="2276872"/>
            <a:ext cx="1168678" cy="163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627784" y="4437112"/>
            <a:ext cx="18727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trousers</a:t>
            </a:r>
            <a:endParaRPr lang="cs-CZ" sz="3200" dirty="0"/>
          </a:p>
        </p:txBody>
      </p:sp>
      <p:pic>
        <p:nvPicPr>
          <p:cNvPr id="2053" name="Picture 5" descr="C:\Users\Uživatel\AppData\Local\Microsoft\Windows\Temporary Internet Files\Content.IE5\D94D35PN\MC9002521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12" y="5733256"/>
            <a:ext cx="1591677" cy="110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627784" y="5940569"/>
            <a:ext cx="1547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sandals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420" y="3798914"/>
            <a:ext cx="1391272" cy="1276396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7452320" y="4077073"/>
            <a:ext cx="1691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sleeve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4401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76672"/>
            <a:ext cx="1957622" cy="17796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920"/>
            <a:ext cx="2016224" cy="160017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908125"/>
            <a:ext cx="1656184" cy="19036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00563" y="764704"/>
            <a:ext cx="40318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checked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3" y="3140968"/>
            <a:ext cx="38878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striped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3" y="5157192"/>
            <a:ext cx="40318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dotted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3481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Classify the following clothes into the two categories.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92696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horts, T-shirt, gloves, swimming suit, boots, coat, sandals, sunglasses, sweater, hat, jacket, dress, skirt, </a:t>
            </a:r>
            <a:r>
              <a:rPr lang="cs-CZ" sz="2800" dirty="0"/>
              <a:t>scarf</a:t>
            </a:r>
            <a:r>
              <a:rPr lang="cs-CZ" sz="2800" dirty="0" smtClean="0"/>
              <a:t> sweatshirt, gloves, cap, shoes, trousers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40330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SUMMER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2204864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WINTER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852936"/>
            <a:ext cx="32403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shorts</a:t>
            </a:r>
          </a:p>
          <a:p>
            <a:r>
              <a:rPr lang="cs-CZ" sz="2400" dirty="0" smtClean="0"/>
              <a:t>T-shirt</a:t>
            </a:r>
          </a:p>
          <a:p>
            <a:r>
              <a:rPr lang="cs-CZ" sz="2400" dirty="0" smtClean="0"/>
              <a:t>swimming suit</a:t>
            </a:r>
          </a:p>
          <a:p>
            <a:r>
              <a:rPr lang="cs-CZ" sz="2400" dirty="0" smtClean="0"/>
              <a:t>sandals</a:t>
            </a:r>
          </a:p>
          <a:p>
            <a:r>
              <a:rPr lang="cs-CZ" sz="2400" dirty="0" smtClean="0"/>
              <a:t>sunglasses</a:t>
            </a:r>
          </a:p>
          <a:p>
            <a:r>
              <a:rPr lang="cs-CZ" sz="2400" dirty="0" smtClean="0"/>
              <a:t>dress</a:t>
            </a:r>
          </a:p>
          <a:p>
            <a:r>
              <a:rPr lang="cs-CZ" sz="2400" dirty="0" smtClean="0"/>
              <a:t>skirt</a:t>
            </a:r>
          </a:p>
          <a:p>
            <a:r>
              <a:rPr lang="cs-CZ" sz="2400" dirty="0" smtClean="0"/>
              <a:t>cap</a:t>
            </a:r>
          </a:p>
          <a:p>
            <a:r>
              <a:rPr lang="cs-CZ" sz="2400" dirty="0" smtClean="0"/>
              <a:t>shoes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2883708"/>
            <a:ext cx="18722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gloves</a:t>
            </a:r>
          </a:p>
          <a:p>
            <a:r>
              <a:rPr lang="cs-CZ" sz="2400" dirty="0" smtClean="0"/>
              <a:t>boots</a:t>
            </a:r>
          </a:p>
          <a:p>
            <a:r>
              <a:rPr lang="cs-CZ" sz="2400" dirty="0" smtClean="0"/>
              <a:t>coat</a:t>
            </a:r>
          </a:p>
          <a:p>
            <a:r>
              <a:rPr lang="cs-CZ" sz="2400" dirty="0" smtClean="0"/>
              <a:t>jacket</a:t>
            </a:r>
          </a:p>
          <a:p>
            <a:r>
              <a:rPr lang="cs-CZ" sz="2400" dirty="0" smtClean="0"/>
              <a:t>sweatshirt</a:t>
            </a:r>
          </a:p>
          <a:p>
            <a:r>
              <a:rPr lang="cs-CZ" sz="2400" dirty="0" smtClean="0"/>
              <a:t>hat</a:t>
            </a:r>
          </a:p>
          <a:p>
            <a:r>
              <a:rPr lang="cs-CZ" sz="2400" dirty="0" smtClean="0"/>
              <a:t>trousers</a:t>
            </a:r>
          </a:p>
          <a:p>
            <a:r>
              <a:rPr lang="cs-CZ" sz="2400" dirty="0" smtClean="0"/>
              <a:t>shoes</a:t>
            </a:r>
          </a:p>
          <a:p>
            <a:r>
              <a:rPr lang="cs-CZ" sz="2400" dirty="0" smtClean="0"/>
              <a:t>scarf</a:t>
            </a:r>
          </a:p>
          <a:p>
            <a:r>
              <a:rPr lang="cs-CZ" sz="2400" dirty="0" smtClean="0"/>
              <a:t>sweater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96336" y="2924175"/>
            <a:ext cx="1547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T-shirt</a:t>
            </a:r>
          </a:p>
          <a:p>
            <a:r>
              <a:rPr lang="cs-CZ" sz="2400" dirty="0" smtClean="0"/>
              <a:t>skirt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5150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19174" y="2967335"/>
            <a:ext cx="59056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Důležitá slovíčka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5051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60648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3600" b="1" dirty="0" smtClean="0"/>
              <a:t>nosit</a:t>
            </a:r>
            <a:r>
              <a:rPr lang="pt-BR" sz="3600" b="1" dirty="0"/>
              <a:t>, mít na sobě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871296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WEAR můžeme použít v </a:t>
            </a:r>
            <a:r>
              <a:rPr lang="cs-CZ" sz="3200" b="1" dirty="0"/>
              <a:t>prostém</a:t>
            </a:r>
            <a:r>
              <a:rPr lang="cs-CZ" sz="3200" dirty="0"/>
              <a:t> čase, potom vyjadřuje, co </a:t>
            </a:r>
            <a:r>
              <a:rPr lang="cs-CZ" sz="3200" dirty="0" smtClean="0"/>
              <a:t>někdo obvykle nebo </a:t>
            </a:r>
            <a:r>
              <a:rPr lang="cs-CZ" sz="3200" dirty="0"/>
              <a:t>často 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nosí</a:t>
            </a:r>
            <a:r>
              <a:rPr lang="cs-CZ" sz="3600" b="1" dirty="0"/>
              <a:t>: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751311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He usually </a:t>
            </a:r>
            <a:r>
              <a:rPr lang="en-US" sz="3200" b="1" dirty="0"/>
              <a:t>wears</a:t>
            </a:r>
            <a:r>
              <a:rPr lang="en-US" sz="3200" dirty="0"/>
              <a:t> jeans and a T-shirt to school.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471391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What </a:t>
            </a:r>
            <a:r>
              <a:rPr lang="en-US" sz="3200" b="1" dirty="0"/>
              <a:t>do you wear</a:t>
            </a:r>
            <a:r>
              <a:rPr lang="en-US" sz="3200" dirty="0"/>
              <a:t> to work?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263479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I </a:t>
            </a:r>
            <a:r>
              <a:rPr lang="cs-CZ" sz="3200" b="1" dirty="0"/>
              <a:t>don't wear</a:t>
            </a:r>
            <a:r>
              <a:rPr lang="cs-CZ" sz="3200" dirty="0"/>
              <a:t> </a:t>
            </a:r>
            <a:r>
              <a:rPr lang="cs-CZ" sz="3200" dirty="0" smtClean="0"/>
              <a:t>hats.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74344" y="44624"/>
            <a:ext cx="2109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Wear 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186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Použijeme-li WEAR v čase průběhovém, říkáme, co někdo </a:t>
            </a:r>
            <a:r>
              <a:rPr lang="cs-CZ" sz="3200" b="1" dirty="0"/>
              <a:t>má PRÁVĚ na sobě</a:t>
            </a:r>
            <a:r>
              <a:rPr lang="cs-CZ" sz="3200" dirty="0"/>
              <a:t>: 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47726"/>
            <a:ext cx="55446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Look, </a:t>
            </a:r>
            <a:r>
              <a:rPr lang="en-US" sz="3200" b="1" dirty="0"/>
              <a:t>he's wearing</a:t>
            </a:r>
            <a:r>
              <a:rPr lang="en-US" sz="3200" dirty="0"/>
              <a:t> a skirt!</a:t>
            </a:r>
            <a:endParaRPr lang="cs-CZ" sz="3200" dirty="0"/>
          </a:p>
          <a:p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084502"/>
            <a:ext cx="2880320" cy="577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27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33265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What </a:t>
            </a:r>
            <a:r>
              <a:rPr lang="cs-CZ" sz="2800" b="1" dirty="0">
                <a:solidFill>
                  <a:prstClr val="black"/>
                </a:solidFill>
              </a:rPr>
              <a:t>are you wearing</a:t>
            </a:r>
            <a:r>
              <a:rPr lang="cs-CZ" sz="2800" dirty="0">
                <a:solidFill>
                  <a:prstClr val="black"/>
                </a:solidFill>
              </a:rPr>
              <a:t>? </a:t>
            </a:r>
          </a:p>
          <a:p>
            <a:pPr lvl="0"/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380223"/>
            <a:ext cx="2664296" cy="5340485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3851920" y="1385773"/>
            <a:ext cx="5256584" cy="1107123"/>
          </a:xfrm>
          <a:prstGeom prst="wedgeRoundRectCallout">
            <a:avLst>
              <a:gd name="adj1" fmla="val -74847"/>
              <a:gd name="adj2" fmla="val 204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I‘m</a:t>
            </a:r>
            <a:r>
              <a:rPr lang="en-US" sz="2400" dirty="0">
                <a:solidFill>
                  <a:schemeClr val="tx1"/>
                </a:solidFill>
              </a:rPr>
              <a:t> wearing </a:t>
            </a:r>
            <a:r>
              <a:rPr lang="cs-CZ" sz="2400" dirty="0">
                <a:solidFill>
                  <a:schemeClr val="tx1"/>
                </a:solidFill>
              </a:rPr>
              <a:t> a jacket, a white shirt, a </a:t>
            </a:r>
            <a:r>
              <a:rPr lang="cs-CZ" sz="2400" dirty="0" smtClean="0">
                <a:solidFill>
                  <a:schemeClr val="tx1"/>
                </a:solidFill>
              </a:rPr>
              <a:t>tie, </a:t>
            </a:r>
            <a:r>
              <a:rPr lang="cs-CZ" sz="2400" dirty="0">
                <a:solidFill>
                  <a:schemeClr val="tx1"/>
                </a:solidFill>
              </a:rPr>
              <a:t>a checked skirt, knee-length socks and leather shoes.</a:t>
            </a:r>
          </a:p>
        </p:txBody>
      </p:sp>
    </p:spTree>
    <p:extLst>
      <p:ext uri="{BB962C8B-B14F-4D97-AF65-F5344CB8AC3E}">
        <p14:creationId xmlns:p14="http://schemas.microsoft.com/office/powerpoint/2010/main" val="2961035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107921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obléknout </a:t>
            </a:r>
            <a:r>
              <a:rPr lang="cs-CZ" sz="3200" b="1" dirty="0"/>
              <a:t>se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28417" y="25460"/>
            <a:ext cx="27610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get dressed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87910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In the morning, I </a:t>
            </a:r>
            <a:r>
              <a:rPr lang="en-US" sz="2400" b="1" dirty="0"/>
              <a:t>get dressed</a:t>
            </a:r>
            <a:r>
              <a:rPr lang="en-US" sz="2400" dirty="0"/>
              <a:t> and then I have </a:t>
            </a:r>
            <a:r>
              <a:rPr lang="en-US" sz="2400" dirty="0" smtClean="0"/>
              <a:t>breakfast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95536" y="1916832"/>
            <a:ext cx="33669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get undressed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1916832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svléknout se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2420888"/>
            <a:ext cx="3780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Get undressed!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717032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Pokud mluvíme o nějakém </a:t>
            </a:r>
            <a:r>
              <a:rPr lang="cs-CZ" sz="2400" b="1" dirty="0"/>
              <a:t>konkrétním oblečení</a:t>
            </a:r>
            <a:r>
              <a:rPr lang="cs-CZ" sz="2400" dirty="0"/>
              <a:t>, které si někdo vezme na sebe a nebo svlékne, používáme frázová slovesa </a:t>
            </a:r>
            <a:endParaRPr lang="cs-CZ" sz="2400" dirty="0" smtClean="0"/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PUT ON </a:t>
            </a:r>
            <a:r>
              <a:rPr lang="cs-CZ" sz="2400" dirty="0" smtClean="0"/>
              <a:t>a 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TAKE OFF 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65093" y="5301208"/>
            <a:ext cx="36549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Put </a:t>
            </a:r>
            <a:r>
              <a:rPr lang="cs-CZ" sz="3200" b="1" dirty="0"/>
              <a:t>on </a:t>
            </a:r>
            <a:r>
              <a:rPr lang="cs-CZ" sz="3200" u="sng" dirty="0" smtClean="0"/>
              <a:t>your trousers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6156593"/>
            <a:ext cx="3923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Take off </a:t>
            </a:r>
            <a:r>
              <a:rPr lang="cs-CZ" sz="3200" u="sng" dirty="0"/>
              <a:t>your </a:t>
            </a:r>
            <a:r>
              <a:rPr lang="cs-CZ" sz="3200" u="sng" dirty="0" smtClean="0"/>
              <a:t>jacket</a:t>
            </a:r>
            <a:r>
              <a:rPr lang="cs-CZ" sz="3200" dirty="0" smtClean="0"/>
              <a:t>! </a:t>
            </a:r>
            <a:endParaRPr lang="cs-CZ" sz="32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355976" y="4128664"/>
            <a:ext cx="396044" cy="11725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135034" y="4128664"/>
            <a:ext cx="1885238" cy="166179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9846" y="4408793"/>
            <a:ext cx="1520934" cy="15209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12990"/>
            <a:ext cx="1628378" cy="162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71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60648"/>
            <a:ext cx="86044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What </a:t>
            </a:r>
            <a:r>
              <a:rPr lang="cs-CZ" sz="2800" b="1" dirty="0" smtClean="0"/>
              <a:t>is she  </a:t>
            </a:r>
            <a:r>
              <a:rPr lang="cs-CZ" sz="2800" b="1" dirty="0"/>
              <a:t>wearing</a:t>
            </a:r>
            <a:r>
              <a:rPr lang="cs-CZ" sz="2800" dirty="0"/>
              <a:t>? </a:t>
            </a:r>
          </a:p>
          <a:p>
            <a:endParaRPr lang="cs-CZ" dirty="0"/>
          </a:p>
        </p:txBody>
      </p:sp>
      <p:pic>
        <p:nvPicPr>
          <p:cNvPr id="3075" name="Picture 3" descr="C:\Users\Uživatel\AppData\Local\Microsoft\Windows\Temporary Internet Files\Content.IE5\D94D35PN\MC900396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54817"/>
            <a:ext cx="3138415" cy="4598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103357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She's wearing a </a:t>
            </a:r>
            <a:r>
              <a:rPr lang="cs-CZ" sz="2800" dirty="0" smtClean="0"/>
              <a:t>……</a:t>
            </a:r>
            <a:endParaRPr lang="cs-CZ" sz="2800" dirty="0"/>
          </a:p>
        </p:txBody>
      </p:sp>
      <p:pic>
        <p:nvPicPr>
          <p:cNvPr id="2050" name="Picture 2" descr="C:\Users\Uživatel\AppData\Local\Microsoft\Windows\Temporary Internet Files\Content.IE5\SPO5D2GF\MC9003607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54817"/>
            <a:ext cx="2520280" cy="452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92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584428"/>
            <a:ext cx="3168352" cy="39046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60648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What </a:t>
            </a:r>
            <a:r>
              <a:rPr lang="cs-CZ" sz="2800" b="1" dirty="0">
                <a:solidFill>
                  <a:prstClr val="black"/>
                </a:solidFill>
              </a:rPr>
              <a:t>is </a:t>
            </a:r>
            <a:r>
              <a:rPr lang="cs-CZ" sz="2800" b="1" dirty="0" smtClean="0">
                <a:solidFill>
                  <a:prstClr val="black"/>
                </a:solidFill>
              </a:rPr>
              <a:t>he  </a:t>
            </a:r>
            <a:r>
              <a:rPr lang="cs-CZ" sz="2800" b="1" dirty="0">
                <a:solidFill>
                  <a:prstClr val="black"/>
                </a:solidFill>
              </a:rPr>
              <a:t>wearing</a:t>
            </a:r>
            <a:r>
              <a:rPr lang="cs-CZ" sz="2800" dirty="0">
                <a:solidFill>
                  <a:prstClr val="black"/>
                </a:solidFill>
              </a:rPr>
              <a:t>? 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100" name="Picture 4" descr="C:\Users\Uživatel\AppData\Local\Microsoft\Windows\Temporary Internet Files\Content.IE5\5GQAHH4T\MC90044052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992" y="2040347"/>
            <a:ext cx="2780463" cy="444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980728"/>
            <a:ext cx="511256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H</a:t>
            </a:r>
            <a:r>
              <a:rPr lang="en-US" sz="2800" dirty="0" smtClean="0">
                <a:solidFill>
                  <a:prstClr val="black"/>
                </a:solidFill>
              </a:rPr>
              <a:t>e's </a:t>
            </a:r>
            <a:r>
              <a:rPr lang="en-US" sz="2800" dirty="0">
                <a:solidFill>
                  <a:prstClr val="black"/>
                </a:solidFill>
              </a:rPr>
              <a:t>wearing a </a:t>
            </a:r>
            <a:r>
              <a:rPr lang="cs-CZ" sz="2800" dirty="0">
                <a:solidFill>
                  <a:prstClr val="black"/>
                </a:solidFill>
              </a:rPr>
              <a:t>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307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359196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What </a:t>
            </a:r>
            <a:r>
              <a:rPr lang="cs-CZ" sz="2800" b="1" dirty="0">
                <a:solidFill>
                  <a:prstClr val="black"/>
                </a:solidFill>
              </a:rPr>
              <a:t>is </a:t>
            </a:r>
            <a:r>
              <a:rPr lang="cs-CZ" sz="2800" b="1" dirty="0" smtClean="0">
                <a:solidFill>
                  <a:prstClr val="black"/>
                </a:solidFill>
              </a:rPr>
              <a:t>he  </a:t>
            </a:r>
            <a:r>
              <a:rPr lang="cs-CZ" sz="2800" b="1" dirty="0">
                <a:solidFill>
                  <a:prstClr val="black"/>
                </a:solidFill>
              </a:rPr>
              <a:t>wearing</a:t>
            </a:r>
            <a:r>
              <a:rPr lang="cs-CZ" sz="2800" dirty="0">
                <a:solidFill>
                  <a:prstClr val="black"/>
                </a:solidFill>
              </a:rPr>
              <a:t>? </a:t>
            </a:r>
          </a:p>
          <a:p>
            <a:pPr lvl="0"/>
            <a:endParaRPr lang="cs-CZ" sz="2800" dirty="0">
              <a:solidFill>
                <a:prstClr val="black"/>
              </a:solidFill>
            </a:endParaRPr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5122" name="Picture 2" descr="C:\Users\Uživatel\AppData\Local\Microsoft\Windows\Temporary Internet Files\Content.IE5\D94D35PN\MP9004228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5451"/>
            <a:ext cx="3240360" cy="487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D94D35PN\MP90044251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253" y="1677001"/>
            <a:ext cx="3166163" cy="474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50253" y="476672"/>
            <a:ext cx="3993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What 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5374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05273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What </a:t>
            </a:r>
            <a:r>
              <a:rPr lang="en-US" sz="2800" b="1" dirty="0"/>
              <a:t>do you </a:t>
            </a:r>
            <a:r>
              <a:rPr lang="cs-CZ" sz="2800" dirty="0" smtClean="0"/>
              <a:t>usually</a:t>
            </a:r>
            <a:r>
              <a:rPr lang="cs-CZ" sz="2800" b="1" dirty="0" smtClean="0"/>
              <a:t> </a:t>
            </a:r>
            <a:r>
              <a:rPr lang="en-US" sz="2800" b="1" dirty="0" smtClean="0"/>
              <a:t>wear</a:t>
            </a:r>
            <a:r>
              <a:rPr lang="en-US" sz="2800" dirty="0" smtClean="0"/>
              <a:t> </a:t>
            </a:r>
            <a:r>
              <a:rPr lang="en-US" sz="2800" dirty="0"/>
              <a:t>to </a:t>
            </a:r>
            <a:r>
              <a:rPr lang="cs-CZ" sz="2800" dirty="0" smtClean="0"/>
              <a:t>school?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4482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usually wear ……….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555013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What </a:t>
            </a:r>
            <a:r>
              <a:rPr lang="cs-CZ" sz="2800" b="1" dirty="0" smtClean="0">
                <a:solidFill>
                  <a:prstClr val="black"/>
                </a:solidFill>
              </a:rPr>
              <a:t>are you  </a:t>
            </a:r>
            <a:r>
              <a:rPr lang="cs-CZ" sz="2800" b="1" dirty="0">
                <a:solidFill>
                  <a:prstClr val="black"/>
                </a:solidFill>
              </a:rPr>
              <a:t>wearing </a:t>
            </a:r>
            <a:r>
              <a:rPr lang="cs-CZ" sz="2800" dirty="0">
                <a:solidFill>
                  <a:prstClr val="black"/>
                </a:solidFill>
              </a:rPr>
              <a:t>today? 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72514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I‘m wearing ……….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779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80949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In summer </a:t>
            </a:r>
            <a:r>
              <a:rPr lang="en-US" sz="3200" dirty="0"/>
              <a:t>we wear light summer </a:t>
            </a:r>
            <a:r>
              <a:rPr lang="en-US" sz="3200" dirty="0" smtClean="0"/>
              <a:t>dress</a:t>
            </a:r>
            <a:r>
              <a:rPr lang="cs-CZ" sz="3200" dirty="0" smtClean="0"/>
              <a:t>….</a:t>
            </a:r>
            <a:endParaRPr lang="en-US" sz="3200" dirty="0"/>
          </a:p>
          <a:p>
            <a:endParaRPr lang="cs-CZ" sz="3200" dirty="0" smtClean="0"/>
          </a:p>
          <a:p>
            <a:r>
              <a:rPr lang="en-US" sz="3200" dirty="0" smtClean="0"/>
              <a:t>When </a:t>
            </a:r>
            <a:r>
              <a:rPr lang="en-US" sz="3200" dirty="0"/>
              <a:t>we </a:t>
            </a:r>
            <a:r>
              <a:rPr lang="en-US" sz="3200" b="1" dirty="0"/>
              <a:t>go swimming</a:t>
            </a:r>
            <a:r>
              <a:rPr lang="en-US" sz="3200" dirty="0" smtClean="0"/>
              <a:t>.....­</a:t>
            </a:r>
            <a:r>
              <a:rPr lang="cs-CZ" sz="3200" dirty="0" smtClean="0"/>
              <a:t>………………………</a:t>
            </a:r>
            <a:endParaRPr lang="en-US" sz="3200" dirty="0"/>
          </a:p>
          <a:p>
            <a:endParaRPr lang="cs-CZ" sz="3200" dirty="0" smtClean="0"/>
          </a:p>
          <a:p>
            <a:r>
              <a:rPr lang="en-US" sz="3200" b="1" dirty="0" smtClean="0"/>
              <a:t>In </a:t>
            </a:r>
            <a:r>
              <a:rPr lang="en-US" sz="3200" b="1" dirty="0"/>
              <a:t>winter </a:t>
            </a:r>
            <a:r>
              <a:rPr lang="en-US" sz="3200" dirty="0"/>
              <a:t>we need to wear something warm</a:t>
            </a:r>
            <a:r>
              <a:rPr lang="en-US" sz="3200" dirty="0" smtClean="0"/>
              <a:t>.........­.............­.............­.............­..........</a:t>
            </a:r>
            <a:endParaRPr lang="cs-CZ" sz="3200" dirty="0" smtClean="0"/>
          </a:p>
          <a:p>
            <a:endParaRPr lang="en-US" sz="3200" b="1" dirty="0"/>
          </a:p>
          <a:p>
            <a:r>
              <a:rPr lang="en-US" sz="3200" b="1" dirty="0"/>
              <a:t>For sport </a:t>
            </a:r>
            <a:r>
              <a:rPr lang="en-US" sz="3200" dirty="0"/>
              <a:t>we wear</a:t>
            </a:r>
            <a:r>
              <a:rPr lang="en-US" sz="3200" dirty="0" smtClean="0"/>
              <a:t>.........­.............­.............­.</a:t>
            </a:r>
            <a:endParaRPr lang="en-US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31349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Complete the sentences.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854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2516703"/>
            <a:ext cx="60486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www.helpforenglish.cz</a:t>
            </a:r>
            <a:r>
              <a:rPr lang="cs-CZ" dirty="0"/>
              <a:t> [online]. [cit. 24.2.2014].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www.helpforenglish.cz/article/2006072405-easy-clothes</a:t>
            </a:r>
            <a:endParaRPr lang="cs-CZ" dirty="0" smtClean="0"/>
          </a:p>
          <a:p>
            <a:endParaRPr lang="cs-CZ" dirty="0"/>
          </a:p>
          <a:p>
            <a:r>
              <a:rPr lang="cs-CZ" smtClean="0"/>
              <a:t>ObObrázky</a:t>
            </a:r>
            <a:r>
              <a:rPr lang="cs-CZ" dirty="0" smtClean="0"/>
              <a:t> </a:t>
            </a:r>
            <a:r>
              <a:rPr lang="cs-CZ" dirty="0"/>
              <a:t>–   </a:t>
            </a:r>
            <a:r>
              <a:rPr lang="cs-CZ" u="sng" dirty="0">
                <a:hlinkClick r:id="rId3"/>
              </a:rPr>
              <a:t>www.helpforenglish.cz</a:t>
            </a:r>
            <a:endParaRPr lang="cs-CZ" dirty="0"/>
          </a:p>
          <a:p>
            <a:r>
              <a:rPr lang="cs-CZ" i="1" dirty="0"/>
              <a:t>                     Použito se svolením majitele autorských práv.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32656"/>
            <a:ext cx="3672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69962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– clothes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84482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GAUDET, Jonathan. </a:t>
            </a:r>
            <a:r>
              <a:rPr lang="cs-CZ" i="1" dirty="0"/>
              <a:t>Angličtina od začátku</a:t>
            </a:r>
            <a:r>
              <a:rPr lang="cs-CZ" dirty="0"/>
              <a:t>. Havlíčkův Brod: Pierot s.r.o., rok vydání neuveden, 361 publikace, ISBN 978-80-7353-285-7. </a:t>
            </a:r>
          </a:p>
        </p:txBody>
      </p:sp>
      <p:pic>
        <p:nvPicPr>
          <p:cNvPr id="8" name="Picture 3" descr="C:\Users\Uživatel\AppData\Local\Microsoft\Windows\Temporary Internet Files\Content.IE5\EP5EC6ZX\MC900235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74634"/>
            <a:ext cx="1608316" cy="91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živatel\AppData\Local\Microsoft\Windows\Temporary Internet Files\Content.IE5\7VN2TJ8G\MP9003874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36" y="5473733"/>
            <a:ext cx="801515" cy="112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živatel\AppData\Local\Microsoft\Windows\Temporary Internet Files\Content.IE5\D94D35PN\MC9002521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008" y="5632478"/>
            <a:ext cx="1591677" cy="110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5536" y="98072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Oblékání</a:t>
            </a:r>
            <a:r>
              <a:rPr lang="cs-CZ" dirty="0"/>
              <a:t> [online]. [cit. 24.2.2014]. Dostupný na WWW: http://www.helpforenglish.cz/article/2009081203-oblekani-shrnuti-dulezitych-slov </a:t>
            </a:r>
          </a:p>
        </p:txBody>
      </p:sp>
      <p:pic>
        <p:nvPicPr>
          <p:cNvPr id="12" name="Picture 2" descr="C:\Users\Uživatel\AppData\Local\Microsoft\Windows\Temporary Internet Files\Content.IE5\D94D35PN\MP9004228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7232" y="3958505"/>
            <a:ext cx="1036614" cy="155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živatel\AppData\Local\Microsoft\Windows\Temporary Internet Files\Content.IE5\D94D35PN\MP9004425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728" y="5353398"/>
            <a:ext cx="909525" cy="136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Uživatel\AppData\Local\Microsoft\Windows\Temporary Internet Files\Content.IE5\5GQAHH4T\MC9004405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09" y="5332236"/>
            <a:ext cx="864175" cy="138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živatel\AppData\Local\Microsoft\Windows\Temporary Internet Files\Content.IE5\D94D35PN\MC90039662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32261"/>
            <a:ext cx="1080120" cy="158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68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1934830"/>
            <a:ext cx="79212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HUTCHINSON</a:t>
            </a:r>
            <a:r>
              <a:rPr lang="cs-CZ" dirty="0"/>
              <a:t>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978-0-19-476416-2.</a:t>
            </a:r>
            <a:r>
              <a:rPr lang="cs-CZ" dirty="0" smtClean="0"/>
              <a:t> </a:t>
            </a:r>
          </a:p>
          <a:p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64502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 Praha: Klett, nakladatelství s.r.o., 2010, ISBN </a:t>
            </a:r>
            <a:r>
              <a:rPr lang="cs-CZ" dirty="0" smtClean="0"/>
              <a:t>978-80-7397-035-2.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45353"/>
            <a:ext cx="88204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: Galerie Microsoft Office – </a:t>
            </a:r>
            <a:r>
              <a:rPr lang="cs-CZ" dirty="0" smtClean="0"/>
              <a:t>klipart</a:t>
            </a:r>
          </a:p>
          <a:p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r>
              <a:rPr lang="cs-CZ" dirty="0"/>
              <a:t>                  VOTRUBOVÁ, Dana; MAREŠOVÁ, Kateřina; ŠEVČÍKOVÁ, </a:t>
            </a:r>
            <a:r>
              <a:rPr lang="cs-CZ" dirty="0" smtClean="0"/>
              <a:t> Vladěna</a:t>
            </a:r>
            <a:r>
              <a:rPr lang="cs-CZ" dirty="0"/>
              <a:t>. </a:t>
            </a:r>
            <a:r>
              <a:rPr lang="cs-CZ" i="1" dirty="0"/>
              <a:t>Dokážeš to!</a:t>
            </a:r>
            <a:r>
              <a:rPr lang="cs-CZ" dirty="0"/>
              <a:t> </a:t>
            </a:r>
            <a:r>
              <a:rPr lang="cs-CZ" dirty="0" smtClean="0"/>
              <a:t>	Praha</a:t>
            </a:r>
            <a:r>
              <a:rPr lang="cs-CZ" dirty="0"/>
              <a:t>: Klett, nakladatelství s.r.o., 2010, ISBN 978-80-7397-035-2.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57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692696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VLACH, Tomáš. </a:t>
            </a:r>
            <a:r>
              <a:rPr lang="cs-CZ" i="1" dirty="0"/>
              <a:t>www.pozitivni-noviny.cz</a:t>
            </a:r>
            <a:r>
              <a:rPr lang="cs-CZ" dirty="0"/>
              <a:t> [online]. [cit. 25.2.2014]. Dostupný na WWW: http://www.pozitivni-noviny.cz/1159.html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692696"/>
            <a:ext cx="1062720" cy="213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09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3019</TotalTime>
  <Words>663</Words>
  <Application>Microsoft Office PowerPoint</Application>
  <PresentationFormat>Předvádění na obrazovce (4:3)</PresentationFormat>
  <Paragraphs>139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311</cp:revision>
  <dcterms:created xsi:type="dcterms:W3CDTF">2013-05-17T18:40:15Z</dcterms:created>
  <dcterms:modified xsi:type="dcterms:W3CDTF">2014-04-01T18:27:35Z</dcterms:modified>
</cp:coreProperties>
</file>