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F9CD1A8-C671-43B6-BA26-EC6D72836D65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9A8BFC-E314-4540-A70B-E4D49D3EB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CD1A8-C671-43B6-BA26-EC6D72836D65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9A8BFC-E314-4540-A70B-E4D49D3EB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CD1A8-C671-43B6-BA26-EC6D72836D65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9A8BFC-E314-4540-A70B-E4D49D3EB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CD1A8-C671-43B6-BA26-EC6D72836D65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9A8BFC-E314-4540-A70B-E4D49D3EB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CD1A8-C671-43B6-BA26-EC6D72836D65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9A8BFC-E314-4540-A70B-E4D49D3EB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CD1A8-C671-43B6-BA26-EC6D72836D65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9A8BFC-E314-4540-A70B-E4D49D3EB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CD1A8-C671-43B6-BA26-EC6D72836D65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9A8BFC-E314-4540-A70B-E4D49D3EB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F9CD1A8-C671-43B6-BA26-EC6D72836D65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9A8BFC-E314-4540-A70B-E4D49D3EB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F9CD1A8-C671-43B6-BA26-EC6D72836D65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9A8BFC-E314-4540-A70B-E4D49D3EBC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CD1A8-C671-43B6-BA26-EC6D72836D65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9A8BFC-E314-4540-A70B-E4D49D3EB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9CD1A8-C671-43B6-BA26-EC6D72836D65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9A8BFC-E314-4540-A70B-E4D49D3EB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F9CD1A8-C671-43B6-BA26-EC6D72836D65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D9A8BFC-E314-4540-A70B-E4D49D3EBCB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8888" y="3644900"/>
            <a:ext cx="7099326" cy="1752600"/>
          </a:xfrm>
        </p:spPr>
        <p:txBody>
          <a:bodyPr rtlCol="0">
            <a:normAutofit fontScale="70000" lnSpcReduction="20000"/>
          </a:bodyPr>
          <a:lstStyle/>
          <a:p>
            <a:pPr eaLnBrk="1" hangingPunct="1">
              <a:defRPr/>
            </a:pPr>
            <a:r>
              <a:rPr lang="cs-CZ" dirty="0" smtClean="0"/>
              <a:t>Název školy: </a:t>
            </a:r>
            <a:r>
              <a:rPr lang="cs-CZ" i="1" dirty="0" smtClean="0"/>
              <a:t>Základní </a:t>
            </a:r>
            <a:r>
              <a:rPr lang="cs-CZ" i="1" dirty="0" smtClean="0"/>
              <a:t>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 eaLnBrk="1" hangingPunct="1"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</a:t>
            </a:r>
            <a:r>
              <a:rPr lang="cs-CZ" i="1" dirty="0" err="1" smtClean="0">
                <a:solidFill>
                  <a:srgbClr val="FFC000"/>
                </a:solidFill>
              </a:rPr>
              <a:t>Nikol</a:t>
            </a:r>
            <a:r>
              <a:rPr lang="cs-CZ" i="1" dirty="0" smtClean="0">
                <a:solidFill>
                  <a:srgbClr val="FFC000"/>
                </a:solidFill>
              </a:rPr>
              <a:t> Charvátová</a:t>
            </a:r>
            <a:endParaRPr lang="cs-CZ" dirty="0" smtClean="0">
              <a:solidFill>
                <a:srgbClr val="FFC000"/>
              </a:solidFill>
            </a:endParaRPr>
          </a:p>
          <a:p>
            <a:pPr eaLnBrk="1" hangingPunct="1">
              <a:defRPr/>
            </a:pPr>
            <a:r>
              <a:rPr lang="cs-CZ" dirty="0" smtClean="0"/>
              <a:t>Číslo projektu: CZ.1.07/1.4.00/21.3235</a:t>
            </a:r>
          </a:p>
          <a:p>
            <a:pPr eaLnBrk="1" hangingPunct="1">
              <a:defRPr/>
            </a:pPr>
            <a:r>
              <a:rPr lang="cs-CZ" dirty="0" smtClean="0"/>
              <a:t>Název:	 VY_32_INOVACE_</a:t>
            </a:r>
            <a:r>
              <a:rPr lang="cs-CZ" dirty="0" smtClean="0">
                <a:solidFill>
                  <a:srgbClr val="FFC000"/>
                </a:solidFill>
              </a:rPr>
              <a:t>3B_03_Opakování ze 3. ročníku</a:t>
            </a:r>
          </a:p>
          <a:p>
            <a:pPr>
              <a:defRPr/>
            </a:pPr>
            <a:r>
              <a:rPr lang="cs-CZ" dirty="0" smtClean="0"/>
              <a:t>Téma</a:t>
            </a:r>
            <a:r>
              <a:rPr lang="cs-CZ" dirty="0"/>
              <a:t>: </a:t>
            </a:r>
            <a:r>
              <a:rPr lang="cs-CZ" dirty="0" smtClean="0">
                <a:solidFill>
                  <a:srgbClr val="FFC000"/>
                </a:solidFill>
              </a:rPr>
              <a:t>Český </a:t>
            </a:r>
            <a:r>
              <a:rPr lang="cs-CZ" dirty="0">
                <a:solidFill>
                  <a:srgbClr val="FFC000"/>
                </a:solidFill>
              </a:rPr>
              <a:t>jazyk ve 3. a 4. </a:t>
            </a:r>
            <a:r>
              <a:rPr lang="cs-CZ" dirty="0" smtClean="0">
                <a:solidFill>
                  <a:srgbClr val="FFC000"/>
                </a:solidFill>
              </a:rPr>
              <a:t>ročníku ŽŠ</a:t>
            </a:r>
            <a:endParaRPr lang="cs-CZ" dirty="0"/>
          </a:p>
        </p:txBody>
      </p:sp>
      <p:sp>
        <p:nvSpPr>
          <p:cNvPr id="1843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BF374-7299-4B21-8BAA-8B9E1A7EF9ED}" type="datetime1">
              <a:rPr lang="cs-CZ" smtClean="0"/>
              <a:pPr/>
              <a:t>28.3.2012</a:t>
            </a:fld>
            <a:endParaRPr lang="cs-CZ"/>
          </a:p>
        </p:txBody>
      </p:sp>
      <p:pic>
        <p:nvPicPr>
          <p:cNvPr id="1843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1240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straně </a:t>
            </a:r>
            <a:r>
              <a:rPr lang="cs-CZ" dirty="0"/>
              <a:t>2</a:t>
            </a:r>
            <a:r>
              <a:rPr lang="cs-CZ" dirty="0" smtClean="0"/>
              <a:t> </a:t>
            </a:r>
            <a:r>
              <a:rPr lang="cs-CZ" dirty="0" smtClean="0"/>
              <a:t>si žáci zahrají hru: dva žáci hází kostkou a postupují ve všech směrech podle hozeného čísla. Po doplnění slova se vždy vrátí na výchozí pole. Vyhrává ten, kdo bude mít jako první všechna pole správně vyplněná. V posledním úkolu děti budou hledat slova se stejným kořenem. Spočítají je a označí je stejnou barvou. V celé hodině se vracíme hravou formou ke zopakování látky předešlého ročníku.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vojový diagram: postup 6"/>
          <p:cNvSpPr/>
          <p:nvPr/>
        </p:nvSpPr>
        <p:spPr>
          <a:xfrm>
            <a:off x="500034" y="571480"/>
            <a:ext cx="185738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VSTUP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9" name="Vývojový diagram: spojka 8"/>
          <p:cNvSpPr/>
          <p:nvPr/>
        </p:nvSpPr>
        <p:spPr>
          <a:xfrm>
            <a:off x="500034" y="1500174"/>
            <a:ext cx="1928826" cy="500066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o</a:t>
            </a:r>
            <a:r>
              <a:rPr lang="cs-CZ" b="1" dirty="0" smtClean="0">
                <a:solidFill>
                  <a:schemeClr val="tx1"/>
                </a:solidFill>
              </a:rPr>
              <a:t>b_</a:t>
            </a:r>
            <a:r>
              <a:rPr lang="cs-CZ" b="1" dirty="0" err="1" smtClean="0">
                <a:solidFill>
                  <a:schemeClr val="tx1"/>
                </a:solidFill>
              </a:rPr>
              <a:t>nadlo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Vývojový diagram: spojka 9"/>
          <p:cNvSpPr/>
          <p:nvPr/>
        </p:nvSpPr>
        <p:spPr>
          <a:xfrm>
            <a:off x="714348" y="2428868"/>
            <a:ext cx="2000264" cy="500066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chemeClr val="tx1"/>
                </a:solidFill>
              </a:rPr>
              <a:t>n</a:t>
            </a:r>
            <a:r>
              <a:rPr lang="cs-CZ" b="1" dirty="0" err="1" smtClean="0">
                <a:solidFill>
                  <a:schemeClr val="tx1"/>
                </a:solidFill>
              </a:rPr>
              <a:t>eodb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tná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Vývojový diagram: spojka 10"/>
          <p:cNvSpPr/>
          <p:nvPr/>
        </p:nvSpPr>
        <p:spPr>
          <a:xfrm>
            <a:off x="714348" y="3286124"/>
            <a:ext cx="1714512" cy="500066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chemeClr val="tx1"/>
                </a:solidFill>
              </a:rPr>
              <a:t>p</a:t>
            </a:r>
            <a:r>
              <a:rPr lang="cs-CZ" b="1" dirty="0" err="1" smtClean="0">
                <a:solidFill>
                  <a:schemeClr val="tx1"/>
                </a:solidFill>
              </a:rPr>
              <a:t>řeb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rat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Vývojový diagram: spojka 11"/>
          <p:cNvSpPr/>
          <p:nvPr/>
        </p:nvSpPr>
        <p:spPr>
          <a:xfrm>
            <a:off x="428596" y="4214818"/>
            <a:ext cx="1785950" cy="500066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chemeClr val="tx1"/>
                </a:solidFill>
              </a:rPr>
              <a:t>k</a:t>
            </a:r>
            <a:r>
              <a:rPr lang="cs-CZ" b="1" dirty="0" err="1" smtClean="0">
                <a:solidFill>
                  <a:schemeClr val="tx1"/>
                </a:solidFill>
              </a:rPr>
              <a:t>dyb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ste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Vývojový diagram: spojka 12"/>
          <p:cNvSpPr/>
          <p:nvPr/>
        </p:nvSpPr>
        <p:spPr>
          <a:xfrm>
            <a:off x="2643174" y="4214818"/>
            <a:ext cx="2000264" cy="500066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Houb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čka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Vývojový diagram: spojka 13"/>
          <p:cNvSpPr/>
          <p:nvPr/>
        </p:nvSpPr>
        <p:spPr>
          <a:xfrm>
            <a:off x="857224" y="5357826"/>
            <a:ext cx="1643074" cy="500066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chemeClr val="tx1"/>
                </a:solidFill>
              </a:rPr>
              <a:t>n</a:t>
            </a:r>
            <a:r>
              <a:rPr lang="cs-CZ" b="1" dirty="0" err="1" smtClean="0">
                <a:solidFill>
                  <a:schemeClr val="tx1"/>
                </a:solidFill>
              </a:rPr>
              <a:t>ab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dka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Vývojový diagram: spojka 14"/>
          <p:cNvSpPr/>
          <p:nvPr/>
        </p:nvSpPr>
        <p:spPr>
          <a:xfrm>
            <a:off x="3143240" y="5357826"/>
            <a:ext cx="1714512" cy="500066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v</a:t>
            </a:r>
            <a:r>
              <a:rPr lang="cs-CZ" b="1" dirty="0" smtClean="0">
                <a:solidFill>
                  <a:schemeClr val="tx1"/>
                </a:solidFill>
              </a:rPr>
              <a:t>yrob_t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Vývojový diagram: spojka 15"/>
          <p:cNvSpPr/>
          <p:nvPr/>
        </p:nvSpPr>
        <p:spPr>
          <a:xfrm rot="20949429">
            <a:off x="2567677" y="671596"/>
            <a:ext cx="1954817" cy="500066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chemeClr val="tx1"/>
                </a:solidFill>
              </a:rPr>
              <a:t>p</a:t>
            </a:r>
            <a:r>
              <a:rPr lang="cs-CZ" b="1" dirty="0" err="1" smtClean="0">
                <a:solidFill>
                  <a:schemeClr val="tx1"/>
                </a:solidFill>
              </a:rPr>
              <a:t>rab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dný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Vývojový diagram: spojka 16"/>
          <p:cNvSpPr/>
          <p:nvPr/>
        </p:nvSpPr>
        <p:spPr>
          <a:xfrm>
            <a:off x="4071934" y="785794"/>
            <a:ext cx="1857388" cy="500066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lkovina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Vývojový diagram: spojka 17"/>
          <p:cNvSpPr/>
          <p:nvPr/>
        </p:nvSpPr>
        <p:spPr>
          <a:xfrm>
            <a:off x="7429520" y="1357298"/>
            <a:ext cx="1357322" cy="500066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tka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Vývojový diagram: spojka 18"/>
          <p:cNvSpPr/>
          <p:nvPr/>
        </p:nvSpPr>
        <p:spPr>
          <a:xfrm>
            <a:off x="5929322" y="785794"/>
            <a:ext cx="1928826" cy="500066"/>
          </a:xfrm>
          <a:prstGeom prst="flowChartConnector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chemeClr val="tx1"/>
                </a:solidFill>
              </a:rPr>
              <a:t>z</a:t>
            </a:r>
            <a:r>
              <a:rPr lang="cs-CZ" b="1" dirty="0" err="1" smtClean="0">
                <a:solidFill>
                  <a:schemeClr val="tx1"/>
                </a:solidFill>
              </a:rPr>
              <a:t>b</a:t>
            </a:r>
            <a:r>
              <a:rPr lang="cs-CZ" b="1" dirty="0" smtClean="0">
                <a:solidFill>
                  <a:schemeClr val="tx1"/>
                </a:solidFill>
              </a:rPr>
              <a:t>_tečný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Vývojový diagram: spojka 19"/>
          <p:cNvSpPr/>
          <p:nvPr/>
        </p:nvSpPr>
        <p:spPr>
          <a:xfrm>
            <a:off x="2571736" y="1500174"/>
            <a:ext cx="1643074" cy="500066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Zb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něk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Vývojový diagram: spojka 20"/>
          <p:cNvSpPr/>
          <p:nvPr/>
        </p:nvSpPr>
        <p:spPr>
          <a:xfrm>
            <a:off x="3428992" y="2143116"/>
            <a:ext cx="1571636" cy="500066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chemeClr val="tx1"/>
                </a:solidFill>
              </a:rPr>
              <a:t>k</a:t>
            </a:r>
            <a:r>
              <a:rPr lang="cs-CZ" b="1" dirty="0" err="1" smtClean="0">
                <a:solidFill>
                  <a:schemeClr val="tx1"/>
                </a:solidFill>
              </a:rPr>
              <a:t>ob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lka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Vývojový diagram: spojka 21"/>
          <p:cNvSpPr/>
          <p:nvPr/>
        </p:nvSpPr>
        <p:spPr>
          <a:xfrm>
            <a:off x="4572000" y="2714620"/>
            <a:ext cx="1357322" cy="500066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strý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Vývojový diagram: spojka 22"/>
          <p:cNvSpPr/>
          <p:nvPr/>
        </p:nvSpPr>
        <p:spPr>
          <a:xfrm>
            <a:off x="4786314" y="3643314"/>
            <a:ext cx="1785950" cy="500066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>
                <a:solidFill>
                  <a:schemeClr val="tx1"/>
                </a:solidFill>
              </a:rPr>
              <a:t>k</a:t>
            </a:r>
            <a:r>
              <a:rPr lang="cs-CZ" b="1" dirty="0" err="1" smtClean="0">
                <a:solidFill>
                  <a:schemeClr val="tx1"/>
                </a:solidFill>
              </a:rPr>
              <a:t>rupob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tí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4" name="Vývojový diagram: spojka 23"/>
          <p:cNvSpPr/>
          <p:nvPr/>
        </p:nvSpPr>
        <p:spPr>
          <a:xfrm>
            <a:off x="7143768" y="2643182"/>
            <a:ext cx="1571636" cy="500066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vlnob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tí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5" name="Vývojový diagram: spojka 24"/>
          <p:cNvSpPr/>
          <p:nvPr/>
        </p:nvSpPr>
        <p:spPr>
          <a:xfrm>
            <a:off x="6286512" y="4714884"/>
            <a:ext cx="1714512" cy="500066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dliště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6" name="Vývojový diagram: spojka 25"/>
          <p:cNvSpPr/>
          <p:nvPr/>
        </p:nvSpPr>
        <p:spPr>
          <a:xfrm>
            <a:off x="6715140" y="3714752"/>
            <a:ext cx="2071702" cy="500066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b</a:t>
            </a:r>
            <a:r>
              <a:rPr lang="cs-CZ" b="1" dirty="0" smtClean="0">
                <a:solidFill>
                  <a:schemeClr val="tx1"/>
                </a:solidFill>
              </a:rPr>
              <a:t>_</a:t>
            </a:r>
            <a:r>
              <a:rPr lang="cs-CZ" b="1" dirty="0" err="1" smtClean="0">
                <a:solidFill>
                  <a:schemeClr val="tx1"/>
                </a:solidFill>
              </a:rPr>
              <a:t>ložravec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31" name="Přímá spojovací šipka 30"/>
          <p:cNvCxnSpPr>
            <a:stCxn id="9" idx="4"/>
          </p:cNvCxnSpPr>
          <p:nvPr/>
        </p:nvCxnSpPr>
        <p:spPr>
          <a:xfrm rot="5400000">
            <a:off x="1160042" y="2125257"/>
            <a:ext cx="429423" cy="1793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rot="5400000">
            <a:off x="1178695" y="3107529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>
            <a:stCxn id="11" idx="4"/>
            <a:endCxn id="12" idx="0"/>
          </p:cNvCxnSpPr>
          <p:nvPr/>
        </p:nvCxnSpPr>
        <p:spPr>
          <a:xfrm rot="5400000">
            <a:off x="1232274" y="3875488"/>
            <a:ext cx="428628" cy="2500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>
            <a:stCxn id="12" idx="4"/>
            <a:endCxn id="14" idx="0"/>
          </p:cNvCxnSpPr>
          <p:nvPr/>
        </p:nvCxnSpPr>
        <p:spPr>
          <a:xfrm rot="16200000" flipH="1">
            <a:off x="1178695" y="4857760"/>
            <a:ext cx="642942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šipka 38"/>
          <p:cNvCxnSpPr>
            <a:stCxn id="14" idx="6"/>
            <a:endCxn id="15" idx="2"/>
          </p:cNvCxnSpPr>
          <p:nvPr/>
        </p:nvCxnSpPr>
        <p:spPr>
          <a:xfrm>
            <a:off x="2500298" y="5607859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>
            <a:stCxn id="15" idx="0"/>
            <a:endCxn id="13" idx="4"/>
          </p:cNvCxnSpPr>
          <p:nvPr/>
        </p:nvCxnSpPr>
        <p:spPr>
          <a:xfrm rot="16200000" flipV="1">
            <a:off x="3500430" y="4857760"/>
            <a:ext cx="642942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>
            <a:stCxn id="7" idx="3"/>
            <a:endCxn id="16" idx="0"/>
          </p:cNvCxnSpPr>
          <p:nvPr/>
        </p:nvCxnSpPr>
        <p:spPr>
          <a:xfrm flipV="1">
            <a:off x="2357422" y="676060"/>
            <a:ext cx="1140629" cy="2017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šipka 44"/>
          <p:cNvCxnSpPr>
            <a:stCxn id="17" idx="6"/>
            <a:endCxn id="19" idx="2"/>
          </p:cNvCxnSpPr>
          <p:nvPr/>
        </p:nvCxnSpPr>
        <p:spPr>
          <a:xfrm>
            <a:off x="5929322" y="1035827"/>
            <a:ext cx="15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šipka 46"/>
          <p:cNvCxnSpPr>
            <a:stCxn id="19" idx="6"/>
            <a:endCxn id="18" idx="0"/>
          </p:cNvCxnSpPr>
          <p:nvPr/>
        </p:nvCxnSpPr>
        <p:spPr>
          <a:xfrm>
            <a:off x="7858148" y="1035827"/>
            <a:ext cx="250033" cy="3214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šipka 48"/>
          <p:cNvCxnSpPr>
            <a:endCxn id="20" idx="1"/>
          </p:cNvCxnSpPr>
          <p:nvPr/>
        </p:nvCxnSpPr>
        <p:spPr>
          <a:xfrm>
            <a:off x="2357422" y="1142983"/>
            <a:ext cx="454937" cy="4304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šipka 50"/>
          <p:cNvCxnSpPr>
            <a:stCxn id="20" idx="4"/>
            <a:endCxn id="21" idx="1"/>
          </p:cNvCxnSpPr>
          <p:nvPr/>
        </p:nvCxnSpPr>
        <p:spPr>
          <a:xfrm rot="16200000" flipH="1">
            <a:off x="3418159" y="1975354"/>
            <a:ext cx="216109" cy="2658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šipka 52"/>
          <p:cNvCxnSpPr>
            <a:stCxn id="21" idx="4"/>
            <a:endCxn id="22" idx="1"/>
          </p:cNvCxnSpPr>
          <p:nvPr/>
        </p:nvCxnSpPr>
        <p:spPr>
          <a:xfrm rot="16200000" flipH="1">
            <a:off x="4420457" y="2437534"/>
            <a:ext cx="144671" cy="5559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šipka 54"/>
          <p:cNvCxnSpPr>
            <a:stCxn id="22" idx="4"/>
            <a:endCxn id="23" idx="0"/>
          </p:cNvCxnSpPr>
          <p:nvPr/>
        </p:nvCxnSpPr>
        <p:spPr>
          <a:xfrm rot="16200000" flipH="1">
            <a:off x="5250661" y="3214686"/>
            <a:ext cx="428628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šipka 56"/>
          <p:cNvCxnSpPr>
            <a:stCxn id="23" idx="4"/>
            <a:endCxn id="25" idx="1"/>
          </p:cNvCxnSpPr>
          <p:nvPr/>
        </p:nvCxnSpPr>
        <p:spPr>
          <a:xfrm rot="16200000" flipH="1">
            <a:off x="5786075" y="4036594"/>
            <a:ext cx="644737" cy="8583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šipka 58"/>
          <p:cNvCxnSpPr>
            <a:stCxn id="25" idx="7"/>
            <a:endCxn id="26" idx="4"/>
          </p:cNvCxnSpPr>
          <p:nvPr/>
        </p:nvCxnSpPr>
        <p:spPr>
          <a:xfrm rot="5400000" flipH="1" flipV="1">
            <a:off x="7463816" y="4500942"/>
            <a:ext cx="573299" cy="10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šipka 60"/>
          <p:cNvCxnSpPr>
            <a:stCxn id="26" idx="0"/>
            <a:endCxn id="24" idx="4"/>
          </p:cNvCxnSpPr>
          <p:nvPr/>
        </p:nvCxnSpPr>
        <p:spPr>
          <a:xfrm rot="5400000" flipH="1" flipV="1">
            <a:off x="7554536" y="3339703"/>
            <a:ext cx="571504" cy="1785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ovací šipka 62"/>
          <p:cNvCxnSpPr>
            <a:stCxn id="7" idx="2"/>
            <a:endCxn id="9" idx="0"/>
          </p:cNvCxnSpPr>
          <p:nvPr/>
        </p:nvCxnSpPr>
        <p:spPr>
          <a:xfrm rot="16200000" flipH="1">
            <a:off x="1288564" y="1324291"/>
            <a:ext cx="316046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Kočičce a pejskovi </a:t>
            </a:r>
            <a:r>
              <a:rPr lang="cs-CZ" u="sng" dirty="0" smtClean="0">
                <a:solidFill>
                  <a:srgbClr val="FF0000"/>
                </a:solidFill>
              </a:rPr>
              <a:t>tuze</a:t>
            </a:r>
            <a:r>
              <a:rPr lang="cs-CZ" dirty="0" smtClean="0"/>
              <a:t> chutnalo. Poděkovali </a:t>
            </a:r>
          </a:p>
          <a:p>
            <a:pPr algn="just">
              <a:buNone/>
            </a:pPr>
            <a:r>
              <a:rPr lang="cs-CZ" dirty="0" smtClean="0"/>
              <a:t>	dětem za oběd a šli </a:t>
            </a:r>
            <a:r>
              <a:rPr lang="cs-CZ" u="sng" dirty="0" smtClean="0">
                <a:solidFill>
                  <a:srgbClr val="FF0000"/>
                </a:solidFill>
              </a:rPr>
              <a:t>spokojeně</a:t>
            </a:r>
            <a:r>
              <a:rPr lang="cs-CZ" dirty="0" smtClean="0"/>
              <a:t> domů. Ten </a:t>
            </a:r>
            <a:r>
              <a:rPr lang="cs-CZ" u="sng" dirty="0" smtClean="0">
                <a:solidFill>
                  <a:srgbClr val="FF0000"/>
                </a:solidFill>
              </a:rPr>
              <a:t>zlý </a:t>
            </a:r>
          </a:p>
          <a:p>
            <a:pPr algn="just">
              <a:buNone/>
            </a:pPr>
            <a:r>
              <a:rPr lang="cs-CZ" dirty="0" smtClean="0"/>
              <a:t>	pes po tom jejich dortu hekal a naříkal </a:t>
            </a:r>
          </a:p>
          <a:p>
            <a:pPr algn="just">
              <a:buNone/>
            </a:pPr>
            <a:r>
              <a:rPr lang="cs-CZ" dirty="0" smtClean="0"/>
              <a:t>	v houští celých čtrnáct dní.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b="1" i="1" dirty="0" smtClean="0"/>
              <a:t>Určete slovní druhy. K podtrženým slovům řekněte slovo opačného významu.</a:t>
            </a:r>
            <a:endParaRPr lang="cs-CZ" sz="3200" b="1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endParaRPr lang="cs-CZ" dirty="0" smtClean="0"/>
          </a:p>
          <a:p>
            <a:pPr marL="3143250" lvl="6" indent="-514350">
              <a:buNone/>
            </a:pPr>
            <a:r>
              <a:rPr lang="cs-CZ" sz="1200" dirty="0" smtClean="0"/>
              <a:t>	</a:t>
            </a:r>
            <a:endParaRPr lang="cs-CZ" sz="1200" dirty="0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785786" y="285750"/>
            <a:ext cx="7715304" cy="1143000"/>
          </a:xfrm>
        </p:spPr>
        <p:txBody>
          <a:bodyPr>
            <a:normAutofit fontScale="90000"/>
          </a:bodyPr>
          <a:lstStyle/>
          <a:p>
            <a:r>
              <a:rPr lang="cs-CZ" sz="3200" b="1" i="1" dirty="0" smtClean="0"/>
              <a:t>Pastelkou označte ve cvičení slovo, které nepatří do uvedené řady, a odůvodněte proč.</a:t>
            </a:r>
            <a:endParaRPr lang="cs-CZ" sz="3200" b="1" i="1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" y="2071678"/>
          <a:ext cx="9143999" cy="24288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595"/>
                <a:gridCol w="1669774"/>
                <a:gridCol w="1828799"/>
                <a:gridCol w="1351722"/>
                <a:gridCol w="1272208"/>
                <a:gridCol w="1393364"/>
                <a:gridCol w="1071537"/>
              </a:tblGrid>
              <a:tr h="744861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a)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oko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děti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pes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tabule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láska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oční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842016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b)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err="1" smtClean="0">
                          <a:solidFill>
                            <a:schemeClr val="tx1"/>
                          </a:solidFill>
                        </a:rPr>
                        <a:t>bác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err="1" smtClean="0">
                          <a:solidFill>
                            <a:schemeClr val="tx1"/>
                          </a:solidFill>
                        </a:rPr>
                        <a:t>ťuk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hej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ach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skok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err="1" smtClean="0">
                          <a:solidFill>
                            <a:schemeClr val="tx1"/>
                          </a:solidFill>
                        </a:rPr>
                        <a:t>bú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842016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c)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přišel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odpočíval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skákal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dup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povídal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jedna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Které slovní druhy se skloňují?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Které slovní druhy se časují?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Který slovní druh vyjadřuje počet nebo pořadí?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Který slovní druh uvozuje samostatné věty?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Co vyjadřují přídavná jména?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 čemu používáme spojky?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 jaké otázky odpovídají příslovce?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i="1" dirty="0" smtClean="0"/>
              <a:t>Zopakuj si co víš o slovních druzích.</a:t>
            </a:r>
            <a:endParaRPr lang="cs-CZ" sz="32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007051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cs-CZ" dirty="0" smtClean="0"/>
              <a:t>čte knížku  			píše úkol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sedí na židli			přání pro dědu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krájí nožem			oběd 	z jídelny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péct dort			Vítek s Janou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malá studánka		medvěd s medem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na louce			pod stolem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kolem stolu			vidím lišku</a:t>
            </a:r>
          </a:p>
          <a:p>
            <a:pPr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i="1" dirty="0" smtClean="0"/>
              <a:t>Ptejte se na </a:t>
            </a:r>
            <a:r>
              <a:rPr lang="cs-CZ" sz="3600" b="1" i="1" dirty="0" smtClean="0"/>
              <a:t>podstatná </a:t>
            </a:r>
            <a:r>
              <a:rPr lang="cs-CZ" sz="3600" b="1" i="1" dirty="0" smtClean="0"/>
              <a:t>jména pádovými otázkami.</a:t>
            </a:r>
            <a:endParaRPr lang="cs-CZ" sz="3600" b="1" i="1" dirty="0"/>
          </a:p>
        </p:txBody>
      </p:sp>
      <p:sp>
        <p:nvSpPr>
          <p:cNvPr id="4" name="Obdélník 3"/>
          <p:cNvSpPr/>
          <p:nvPr/>
        </p:nvSpPr>
        <p:spPr>
          <a:xfrm>
            <a:off x="2214546" y="2000240"/>
            <a:ext cx="13430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500826" y="2500306"/>
            <a:ext cx="13430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643570" y="2000240"/>
            <a:ext cx="13430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500826" y="3071810"/>
            <a:ext cx="13430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86512" y="3571876"/>
            <a:ext cx="13430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143636" y="4572008"/>
            <a:ext cx="13430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143636" y="5072074"/>
            <a:ext cx="13430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929454" y="4071942"/>
            <a:ext cx="13430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500298" y="2500306"/>
            <a:ext cx="13430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28860" y="3000372"/>
            <a:ext cx="13430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357422" y="3571876"/>
            <a:ext cx="13430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2857488" y="4071942"/>
            <a:ext cx="1071570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2357422" y="4643446"/>
            <a:ext cx="13430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571736" y="5143512"/>
            <a:ext cx="134302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Moje (1), (6), (5):…………………………………………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Filípek (5), (7), (1):………………………………………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(1), (5), (6) ohleduplný:…………………………………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Kočičce (8), (1), (5), dort:………………………………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Včelky (5), (1):……………………………………………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(5) mi (3), (1):………………………………………………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Napiš (2), (1):………………………………………………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i="1" dirty="0" smtClean="0"/>
              <a:t>Vymyslete věty s uvedenými slovy podle zadání.</a:t>
            </a:r>
            <a:endParaRPr lang="cs-CZ" sz="28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785786" y="285728"/>
            <a:ext cx="7658100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cs-CZ" sz="2000" dirty="0" smtClean="0">
                <a:solidFill>
                  <a:schemeClr val="tx1"/>
                </a:solidFill>
                <a:latin typeface="Arial Black" pitchFamily="34" charset="0"/>
              </a:rPr>
              <a:t>Neřídit, přeměřování, pořídit, změkčit, obměkčit, řídící, změknout, doměřit, zaměřovat, měkčit, vyměřování, měření, řidítka, změkčovač, zařídit, měkce, řidička, měřidlo, měkounký, měřící, nezměřitelné, řidič, měkkost.</a:t>
            </a:r>
            <a:endParaRPr lang="cs-CZ" sz="20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000100" y="3786190"/>
            <a:ext cx="1857388" cy="14859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vybarvi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1000100" y="2143116"/>
            <a:ext cx="1857388" cy="164307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000100" y="5286388"/>
            <a:ext cx="1857388" cy="34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počet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259632" y="3071810"/>
            <a:ext cx="1271064" cy="50006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kořen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Vývojový diagram: spojka 7"/>
          <p:cNvSpPr/>
          <p:nvPr/>
        </p:nvSpPr>
        <p:spPr>
          <a:xfrm>
            <a:off x="1928794" y="5357826"/>
            <a:ext cx="285752" cy="285752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3714744" y="1714488"/>
            <a:ext cx="1857388" cy="164307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6786578" y="3000372"/>
            <a:ext cx="1071570" cy="50006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kořen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714744" y="3357562"/>
            <a:ext cx="1857388" cy="14859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vybarvi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357950" y="3714752"/>
            <a:ext cx="1857388" cy="14859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vybarvi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714744" y="4857760"/>
            <a:ext cx="1857388" cy="34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počet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357950" y="5214950"/>
            <a:ext cx="1857388" cy="34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1"/>
                </a:solidFill>
              </a:rPr>
              <a:t>počet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Vývojový diagram: spojka 16"/>
          <p:cNvSpPr/>
          <p:nvPr/>
        </p:nvSpPr>
        <p:spPr>
          <a:xfrm>
            <a:off x="4572000" y="4857760"/>
            <a:ext cx="285752" cy="285752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7215206" y="5214950"/>
            <a:ext cx="285752" cy="285752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6357950" y="2071678"/>
            <a:ext cx="1857388" cy="164307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6"/>
          <p:cNvSpPr/>
          <p:nvPr/>
        </p:nvSpPr>
        <p:spPr>
          <a:xfrm>
            <a:off x="4007906" y="2628896"/>
            <a:ext cx="1271064" cy="50006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kořen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Elipsa 6"/>
          <p:cNvSpPr/>
          <p:nvPr/>
        </p:nvSpPr>
        <p:spPr>
          <a:xfrm>
            <a:off x="6651112" y="3031329"/>
            <a:ext cx="1271064" cy="50006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kořen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Text – vlastní tvorba autora.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85</TotalTime>
  <Words>377</Words>
  <Application>Microsoft Office PowerPoint</Application>
  <PresentationFormat>Předvádění na obrazovce (4:3)</PresentationFormat>
  <Paragraphs>98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Shluk</vt:lpstr>
      <vt:lpstr> </vt:lpstr>
      <vt:lpstr>Anotace</vt:lpstr>
      <vt:lpstr>Prezentace aplikace PowerPoint</vt:lpstr>
      <vt:lpstr>Určete slovní druhy. K podtrženým slovům řekněte slovo opačného významu.</vt:lpstr>
      <vt:lpstr>Pastelkou označte ve cvičení slovo, které nepatří do uvedené řady, a odůvodněte proč.</vt:lpstr>
      <vt:lpstr>Zopakuj si co víš o slovních druzích.</vt:lpstr>
      <vt:lpstr>Ptejte se na podstatná jména pádovými otázkami.</vt:lpstr>
      <vt:lpstr>Vymyslete věty s uvedenými slovy podle zadání.</vt:lpstr>
      <vt:lpstr>Neřídit, přeměřování, pořídit, změkčit, obměkčit, řídící, změknout, doměřit, zaměřovat, měkčit, vyměřování, měření, řidítka, změkčovač, zařídit, měkce, řidička, měřidlo, měkounký, měřící, nezměřitelné, řidič, měkkost.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Ladislav Charvát</dc:creator>
  <cp:lastModifiedBy>Martin Králík</cp:lastModifiedBy>
  <cp:revision>17</cp:revision>
  <dcterms:created xsi:type="dcterms:W3CDTF">2012-02-13T16:19:15Z</dcterms:created>
  <dcterms:modified xsi:type="dcterms:W3CDTF">2012-03-28T17:37:38Z</dcterms:modified>
</cp:coreProperties>
</file>