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8" r:id="rId3"/>
    <p:sldId id="266" r:id="rId4"/>
    <p:sldId id="267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3706-A203-422E-9FD7-526665DB9080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05E06-8909-4204-8312-5F10F64C29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3706-A203-422E-9FD7-526665DB9080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05E06-8909-4204-8312-5F10F64C29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3706-A203-422E-9FD7-526665DB9080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05E06-8909-4204-8312-5F10F64C29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3706-A203-422E-9FD7-526665DB9080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05E06-8909-4204-8312-5F10F64C29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3706-A203-422E-9FD7-526665DB9080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05E06-8909-4204-8312-5F10F64C29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3706-A203-422E-9FD7-526665DB9080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05E06-8909-4204-8312-5F10F64C29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3706-A203-422E-9FD7-526665DB9080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05E06-8909-4204-8312-5F10F64C29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3706-A203-422E-9FD7-526665DB9080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05E06-8909-4204-8312-5F10F64C29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3706-A203-422E-9FD7-526665DB9080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CD05E06-8909-4204-8312-5F10F64C29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3706-A203-422E-9FD7-526665DB9080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05E06-8909-4204-8312-5F10F64C29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03706-A203-422E-9FD7-526665DB9080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05E06-8909-4204-8312-5F10F64C29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1103706-A203-422E-9FD7-526665DB9080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CD05E06-8909-4204-8312-5F10F64C297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8888" y="3644900"/>
            <a:ext cx="7099326" cy="1752600"/>
          </a:xfrm>
        </p:spPr>
        <p:txBody>
          <a:bodyPr rtlCol="0">
            <a:normAutofit fontScale="85000" lnSpcReduction="20000"/>
          </a:bodyPr>
          <a:lstStyle/>
          <a:p>
            <a:pPr eaLnBrk="1" hangingPunct="1"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 eaLnBrk="1" hangingPunct="1"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</a:t>
            </a:r>
            <a:r>
              <a:rPr lang="cs-CZ" i="1" dirty="0" err="1" smtClean="0">
                <a:solidFill>
                  <a:srgbClr val="FFC000"/>
                </a:solidFill>
              </a:rPr>
              <a:t>Nikol</a:t>
            </a:r>
            <a:r>
              <a:rPr lang="cs-CZ" i="1" dirty="0" smtClean="0">
                <a:solidFill>
                  <a:srgbClr val="FFC000"/>
                </a:solidFill>
              </a:rPr>
              <a:t> Charvátová</a:t>
            </a:r>
            <a:endParaRPr lang="cs-CZ" dirty="0" smtClean="0">
              <a:solidFill>
                <a:srgbClr val="FFC000"/>
              </a:solidFill>
            </a:endParaRPr>
          </a:p>
          <a:p>
            <a:pPr eaLnBrk="1" hangingPunct="1">
              <a:defRPr/>
            </a:pPr>
            <a:r>
              <a:rPr lang="cs-CZ" dirty="0" smtClean="0"/>
              <a:t>Číslo projektu: CZ.1.07/1.4.00/21.3235</a:t>
            </a:r>
          </a:p>
          <a:p>
            <a:pPr eaLnBrk="1" hangingPunct="1">
              <a:defRPr/>
            </a:pPr>
            <a:r>
              <a:rPr lang="cs-CZ" dirty="0" smtClean="0"/>
              <a:t>Název:	 VY_32_INOVACE_</a:t>
            </a:r>
            <a:r>
              <a:rPr lang="cs-CZ" dirty="0" smtClean="0">
                <a:solidFill>
                  <a:srgbClr val="FFC000"/>
                </a:solidFill>
              </a:rPr>
              <a:t>3B_04_Rod ženský</a:t>
            </a:r>
          </a:p>
          <a:p>
            <a:pPr>
              <a:defRPr/>
            </a:pPr>
            <a:r>
              <a:rPr lang="cs-CZ" dirty="0" smtClean="0"/>
              <a:t>Téma</a:t>
            </a:r>
            <a:r>
              <a:rPr lang="cs-CZ" dirty="0"/>
              <a:t>: </a:t>
            </a:r>
            <a:r>
              <a:rPr lang="cs-CZ" dirty="0" smtClean="0">
                <a:solidFill>
                  <a:srgbClr val="FFC000"/>
                </a:solidFill>
              </a:rPr>
              <a:t>Český </a:t>
            </a:r>
            <a:r>
              <a:rPr lang="cs-CZ" dirty="0">
                <a:solidFill>
                  <a:srgbClr val="FFC000"/>
                </a:solidFill>
              </a:rPr>
              <a:t>jazyk ve 3. a 4. </a:t>
            </a:r>
            <a:r>
              <a:rPr lang="cs-CZ" dirty="0" smtClean="0">
                <a:solidFill>
                  <a:srgbClr val="FFC000"/>
                </a:solidFill>
              </a:rPr>
              <a:t>ročníku ŽŠ</a:t>
            </a:r>
            <a:endParaRPr lang="cs-CZ" dirty="0"/>
          </a:p>
        </p:txBody>
      </p:sp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BF374-7299-4B21-8BAA-8B9E1A7EF9ED}" type="datetime1">
              <a:rPr lang="cs-CZ" smtClean="0"/>
              <a:pPr/>
              <a:t>28.3.2012</a:t>
            </a:fld>
            <a:endParaRPr lang="cs-CZ"/>
          </a:p>
        </p:txBody>
      </p:sp>
      <p:pic>
        <p:nvPicPr>
          <p:cNvPr id="1843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32944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Žáci si zopakují v tabulkách skloňování podstatných jmen rodu ženského v jednotném i množném čísle. Na sedmé straně budou dopisovat k podstatným jménům rodu ženského příslušné vzory</a:t>
            </a:r>
            <a:r>
              <a:rPr lang="cs-CZ" dirty="0" smtClean="0"/>
              <a:t>. U </a:t>
            </a:r>
            <a:r>
              <a:rPr lang="cs-CZ" dirty="0" smtClean="0"/>
              <a:t>posledního úkolu žáci vyznačí mezi názvy měst podstatná jména rodu ženského a nadepíší nad ně vzor.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28662" y="1643050"/>
          <a:ext cx="7358114" cy="3139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5424"/>
                <a:gridCol w="797011"/>
                <a:gridCol w="1366262"/>
                <a:gridCol w="1537044"/>
                <a:gridCol w="1546489"/>
                <a:gridCol w="1285884"/>
              </a:tblGrid>
              <a:tr h="15144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vzor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rowSpan="7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jednotné</a:t>
                      </a:r>
                      <a:endParaRPr lang="cs-CZ" sz="2400" dirty="0"/>
                    </a:p>
                  </a:txBody>
                  <a:tcPr vert="vert27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žena</a:t>
                      </a:r>
                      <a:endParaRPr lang="cs-CZ" sz="2000" b="1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růže</a:t>
                      </a:r>
                      <a:endParaRPr lang="cs-CZ" sz="2000" b="1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píseň</a:t>
                      </a:r>
                      <a:endParaRPr lang="cs-CZ" sz="2000" b="1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kost</a:t>
                      </a:r>
                      <a:endParaRPr lang="cs-CZ" sz="2000" b="1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žen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y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růže</a:t>
                      </a:r>
                      <a:endParaRPr lang="cs-CZ" sz="2000" b="1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písně</a:t>
                      </a:r>
                      <a:endParaRPr lang="cs-CZ" sz="2000" b="1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kost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i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ženě</a:t>
                      </a:r>
                      <a:endParaRPr lang="cs-CZ" sz="2000" b="1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růž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i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písn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i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kost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i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ženu</a:t>
                      </a:r>
                      <a:endParaRPr lang="cs-CZ" sz="2000" b="1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růži</a:t>
                      </a:r>
                      <a:endParaRPr lang="cs-CZ" sz="2000" b="1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píseň</a:t>
                      </a:r>
                      <a:endParaRPr lang="cs-CZ" sz="2000" b="1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kost</a:t>
                      </a:r>
                      <a:endParaRPr lang="cs-CZ" sz="2000" b="1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ženo!</a:t>
                      </a:r>
                      <a:endParaRPr lang="cs-CZ" sz="2000" b="1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růže!</a:t>
                      </a:r>
                      <a:endParaRPr lang="cs-CZ" sz="2000" b="1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písn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i</a:t>
                      </a:r>
                      <a:r>
                        <a:rPr lang="cs-CZ" sz="2000" b="1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!</a:t>
                      </a:r>
                      <a:endParaRPr lang="cs-CZ" sz="2000" b="1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kost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i</a:t>
                      </a:r>
                      <a:r>
                        <a:rPr lang="cs-CZ" sz="2000" b="1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!</a:t>
                      </a:r>
                      <a:endParaRPr lang="cs-CZ" sz="2000" b="1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ženě</a:t>
                      </a:r>
                      <a:endParaRPr lang="cs-CZ" sz="2000" b="1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růž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i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písn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i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kost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i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ženou</a:t>
                      </a:r>
                      <a:endParaRPr lang="cs-CZ" sz="2000" b="1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růž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í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písn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í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kost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í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000100" y="928670"/>
            <a:ext cx="75724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Impact" pitchFamily="34" charset="0"/>
              </a:rPr>
              <a:t>Skloňování podstatných jmen rodu ženského – č. </a:t>
            </a:r>
            <a:r>
              <a:rPr lang="cs-CZ" sz="2800" dirty="0" err="1" smtClean="0">
                <a:latin typeface="Impact" pitchFamily="34" charset="0"/>
              </a:rPr>
              <a:t>j</a:t>
            </a:r>
            <a:r>
              <a:rPr lang="cs-CZ" sz="2800" dirty="0" smtClean="0">
                <a:latin typeface="Impact" pitchFamily="34" charset="0"/>
              </a:rPr>
              <a:t>.</a:t>
            </a:r>
            <a:endParaRPr lang="cs-CZ" sz="2800" dirty="0">
              <a:latin typeface="Impact" pitchFamily="34" charset="0"/>
            </a:endParaRPr>
          </a:p>
        </p:txBody>
      </p:sp>
      <p:sp>
        <p:nvSpPr>
          <p:cNvPr id="9" name="Elipsa 8"/>
          <p:cNvSpPr/>
          <p:nvPr/>
        </p:nvSpPr>
        <p:spPr>
          <a:xfrm rot="-360000">
            <a:off x="4470652" y="4974733"/>
            <a:ext cx="228601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Pamatuj !</a:t>
            </a:r>
            <a:endParaRPr lang="cs-CZ" dirty="0"/>
          </a:p>
        </p:txBody>
      </p:sp>
      <p:cxnSp>
        <p:nvCxnSpPr>
          <p:cNvPr id="11" name="Přímá spojovací čára 10"/>
          <p:cNvCxnSpPr>
            <a:stCxn id="9" idx="6"/>
          </p:cNvCxnSpPr>
          <p:nvPr/>
        </p:nvCxnSpPr>
        <p:spPr>
          <a:xfrm flipH="1">
            <a:off x="6399479" y="5312456"/>
            <a:ext cx="350927" cy="194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Veselý obličej 7"/>
          <p:cNvSpPr/>
          <p:nvPr/>
        </p:nvSpPr>
        <p:spPr>
          <a:xfrm>
            <a:off x="7143768" y="4929198"/>
            <a:ext cx="1785950" cy="1628780"/>
          </a:xfrm>
          <a:prstGeom prst="smileyFac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ovací šipka 13"/>
          <p:cNvCxnSpPr/>
          <p:nvPr/>
        </p:nvCxnSpPr>
        <p:spPr>
          <a:xfrm rot="10800000">
            <a:off x="6572264" y="5643578"/>
            <a:ext cx="571504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28662" y="1714488"/>
          <a:ext cx="7358114" cy="3139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5424"/>
                <a:gridCol w="797011"/>
                <a:gridCol w="1366262"/>
                <a:gridCol w="1537044"/>
                <a:gridCol w="1546489"/>
                <a:gridCol w="1285884"/>
              </a:tblGrid>
              <a:tr h="35719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vzor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rowSpan="7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množné</a:t>
                      </a:r>
                      <a:endParaRPr lang="cs-CZ" sz="2400" dirty="0"/>
                    </a:p>
                  </a:txBody>
                  <a:tcPr vert="vert27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žen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y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růže</a:t>
                      </a:r>
                      <a:endParaRPr lang="cs-CZ" sz="20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písně</a:t>
                      </a:r>
                      <a:endParaRPr lang="cs-CZ" sz="20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kost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i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žen</a:t>
                      </a:r>
                      <a:endParaRPr lang="cs-CZ" sz="20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růž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í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písn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í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kost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í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ženám</a:t>
                      </a:r>
                      <a:endParaRPr lang="cs-CZ" sz="20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růž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ím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písn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ím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kostem</a:t>
                      </a:r>
                      <a:endParaRPr lang="cs-CZ" sz="20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žen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y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růže</a:t>
                      </a:r>
                      <a:endParaRPr lang="cs-CZ" sz="20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písně</a:t>
                      </a:r>
                      <a:endParaRPr lang="cs-CZ" sz="20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kost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i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žen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y</a:t>
                      </a:r>
                      <a:r>
                        <a:rPr lang="cs-CZ" sz="2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!</a:t>
                      </a:r>
                      <a:endParaRPr lang="cs-CZ" sz="20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růže!</a:t>
                      </a:r>
                      <a:endParaRPr lang="cs-CZ" sz="20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písně!</a:t>
                      </a:r>
                      <a:endParaRPr lang="cs-CZ" sz="20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kost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i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!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ženách</a:t>
                      </a:r>
                      <a:endParaRPr lang="cs-CZ" sz="20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růž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ích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písn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ích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kostech</a:t>
                      </a:r>
                      <a:endParaRPr lang="cs-CZ" sz="20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žen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ami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růž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emi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písn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ěmi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kost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mi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714348" y="928670"/>
            <a:ext cx="78901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Impact" pitchFamily="34" charset="0"/>
              </a:rPr>
              <a:t>Skloňování podstatných jmen rodu ženského – č</a:t>
            </a:r>
            <a:r>
              <a:rPr lang="cs-CZ" sz="2800" dirty="0" smtClean="0">
                <a:latin typeface="Impact" pitchFamily="34" charset="0"/>
              </a:rPr>
              <a:t>. mn</a:t>
            </a:r>
            <a:r>
              <a:rPr lang="cs-CZ" sz="2800" dirty="0">
                <a:latin typeface="Impact" pitchFamily="34" charset="0"/>
              </a:rPr>
              <a:t>.</a:t>
            </a:r>
          </a:p>
        </p:txBody>
      </p:sp>
      <p:sp>
        <p:nvSpPr>
          <p:cNvPr id="7" name="Elipsa 6"/>
          <p:cNvSpPr/>
          <p:nvPr/>
        </p:nvSpPr>
        <p:spPr>
          <a:xfrm rot="-360000">
            <a:off x="4470652" y="4974733"/>
            <a:ext cx="228601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Nezapomeň !</a:t>
            </a:r>
            <a:endParaRPr lang="cs-CZ" dirty="0"/>
          </a:p>
        </p:txBody>
      </p:sp>
      <p:sp>
        <p:nvSpPr>
          <p:cNvPr id="8" name="Veselý obličej 7"/>
          <p:cNvSpPr/>
          <p:nvPr/>
        </p:nvSpPr>
        <p:spPr>
          <a:xfrm>
            <a:off x="7215206" y="5143512"/>
            <a:ext cx="1571636" cy="1428736"/>
          </a:xfrm>
          <a:prstGeom prst="smileyFac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šipka 9"/>
          <p:cNvCxnSpPr>
            <a:endCxn id="7" idx="5"/>
          </p:cNvCxnSpPr>
          <p:nvPr/>
        </p:nvCxnSpPr>
        <p:spPr>
          <a:xfrm rot="10800000">
            <a:off x="6451254" y="5668968"/>
            <a:ext cx="763953" cy="4032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42910" y="2214554"/>
          <a:ext cx="8072491" cy="25320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85884"/>
                <a:gridCol w="1143008"/>
                <a:gridCol w="1143008"/>
                <a:gridCol w="1143008"/>
                <a:gridCol w="1051157"/>
                <a:gridCol w="1306297"/>
                <a:gridCol w="1000129"/>
              </a:tblGrid>
              <a:tr h="633017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žena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cena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stopa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škola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neděle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pýcha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hora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633017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růže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hra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dvojice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vada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lavice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vůle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koule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633017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píseň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tvář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ves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broskev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loď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dlaň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step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633017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kost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koupel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řeč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perleť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myš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chytrost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chvíle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714348" y="500042"/>
            <a:ext cx="77867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Vojta přiřazoval podstatná jména k jejich vzorům. Dopustil se však několika chyb. Označte a opište chybně přiřazená podstatná jména a určete jejich vzor.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1472" y="5429264"/>
            <a:ext cx="87224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…………………………………………………………………………………………………………………………………</a:t>
            </a:r>
          </a:p>
          <a:p>
            <a:r>
              <a:rPr lang="cs-CZ" dirty="0" smtClean="0"/>
              <a:t>…………………………………………………………………………………………………………………………………</a:t>
            </a:r>
          </a:p>
          <a:p>
            <a:r>
              <a:rPr lang="cs-CZ" dirty="0" smtClean="0"/>
              <a:t>…………………………………………………………………………………………………………………………………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74638"/>
            <a:ext cx="8501090" cy="2011354"/>
          </a:xfrm>
        </p:spPr>
        <p:txBody>
          <a:bodyPr lIns="0" tIns="0" rIns="0" bIns="0" anchor="b" anchorCtr="0">
            <a:normAutofit/>
          </a:bodyPr>
          <a:lstStyle/>
          <a:p>
            <a:r>
              <a:rPr lang="cs-CZ" sz="2000" b="1" dirty="0" smtClean="0"/>
              <a:t>Líbeznou krásu řeči své země mistrně oslavili čeští básníci v mnoha básních.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71744"/>
            <a:ext cx="8229600" cy="3554419"/>
          </a:xfrm>
        </p:spPr>
        <p:txBody>
          <a:bodyPr/>
          <a:lstStyle/>
          <a:p>
            <a:r>
              <a:rPr lang="cs-CZ" dirty="0" smtClean="0"/>
              <a:t>Určete slovní druhy.</a:t>
            </a:r>
          </a:p>
          <a:p>
            <a:r>
              <a:rPr lang="cs-CZ" dirty="0" smtClean="0"/>
              <a:t>U podstatných jmen určete rod, číslo a pád.</a:t>
            </a:r>
          </a:p>
          <a:p>
            <a:r>
              <a:rPr lang="cs-CZ" dirty="0" smtClean="0"/>
              <a:t>U sloves určete osobu, číslo a čas.</a:t>
            </a:r>
          </a:p>
          <a:p>
            <a:r>
              <a:rPr lang="cs-CZ" dirty="0" smtClean="0"/>
              <a:t>Podtrhněte základní skladební dvojice.</a:t>
            </a:r>
          </a:p>
          <a:p>
            <a:r>
              <a:rPr lang="cs-CZ" dirty="0" smtClean="0"/>
              <a:t>Vypište podstatná jména rodu ženského.</a:t>
            </a:r>
            <a:endParaRPr lang="cs-CZ" dirty="0"/>
          </a:p>
        </p:txBody>
      </p:sp>
      <p:sp>
        <p:nvSpPr>
          <p:cNvPr id="5" name="Vývojový diagram: spojka 4"/>
          <p:cNvSpPr/>
          <p:nvPr/>
        </p:nvSpPr>
        <p:spPr>
          <a:xfrm>
            <a:off x="857224" y="142873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ka 5"/>
          <p:cNvSpPr/>
          <p:nvPr/>
        </p:nvSpPr>
        <p:spPr>
          <a:xfrm>
            <a:off x="1571604" y="142873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2714612" y="1571612"/>
            <a:ext cx="357190" cy="42862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2214546" y="150017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3786182" y="150017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4643438" y="150017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3143240" y="150017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7000892" y="150017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5286380" y="150017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5929322" y="150017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7715272" y="150017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6572264" y="1500174"/>
            <a:ext cx="285752" cy="42862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642918"/>
          <a:ext cx="8572560" cy="51435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4446"/>
                <a:gridCol w="1500198"/>
                <a:gridCol w="1071570"/>
                <a:gridCol w="1714512"/>
                <a:gridCol w="1428760"/>
                <a:gridCol w="1643074"/>
              </a:tblGrid>
              <a:tr h="642942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skvrna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sůl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pračka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loděnice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schůzka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zlost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step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babička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společnost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tvář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nemoc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láhev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tapeta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náplast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letuška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nafta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lilie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milost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mrzutost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policie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propast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beseda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mušle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mouka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Rozdělte báseň na slova.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Pooblozeletíčarodějnice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budousmetatsmetíznašíulice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Podbřízousetřpytílistízezlata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itozlatosmetoujejichkoťata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Vymetou, </a:t>
            </a:r>
            <a:r>
              <a:rPr lang="cs-CZ" dirty="0" err="1" smtClean="0"/>
              <a:t>vyberouvšechnypoklady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poschovávanévskrýšíchnašízahrady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Vypište podstatná jména rodu ženského a určete jejich vzor.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Do sešitu vypište všechny předložky.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Zapište všechna slova s y po obojetné souhlásce a ke každému napište alespoň jedno slovo příbuzné.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Rozdělte báseň na slova a napište do sešitu.</a:t>
            </a:r>
            <a:endParaRPr lang="cs-CZ" sz="2200" dirty="0" smtClean="0"/>
          </a:p>
          <a:p>
            <a:pPr>
              <a:buNone/>
            </a:pPr>
            <a:r>
              <a:rPr lang="cs-CZ" dirty="0"/>
              <a:t>	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2071670" y="1857364"/>
            <a:ext cx="2143140" cy="107157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Choceň</a:t>
            </a:r>
            <a:endParaRPr lang="cs-CZ" sz="2000" b="1" dirty="0"/>
          </a:p>
        </p:txBody>
      </p:sp>
      <p:sp>
        <p:nvSpPr>
          <p:cNvPr id="5" name="Obláček 4"/>
          <p:cNvSpPr/>
          <p:nvPr/>
        </p:nvSpPr>
        <p:spPr>
          <a:xfrm>
            <a:off x="428596" y="3000372"/>
            <a:ext cx="1714512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Opava</a:t>
            </a:r>
            <a:endParaRPr lang="cs-CZ" sz="2000" b="1" dirty="0"/>
          </a:p>
        </p:txBody>
      </p:sp>
      <p:sp>
        <p:nvSpPr>
          <p:cNvPr id="6" name="Obláček 5"/>
          <p:cNvSpPr/>
          <p:nvPr/>
        </p:nvSpPr>
        <p:spPr>
          <a:xfrm>
            <a:off x="2214546" y="714356"/>
            <a:ext cx="178595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Břeclav</a:t>
            </a:r>
            <a:endParaRPr lang="cs-CZ" sz="2000" b="1" dirty="0"/>
          </a:p>
        </p:txBody>
      </p:sp>
      <p:sp>
        <p:nvSpPr>
          <p:cNvPr id="7" name="Obláček 6"/>
          <p:cNvSpPr/>
          <p:nvPr/>
        </p:nvSpPr>
        <p:spPr>
          <a:xfrm>
            <a:off x="5072066" y="1357298"/>
            <a:ext cx="1500198" cy="114300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Písek</a:t>
            </a:r>
            <a:endParaRPr lang="cs-CZ" b="1" dirty="0"/>
          </a:p>
        </p:txBody>
      </p:sp>
      <p:sp>
        <p:nvSpPr>
          <p:cNvPr id="8" name="Obláček 7"/>
          <p:cNvSpPr/>
          <p:nvPr/>
        </p:nvSpPr>
        <p:spPr>
          <a:xfrm>
            <a:off x="5857884" y="642918"/>
            <a:ext cx="178595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Jihlava</a:t>
            </a:r>
            <a:endParaRPr lang="cs-CZ" sz="2000" b="1" dirty="0"/>
          </a:p>
        </p:txBody>
      </p:sp>
      <p:sp>
        <p:nvSpPr>
          <p:cNvPr id="9" name="Obláček 8"/>
          <p:cNvSpPr/>
          <p:nvPr/>
        </p:nvSpPr>
        <p:spPr>
          <a:xfrm>
            <a:off x="0" y="1000108"/>
            <a:ext cx="2357422" cy="121444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Bratislava</a:t>
            </a:r>
            <a:endParaRPr lang="cs-CZ" sz="2000" b="1" dirty="0"/>
          </a:p>
        </p:txBody>
      </p:sp>
      <p:sp>
        <p:nvSpPr>
          <p:cNvPr id="10" name="Obláček 9"/>
          <p:cNvSpPr/>
          <p:nvPr/>
        </p:nvSpPr>
        <p:spPr>
          <a:xfrm>
            <a:off x="4071934" y="2928934"/>
            <a:ext cx="2000264" cy="118415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Třeboň</a:t>
            </a:r>
            <a:endParaRPr lang="cs-CZ" sz="2000" b="1" dirty="0"/>
          </a:p>
        </p:txBody>
      </p:sp>
      <p:sp>
        <p:nvSpPr>
          <p:cNvPr id="11" name="Obláček 10"/>
          <p:cNvSpPr/>
          <p:nvPr/>
        </p:nvSpPr>
        <p:spPr>
          <a:xfrm>
            <a:off x="7215206" y="2643182"/>
            <a:ext cx="1500198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Brno</a:t>
            </a:r>
            <a:endParaRPr lang="cs-CZ" sz="2000" b="1" dirty="0"/>
          </a:p>
        </p:txBody>
      </p:sp>
      <p:sp>
        <p:nvSpPr>
          <p:cNvPr id="12" name="Obláček 11"/>
          <p:cNvSpPr/>
          <p:nvPr/>
        </p:nvSpPr>
        <p:spPr>
          <a:xfrm>
            <a:off x="5715008" y="3857628"/>
            <a:ext cx="1771656" cy="139846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Znojmo</a:t>
            </a:r>
            <a:endParaRPr lang="cs-CZ" sz="2000" b="1" dirty="0"/>
          </a:p>
        </p:txBody>
      </p:sp>
      <p:sp>
        <p:nvSpPr>
          <p:cNvPr id="13" name="Obláček 12"/>
          <p:cNvSpPr/>
          <p:nvPr/>
        </p:nvSpPr>
        <p:spPr>
          <a:xfrm>
            <a:off x="2143108" y="3643314"/>
            <a:ext cx="1557342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Praha</a:t>
            </a:r>
            <a:endParaRPr lang="cs-CZ" sz="2000" b="1" dirty="0"/>
          </a:p>
        </p:txBody>
      </p:sp>
      <p:sp>
        <p:nvSpPr>
          <p:cNvPr id="14" name="Obláček 13"/>
          <p:cNvSpPr/>
          <p:nvPr/>
        </p:nvSpPr>
        <p:spPr>
          <a:xfrm>
            <a:off x="1428728" y="5072074"/>
            <a:ext cx="2071702" cy="100013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Vyškov</a:t>
            </a:r>
            <a:endParaRPr lang="cs-CZ" sz="2000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– vlastní tvorba autora.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87</TotalTime>
  <Words>299</Words>
  <Application>Microsoft Office PowerPoint</Application>
  <PresentationFormat>Předvádění na obrazovce (4:3)</PresentationFormat>
  <Paragraphs>180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 </vt:lpstr>
      <vt:lpstr>Anotace</vt:lpstr>
      <vt:lpstr>Prezentace aplikace PowerPoint</vt:lpstr>
      <vt:lpstr>Prezentace aplikace PowerPoint</vt:lpstr>
      <vt:lpstr>Prezentace aplikace PowerPoint</vt:lpstr>
      <vt:lpstr>Líbeznou krásu řeči své země mistrně oslavili čeští básníci v mnoha básních.</vt:lpstr>
      <vt:lpstr>Prezentace aplikace PowerPoint</vt:lpstr>
      <vt:lpstr>Rozdělte báseň na slova.</vt:lpstr>
      <vt:lpstr>Prezentace aplikace PowerPoint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Ladislav Charvát</dc:creator>
  <cp:lastModifiedBy>Martin Králík</cp:lastModifiedBy>
  <cp:revision>13</cp:revision>
  <dcterms:created xsi:type="dcterms:W3CDTF">2012-02-12T14:10:12Z</dcterms:created>
  <dcterms:modified xsi:type="dcterms:W3CDTF">2012-03-28T12:19:52Z</dcterms:modified>
</cp:coreProperties>
</file>