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66" r:id="rId3"/>
    <p:sldId id="267" r:id="rId4"/>
    <p:sldId id="256" r:id="rId5"/>
    <p:sldId id="259" r:id="rId6"/>
    <p:sldId id="260" r:id="rId7"/>
    <p:sldId id="261" r:id="rId8"/>
    <p:sldId id="265" r:id="rId9"/>
    <p:sldId id="263" r:id="rId10"/>
    <p:sldId id="264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20361FD-2167-474D-9618-099296827967}" type="datetimeFigureOut">
              <a:rPr lang="cs-CZ" smtClean="0"/>
              <a:pPr/>
              <a:t>28.3.2012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122FDAA-7256-4BDA-805F-0CF3D3B51B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8888" y="3644900"/>
            <a:ext cx="7099326" cy="1752600"/>
          </a:xfrm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eaLnBrk="1" hangingPunct="1"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Nikol Charvátová</a:t>
            </a:r>
            <a:endParaRPr lang="cs-CZ" dirty="0" smtClean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cs-CZ" dirty="0" smtClean="0"/>
              <a:t>Číslo projektu: CZ.1.07/1.4.00/21.3235</a:t>
            </a:r>
          </a:p>
          <a:p>
            <a:pPr eaLnBrk="1" hangingPunct="1"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3B_05_Rod střední</a:t>
            </a:r>
          </a:p>
          <a:p>
            <a:pPr>
              <a:defRPr/>
            </a:pPr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>
                <a:solidFill>
                  <a:srgbClr val="FFC000"/>
                </a:solidFill>
              </a:rPr>
              <a:t>Český </a:t>
            </a:r>
            <a:r>
              <a:rPr lang="cs-CZ" dirty="0">
                <a:solidFill>
                  <a:srgbClr val="FFC000"/>
                </a:solidFill>
              </a:rPr>
              <a:t>jazyk ve 3. a 4. </a:t>
            </a:r>
            <a:r>
              <a:rPr lang="cs-CZ" dirty="0" smtClean="0">
                <a:solidFill>
                  <a:srgbClr val="FFC000"/>
                </a:solidFill>
              </a:rPr>
              <a:t>ročníku ŽŠ</a:t>
            </a:r>
            <a:endParaRPr lang="cs-CZ" dirty="0"/>
          </a:p>
        </p:txBody>
      </p:sp>
      <p:sp>
        <p:nvSpPr>
          <p:cNvPr id="184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BF374-7299-4B21-8BAA-8B9E1A7EF9ED}" type="datetime1">
              <a:rPr lang="cs-CZ" smtClean="0"/>
              <a:pPr/>
              <a:t>28.3.2012</a:t>
            </a:fld>
            <a:endParaRPr lang="cs-CZ" dirty="0"/>
          </a:p>
        </p:txBody>
      </p:sp>
      <p:pic>
        <p:nvPicPr>
          <p:cNvPr id="1843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764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978080" cy="4572000"/>
          </a:xfrm>
        </p:spPr>
        <p:txBody>
          <a:bodyPr>
            <a:normAutofit fontScale="92500"/>
          </a:bodyPr>
          <a:lstStyle/>
          <a:p>
            <a:pPr lvl="1"/>
            <a:r>
              <a:rPr lang="cs-CZ" dirty="0" smtClean="0"/>
              <a:t>Žáci si pomocí prezentace zopakují pravopis rodu středního. Tabulky slouží k  oživení skloňování podstatných jmen. </a:t>
            </a:r>
          </a:p>
          <a:p>
            <a:pPr lvl="1"/>
            <a:r>
              <a:rPr lang="cs-CZ" dirty="0" smtClean="0"/>
              <a:t>Na šesté straně žáci spojí trojice vhodných slov (sloveso, předložku, podstatné jméno) a doplní i, </a:t>
            </a:r>
            <a:r>
              <a:rPr lang="cs-CZ" dirty="0" smtClean="0"/>
              <a:t>í / y</a:t>
            </a:r>
            <a:r>
              <a:rPr lang="cs-CZ" dirty="0" smtClean="0"/>
              <a:t>, ý. </a:t>
            </a:r>
          </a:p>
          <a:p>
            <a:pPr lvl="1"/>
            <a:r>
              <a:rPr lang="cs-CZ" dirty="0" smtClean="0"/>
              <a:t>V sedmé straně žáci pracují s </a:t>
            </a:r>
            <a:r>
              <a:rPr lang="cs-CZ" dirty="0" smtClean="0"/>
              <a:t>osmisměrkou</a:t>
            </a:r>
            <a:r>
              <a:rPr lang="cs-CZ" dirty="0" smtClean="0"/>
              <a:t>. Mají za úkol vypsat co nejvíce podstatných jmen rodu středního a určit jejich vzor.</a:t>
            </a:r>
          </a:p>
          <a:p>
            <a:pPr lvl="1"/>
            <a:r>
              <a:rPr lang="cs-CZ" dirty="0" smtClean="0"/>
              <a:t>Osmá strana – křížovka. Žáci doplňují podstatná jména rodu středního a u doplněných slov určují vzory.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Devátá strana skrývá úkol pro šikuly. Žáci mají opravit chyby nepozorného žáka. Věty přepíší bez chyb do svého sešitu.</a:t>
            </a:r>
          </a:p>
          <a:p>
            <a:r>
              <a:rPr lang="cs-CZ" dirty="0" smtClean="0"/>
              <a:t> Desátá strana – rébusy.</a:t>
            </a:r>
          </a:p>
          <a:p>
            <a:pPr>
              <a:buNone/>
            </a:pPr>
            <a:r>
              <a:rPr lang="cs-CZ" dirty="0" smtClean="0"/>
              <a:t>	K jednotlivým světovým stranám znázorněným šipkami doplňujte písmeno podle šifry. Písmena spojujte (od severu k východu) ve slova, na místech otazníků doplňte i, í </a:t>
            </a:r>
            <a:r>
              <a:rPr lang="cs-CZ" dirty="0" smtClean="0"/>
              <a:t>/ y</a:t>
            </a:r>
            <a:r>
              <a:rPr lang="cs-CZ" dirty="0" smtClean="0"/>
              <a:t>, ý a slova napište.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28662" y="1643050"/>
          <a:ext cx="7358114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424"/>
                <a:gridCol w="797011"/>
                <a:gridCol w="1366262"/>
                <a:gridCol w="1537044"/>
                <a:gridCol w="1546489"/>
                <a:gridCol w="1285884"/>
              </a:tblGrid>
              <a:tr h="1514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cs-CZ" dirty="0" smtClean="0"/>
                        <a:t>vzor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rowSpan="7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jednotné</a:t>
                      </a:r>
                      <a:endParaRPr lang="cs-CZ" sz="24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ete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u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i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eti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o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ě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i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eti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etem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714348" y="928670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Impact" pitchFamily="34" charset="0"/>
              </a:rPr>
              <a:t>Skloňování podstatných jmen rodu středního – č. j.</a:t>
            </a:r>
            <a:endParaRPr lang="cs-CZ" sz="2800" dirty="0">
              <a:latin typeface="Impact" pitchFamily="34" charset="0"/>
            </a:endParaRPr>
          </a:p>
        </p:txBody>
      </p:sp>
      <p:pic>
        <p:nvPicPr>
          <p:cNvPr id="7" name="Obrázek 6" descr="sov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43702" y="5072074"/>
            <a:ext cx="1571636" cy="1571660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 rot="-360000">
            <a:off x="4470652" y="4974733"/>
            <a:ext cx="228601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Pamatuj !</a:t>
            </a:r>
            <a:endParaRPr lang="cs-CZ" dirty="0"/>
          </a:p>
        </p:txBody>
      </p:sp>
      <p:cxnSp>
        <p:nvCxnSpPr>
          <p:cNvPr id="11" name="Přímá spojovací čára 10"/>
          <p:cNvCxnSpPr>
            <a:stCxn id="9" idx="6"/>
          </p:cNvCxnSpPr>
          <p:nvPr/>
        </p:nvCxnSpPr>
        <p:spPr>
          <a:xfrm flipH="1">
            <a:off x="6399479" y="5312456"/>
            <a:ext cx="350927" cy="19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28662" y="1714488"/>
          <a:ext cx="7358114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424"/>
                <a:gridCol w="797011"/>
                <a:gridCol w="1366262"/>
                <a:gridCol w="1537044"/>
                <a:gridCol w="1546489"/>
                <a:gridCol w="1285884"/>
              </a:tblGrid>
              <a:tr h="35719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cs-CZ" dirty="0" smtClean="0"/>
                        <a:t>vzor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rowSpan="7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množné</a:t>
                      </a:r>
                      <a:endParaRPr lang="cs-CZ" sz="24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ům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atům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ím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ata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ech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ích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atech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ích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i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aty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</a:t>
                      </a:r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ími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714348" y="928670"/>
            <a:ext cx="7962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Impact" pitchFamily="34" charset="0"/>
              </a:rPr>
              <a:t>Skloňování podstatných jmen rodu středního – č</a:t>
            </a:r>
            <a:r>
              <a:rPr lang="cs-CZ" sz="2800" dirty="0" smtClean="0">
                <a:latin typeface="Impact" pitchFamily="34" charset="0"/>
              </a:rPr>
              <a:t>. mn</a:t>
            </a:r>
            <a:r>
              <a:rPr lang="cs-CZ" sz="2800" dirty="0">
                <a:latin typeface="Impact" pitchFamily="34" charset="0"/>
              </a:rPr>
              <a:t>.</a:t>
            </a:r>
          </a:p>
        </p:txBody>
      </p:sp>
      <p:pic>
        <p:nvPicPr>
          <p:cNvPr id="4" name="Obrázek 3" descr="sov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43702" y="5072074"/>
            <a:ext cx="1571636" cy="1571660"/>
          </a:xfrm>
          <a:prstGeom prst="rect">
            <a:avLst/>
          </a:prstGeom>
        </p:spPr>
      </p:pic>
      <p:sp>
        <p:nvSpPr>
          <p:cNvPr id="7" name="Elipsa 6"/>
          <p:cNvSpPr/>
          <p:nvPr/>
        </p:nvSpPr>
        <p:spPr>
          <a:xfrm rot="-360000">
            <a:off x="4470652" y="4974733"/>
            <a:ext cx="228601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Nezapomeň 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 rot="540000">
            <a:off x="1000100" y="928670"/>
            <a:ext cx="1643074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Auta</a:t>
            </a:r>
            <a:endParaRPr lang="cs-CZ" sz="2000" b="1" dirty="0"/>
          </a:p>
        </p:txBody>
      </p:sp>
      <p:sp>
        <p:nvSpPr>
          <p:cNvPr id="4" name="Mrak 3"/>
          <p:cNvSpPr/>
          <p:nvPr/>
        </p:nvSpPr>
        <p:spPr>
          <a:xfrm>
            <a:off x="3143240" y="2428868"/>
            <a:ext cx="1357322" cy="8572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Plout</a:t>
            </a:r>
            <a:endParaRPr lang="cs-CZ" sz="2000" b="1" dirty="0"/>
          </a:p>
        </p:txBody>
      </p:sp>
      <p:sp>
        <p:nvSpPr>
          <p:cNvPr id="5" name="Mrak 4"/>
          <p:cNvSpPr/>
          <p:nvPr/>
        </p:nvSpPr>
        <p:spPr>
          <a:xfrm rot="720000">
            <a:off x="4786314" y="571480"/>
            <a:ext cx="714380" cy="55721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6" name="Mrak 5"/>
          <p:cNvSpPr/>
          <p:nvPr/>
        </p:nvSpPr>
        <p:spPr>
          <a:xfrm rot="-540000">
            <a:off x="357158" y="2214554"/>
            <a:ext cx="1557342" cy="112871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Připít</a:t>
            </a:r>
            <a:endParaRPr lang="cs-CZ" b="1" dirty="0"/>
          </a:p>
        </p:txBody>
      </p:sp>
      <p:sp>
        <p:nvSpPr>
          <p:cNvPr id="7" name="Mrak 6"/>
          <p:cNvSpPr/>
          <p:nvPr/>
        </p:nvSpPr>
        <p:spPr>
          <a:xfrm>
            <a:off x="1357290" y="3429000"/>
            <a:ext cx="1771656" cy="1200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Bydlet</a:t>
            </a:r>
            <a:endParaRPr lang="cs-CZ" sz="2000" b="1" dirty="0"/>
          </a:p>
        </p:txBody>
      </p:sp>
      <p:sp>
        <p:nvSpPr>
          <p:cNvPr id="8" name="Mrak 7"/>
          <p:cNvSpPr/>
          <p:nvPr/>
        </p:nvSpPr>
        <p:spPr>
          <a:xfrm rot="-360000">
            <a:off x="3786182" y="4000504"/>
            <a:ext cx="785818" cy="50006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</a:t>
            </a:r>
            <a:endParaRPr lang="cs-CZ" sz="2000" b="1" dirty="0"/>
          </a:p>
        </p:txBody>
      </p:sp>
      <p:sp>
        <p:nvSpPr>
          <p:cNvPr id="9" name="Mrak 8"/>
          <p:cNvSpPr/>
          <p:nvPr/>
        </p:nvSpPr>
        <p:spPr>
          <a:xfrm rot="-600000">
            <a:off x="3214678" y="1142984"/>
            <a:ext cx="142876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Svítit</a:t>
            </a:r>
            <a:endParaRPr lang="cs-CZ" sz="2000" b="1" dirty="0"/>
          </a:p>
        </p:txBody>
      </p:sp>
      <p:sp>
        <p:nvSpPr>
          <p:cNvPr id="10" name="Mrak 9"/>
          <p:cNvSpPr/>
          <p:nvPr/>
        </p:nvSpPr>
        <p:spPr>
          <a:xfrm>
            <a:off x="4429124" y="3214686"/>
            <a:ext cx="1071570" cy="50006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po</a:t>
            </a:r>
            <a:endParaRPr lang="cs-CZ" sz="2000" b="1" dirty="0"/>
          </a:p>
        </p:txBody>
      </p:sp>
      <p:sp>
        <p:nvSpPr>
          <p:cNvPr id="11" name="Mrak 10"/>
          <p:cNvSpPr/>
          <p:nvPr/>
        </p:nvSpPr>
        <p:spPr>
          <a:xfrm rot="780000">
            <a:off x="5640740" y="1096381"/>
            <a:ext cx="1292372" cy="77152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Lab</a:t>
            </a:r>
            <a:r>
              <a:rPr lang="cs-CZ" sz="2000" b="1" dirty="0" smtClean="0"/>
              <a:t> _</a:t>
            </a:r>
            <a:endParaRPr lang="cs-CZ" sz="2000" b="1" dirty="0"/>
          </a:p>
        </p:txBody>
      </p:sp>
      <p:sp>
        <p:nvSpPr>
          <p:cNvPr id="12" name="Mrak 11"/>
          <p:cNvSpPr/>
          <p:nvPr/>
        </p:nvSpPr>
        <p:spPr>
          <a:xfrm>
            <a:off x="7572396" y="357166"/>
            <a:ext cx="914400" cy="8572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ol_</a:t>
            </a:r>
            <a:endParaRPr lang="cs-CZ" dirty="0"/>
          </a:p>
        </p:txBody>
      </p:sp>
      <p:sp>
        <p:nvSpPr>
          <p:cNvPr id="13" name="Mrak 12"/>
          <p:cNvSpPr/>
          <p:nvPr/>
        </p:nvSpPr>
        <p:spPr>
          <a:xfrm rot="420000">
            <a:off x="6786578" y="1857364"/>
            <a:ext cx="1500198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/>
              <a:t>z</a:t>
            </a:r>
            <a:r>
              <a:rPr lang="cs-CZ" sz="2000" b="1" dirty="0" smtClean="0"/>
              <a:t>drav_</a:t>
            </a:r>
            <a:endParaRPr lang="cs-CZ" sz="2000" b="1" dirty="0"/>
          </a:p>
        </p:txBody>
      </p:sp>
      <p:sp>
        <p:nvSpPr>
          <p:cNvPr id="14" name="Mrak 13"/>
          <p:cNvSpPr/>
          <p:nvPr/>
        </p:nvSpPr>
        <p:spPr>
          <a:xfrm>
            <a:off x="6858016" y="3500438"/>
            <a:ext cx="157163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/>
              <a:t>n</a:t>
            </a:r>
            <a:r>
              <a:rPr lang="cs-CZ" sz="2000" b="1" dirty="0" smtClean="0"/>
              <a:t>eb_</a:t>
            </a:r>
            <a:endParaRPr lang="cs-CZ" sz="2000" b="1" dirty="0"/>
          </a:p>
        </p:txBody>
      </p:sp>
      <p:sp>
        <p:nvSpPr>
          <p:cNvPr id="15" name="Mrak 14"/>
          <p:cNvSpPr/>
          <p:nvPr/>
        </p:nvSpPr>
        <p:spPr>
          <a:xfrm>
            <a:off x="5357818" y="4500570"/>
            <a:ext cx="2000264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přízem</a:t>
            </a:r>
            <a:r>
              <a:rPr lang="cs-CZ" sz="2000" b="1" dirty="0" smtClean="0"/>
              <a:t>_</a:t>
            </a:r>
            <a:endParaRPr lang="cs-CZ" sz="2000" b="1" dirty="0"/>
          </a:p>
        </p:txBody>
      </p:sp>
      <p:sp>
        <p:nvSpPr>
          <p:cNvPr id="16" name="Mrak 15"/>
          <p:cNvSpPr/>
          <p:nvPr/>
        </p:nvSpPr>
        <p:spPr>
          <a:xfrm>
            <a:off x="5143504" y="2500306"/>
            <a:ext cx="914400" cy="4857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na</a:t>
            </a:r>
            <a:endParaRPr lang="cs-CZ" sz="2000" b="1" dirty="0"/>
          </a:p>
        </p:txBody>
      </p:sp>
      <p:sp>
        <p:nvSpPr>
          <p:cNvPr id="17" name="Mrak 16"/>
          <p:cNvSpPr/>
          <p:nvPr/>
        </p:nvSpPr>
        <p:spPr>
          <a:xfrm>
            <a:off x="5643570" y="3571876"/>
            <a:ext cx="914400" cy="50006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na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0034" y="5500702"/>
            <a:ext cx="81439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Impact" pitchFamily="34" charset="0"/>
              </a:rPr>
              <a:t>Podstatná jména skloňovaná podle vzoru stavení mají v koncovkách vždy  </a:t>
            </a:r>
            <a:r>
              <a:rPr lang="cs-CZ" sz="3200" dirty="0" smtClean="0">
                <a:latin typeface="Impact" pitchFamily="34" charset="0"/>
              </a:rPr>
              <a:t>- í</a:t>
            </a:r>
            <a:r>
              <a:rPr lang="cs-CZ" sz="3200" dirty="0" smtClean="0">
                <a:latin typeface="Impact" pitchFamily="34" charset="0"/>
              </a:rPr>
              <a:t>.</a:t>
            </a:r>
            <a:endParaRPr lang="cs-CZ" sz="3200" dirty="0"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28728" y="357169"/>
          <a:ext cx="6095997" cy="6271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N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B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L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O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P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O</a:t>
                      </a:r>
                      <a:endParaRPr lang="cs-CZ" sz="40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É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Ú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É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Q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J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W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67461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786046" y="642918"/>
          <a:ext cx="5143540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3"/>
                <a:gridCol w="642943"/>
                <a:gridCol w="642943"/>
                <a:gridCol w="642943"/>
                <a:gridCol w="642943"/>
                <a:gridCol w="642943"/>
                <a:gridCol w="642943"/>
                <a:gridCol w="642939"/>
              </a:tblGrid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Z</a:t>
                      </a:r>
                      <a:endParaRPr lang="cs-CZ" sz="4800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062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bg1"/>
                          </a:solidFill>
                        </a:rPr>
                        <a:t>Í</a:t>
                      </a:r>
                      <a:endParaRPr lang="cs-CZ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00034" y="928670"/>
            <a:ext cx="1459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</a:t>
            </a:r>
            <a:r>
              <a:rPr lang="cs-CZ" dirty="0"/>
              <a:t>m</a:t>
            </a:r>
            <a:r>
              <a:rPr lang="cs-CZ" dirty="0" smtClean="0"/>
              <a:t>ládě kozy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034" y="1643050"/>
            <a:ext cx="1637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</a:t>
            </a:r>
            <a:r>
              <a:rPr lang="cs-CZ" dirty="0"/>
              <a:t>r</a:t>
            </a:r>
            <a:r>
              <a:rPr lang="cs-CZ" dirty="0" smtClean="0"/>
              <a:t>ajské jablko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2428868"/>
            <a:ext cx="1655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 novorozeně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034" y="342900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 mládě lva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034" y="421481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 malé síto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034" y="507207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 </a:t>
            </a:r>
            <a:r>
              <a:rPr lang="cs-CZ" dirty="0"/>
              <a:t>o</a:t>
            </a:r>
            <a:r>
              <a:rPr lang="cs-CZ" dirty="0" smtClean="0"/>
              <a:t>tvor ve zdi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034" y="5929330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 pšenice, žito,  oves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šikuly.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Včera bilo </a:t>
            </a:r>
            <a:r>
              <a:rPr lang="cs-CZ" sz="3600" dirty="0" smtClean="0"/>
              <a:t>sichravé</a:t>
            </a:r>
            <a:r>
              <a:rPr lang="cs-CZ" sz="3600" dirty="0" smtClean="0"/>
              <a:t> </a:t>
            </a:r>
            <a:r>
              <a:rPr lang="cs-CZ" sz="3600" dirty="0" smtClean="0"/>
              <a:t>počasý</a:t>
            </a:r>
            <a:r>
              <a:rPr lang="cs-CZ" sz="3600" dirty="0" smtClean="0"/>
              <a:t>. V </a:t>
            </a:r>
            <a:r>
              <a:rPr lang="cs-CZ" sz="3600" dirty="0" smtClean="0"/>
              <a:t>pondělý</a:t>
            </a:r>
            <a:r>
              <a:rPr lang="cs-CZ" sz="3600" dirty="0" smtClean="0"/>
              <a:t> pršelo. Pod </a:t>
            </a:r>
            <a:r>
              <a:rPr lang="cs-CZ" sz="3600" dirty="0" smtClean="0"/>
              <a:t>koli</a:t>
            </a:r>
            <a:r>
              <a:rPr lang="cs-CZ" sz="3600" dirty="0" smtClean="0"/>
              <a:t> traktoru byla rozbahněná </a:t>
            </a:r>
            <a:r>
              <a:rPr lang="cs-CZ" sz="3600" dirty="0" smtClean="0"/>
              <a:t>púda</a:t>
            </a:r>
            <a:r>
              <a:rPr lang="cs-CZ" sz="3600" dirty="0" smtClean="0"/>
              <a:t>. Nad údolím vysvitlo slunce. Snědli koláč s </a:t>
            </a:r>
            <a:r>
              <a:rPr lang="cs-CZ" sz="3600" dirty="0" smtClean="0"/>
              <a:t>povidlým</a:t>
            </a:r>
            <a:r>
              <a:rPr lang="cs-CZ" sz="3600" dirty="0" smtClean="0"/>
              <a:t>. Po obědě jsem mamince pomohl </a:t>
            </a:r>
            <a:r>
              <a:rPr lang="cs-CZ" sz="3600" dirty="0" smtClean="0"/>
              <a:t>umít</a:t>
            </a:r>
            <a:r>
              <a:rPr lang="cs-CZ" sz="3600" dirty="0" smtClean="0"/>
              <a:t> </a:t>
            </a:r>
            <a:r>
              <a:rPr lang="cs-CZ" sz="3600" dirty="0" smtClean="0"/>
              <a:t>nádobý</a:t>
            </a:r>
            <a:r>
              <a:rPr lang="cs-CZ" sz="3600" dirty="0" smtClean="0"/>
              <a:t>. Zlín je proslulý </a:t>
            </a:r>
            <a:r>
              <a:rPr lang="cs-CZ" sz="3600" dirty="0" err="1" smtClean="0"/>
              <a:t>obuvnictvým</a:t>
            </a:r>
            <a:r>
              <a:rPr lang="cs-CZ" sz="3600" dirty="0" smtClean="0"/>
              <a:t>. Údolí </a:t>
            </a:r>
            <a:r>
              <a:rPr lang="cs-CZ" sz="3600" dirty="0" smtClean="0"/>
              <a:t>i hory se zazelenají.</a:t>
            </a:r>
            <a:endParaRPr lang="cs-CZ" sz="3600" dirty="0"/>
          </a:p>
        </p:txBody>
      </p:sp>
      <p:sp>
        <p:nvSpPr>
          <p:cNvPr id="4" name="Veselý obličej 3"/>
          <p:cNvSpPr/>
          <p:nvPr/>
        </p:nvSpPr>
        <p:spPr>
          <a:xfrm>
            <a:off x="6500826" y="50004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šipka 2"/>
          <p:cNvCxnSpPr/>
          <p:nvPr/>
        </p:nvCxnSpPr>
        <p:spPr>
          <a:xfrm rot="5400000">
            <a:off x="1215208" y="2499512"/>
            <a:ext cx="200026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>
            <a:off x="1142976" y="2428868"/>
            <a:ext cx="221457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>
            <a:off x="1428728" y="1785926"/>
            <a:ext cx="1500198" cy="13573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16200000" flipV="1">
            <a:off x="1571604" y="1785926"/>
            <a:ext cx="1357322" cy="13573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4929190" y="2428868"/>
            <a:ext cx="221457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5400000">
            <a:off x="5214942" y="1785926"/>
            <a:ext cx="1500198" cy="13573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16200000" flipV="1">
            <a:off x="5357818" y="1785926"/>
            <a:ext cx="1357322" cy="13573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16200000" flipH="1">
            <a:off x="5000628" y="2357430"/>
            <a:ext cx="2000264" cy="14287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142976" y="3857628"/>
            <a:ext cx="2428892" cy="21236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</a:t>
            </a:r>
            <a:r>
              <a:rPr lang="cs-CZ" sz="2400" b="1" dirty="0" smtClean="0">
                <a:solidFill>
                  <a:srgbClr val="C00000"/>
                </a:solidFill>
              </a:rPr>
              <a:t>P</a:t>
            </a:r>
            <a:r>
              <a:rPr lang="cs-CZ" sz="2400" dirty="0" smtClean="0"/>
              <a:t>	     J = </a:t>
            </a:r>
            <a:r>
              <a:rPr lang="cs-CZ" sz="2400" b="1" dirty="0" smtClean="0">
                <a:solidFill>
                  <a:srgbClr val="C00000"/>
                </a:solidFill>
              </a:rPr>
              <a:t>I</a:t>
            </a:r>
          </a:p>
          <a:p>
            <a:r>
              <a:rPr lang="cs-CZ" sz="2400" dirty="0" smtClean="0"/>
              <a:t>V = </a:t>
            </a:r>
            <a:r>
              <a:rPr lang="cs-CZ" sz="2400" b="1" dirty="0" smtClean="0">
                <a:solidFill>
                  <a:srgbClr val="C00000"/>
                </a:solidFill>
              </a:rPr>
              <a:t>A</a:t>
            </a:r>
            <a:r>
              <a:rPr lang="cs-CZ" sz="2400" dirty="0" smtClean="0"/>
              <a:t>	    Z = </a:t>
            </a:r>
            <a:r>
              <a:rPr lang="cs-CZ" sz="2400" b="1" dirty="0" smtClean="0">
                <a:solidFill>
                  <a:srgbClr val="C00000"/>
                </a:solidFill>
              </a:rPr>
              <a:t>L</a:t>
            </a:r>
          </a:p>
          <a:p>
            <a:r>
              <a:rPr lang="cs-CZ" sz="2400" dirty="0" smtClean="0"/>
              <a:t>SV = </a:t>
            </a:r>
            <a:r>
              <a:rPr lang="cs-CZ" sz="2400" b="1" dirty="0" smtClean="0">
                <a:solidFill>
                  <a:srgbClr val="C00000"/>
                </a:solidFill>
              </a:rPr>
              <a:t>L</a:t>
            </a:r>
            <a:r>
              <a:rPr lang="cs-CZ" sz="2400" dirty="0" smtClean="0"/>
              <a:t>	    JV = </a:t>
            </a:r>
            <a:r>
              <a:rPr lang="cs-CZ" sz="2400" b="1" dirty="0" smtClean="0">
                <a:solidFill>
                  <a:srgbClr val="C00000"/>
                </a:solidFill>
              </a:rPr>
              <a:t>V</a:t>
            </a:r>
          </a:p>
          <a:p>
            <a:r>
              <a:rPr lang="cs-CZ" sz="2400" dirty="0" smtClean="0"/>
              <a:t>JZ = </a:t>
            </a:r>
            <a:r>
              <a:rPr lang="cs-CZ" sz="2400" b="1" dirty="0" smtClean="0">
                <a:solidFill>
                  <a:srgbClr val="C00000"/>
                </a:solidFill>
              </a:rPr>
              <a:t>D</a:t>
            </a:r>
            <a:r>
              <a:rPr lang="cs-CZ" sz="2400" dirty="0" smtClean="0"/>
              <a:t>	    SZ = </a:t>
            </a:r>
            <a:r>
              <a:rPr lang="cs-CZ" sz="2400" b="1" dirty="0" smtClean="0">
                <a:solidFill>
                  <a:srgbClr val="FFC000"/>
                </a:solidFill>
              </a:rPr>
              <a:t>?</a:t>
            </a:r>
          </a:p>
          <a:p>
            <a:endParaRPr lang="cs-CZ" dirty="0"/>
          </a:p>
          <a:p>
            <a:r>
              <a:rPr lang="cs-CZ" dirty="0" smtClean="0"/>
              <a:t>1. (s) _______________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000628" y="3786190"/>
            <a:ext cx="2428892" cy="21236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</a:t>
            </a:r>
            <a:r>
              <a:rPr lang="cs-CZ" sz="2400" b="1" dirty="0">
                <a:solidFill>
                  <a:srgbClr val="C00000"/>
                </a:solidFill>
              </a:rPr>
              <a:t>S</a:t>
            </a:r>
            <a:r>
              <a:rPr lang="cs-CZ" sz="2400" dirty="0" smtClean="0"/>
              <a:t>	     J = </a:t>
            </a:r>
            <a:r>
              <a:rPr lang="cs-CZ" sz="2400" b="1" dirty="0" smtClean="0">
                <a:solidFill>
                  <a:srgbClr val="C00000"/>
                </a:solidFill>
              </a:rPr>
              <a:t>I</a:t>
            </a:r>
          </a:p>
          <a:p>
            <a:r>
              <a:rPr lang="cs-CZ" sz="2400" dirty="0" smtClean="0"/>
              <a:t>V = </a:t>
            </a:r>
            <a:r>
              <a:rPr lang="cs-CZ" sz="2400" b="1" dirty="0">
                <a:solidFill>
                  <a:srgbClr val="C00000"/>
                </a:solidFill>
              </a:rPr>
              <a:t>Í</a:t>
            </a:r>
            <a:r>
              <a:rPr lang="cs-CZ" sz="2400" dirty="0" smtClean="0"/>
              <a:t>	    Z = </a:t>
            </a:r>
            <a:r>
              <a:rPr lang="cs-CZ" sz="2400" b="1" dirty="0" smtClean="0">
                <a:solidFill>
                  <a:srgbClr val="C00000"/>
                </a:solidFill>
              </a:rPr>
              <a:t>L</a:t>
            </a:r>
          </a:p>
          <a:p>
            <a:r>
              <a:rPr lang="cs-CZ" sz="2400" dirty="0" smtClean="0"/>
              <a:t>SV = </a:t>
            </a:r>
            <a:r>
              <a:rPr lang="cs-CZ" sz="2400" b="1" dirty="0">
                <a:solidFill>
                  <a:srgbClr val="C00000"/>
                </a:solidFill>
              </a:rPr>
              <a:t>V</a:t>
            </a:r>
            <a:r>
              <a:rPr lang="cs-CZ" sz="2400" dirty="0" smtClean="0"/>
              <a:t>	    JV = </a:t>
            </a:r>
            <a:r>
              <a:rPr lang="cs-CZ" sz="2400" b="1" dirty="0">
                <a:solidFill>
                  <a:srgbClr val="C00000"/>
                </a:solidFill>
              </a:rPr>
              <a:t>T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r>
              <a:rPr lang="cs-CZ" sz="2400" dirty="0" smtClean="0"/>
              <a:t>JZ = </a:t>
            </a:r>
            <a:r>
              <a:rPr lang="cs-CZ" sz="2400" b="1" dirty="0" smtClean="0">
                <a:solidFill>
                  <a:srgbClr val="C00000"/>
                </a:solidFill>
              </a:rPr>
              <a:t>D</a:t>
            </a:r>
            <a:r>
              <a:rPr lang="cs-CZ" sz="2400" dirty="0" smtClean="0"/>
              <a:t>	    SZ = </a:t>
            </a:r>
            <a:r>
              <a:rPr lang="cs-CZ" sz="2400" b="1" dirty="0" smtClean="0">
                <a:solidFill>
                  <a:srgbClr val="FFC000"/>
                </a:solidFill>
              </a:rPr>
              <a:t>?</a:t>
            </a:r>
          </a:p>
          <a:p>
            <a:endParaRPr lang="cs-CZ" dirty="0"/>
          </a:p>
          <a:p>
            <a:r>
              <a:rPr lang="cs-CZ" dirty="0"/>
              <a:t>2</a:t>
            </a:r>
            <a:r>
              <a:rPr lang="cs-CZ" dirty="0" smtClean="0"/>
              <a:t>. (s) _______________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1900" dirty="0" smtClean="0"/>
              <a:t>Obrázky</a:t>
            </a:r>
          </a:p>
          <a:p>
            <a:pPr algn="just">
              <a:buNone/>
            </a:pPr>
            <a:r>
              <a:rPr lang="cs-CZ" sz="1900" dirty="0" smtClean="0"/>
              <a:t>	&lt;?</a:t>
            </a:r>
            <a:r>
              <a:rPr lang="cs-CZ" sz="1900" dirty="0" smtClean="0"/>
              <a:t>xml</a:t>
            </a:r>
            <a:r>
              <a:rPr lang="cs-CZ" sz="1900" dirty="0" smtClean="0"/>
              <a:t> </a:t>
            </a:r>
            <a:r>
              <a:rPr lang="cs-CZ" sz="1900" dirty="0" smtClean="0"/>
              <a:t>version</a:t>
            </a:r>
            <a:r>
              <a:rPr lang="cs-CZ" sz="1900" dirty="0" smtClean="0"/>
              <a:t>="1.0"?&gt;</a:t>
            </a:r>
          </a:p>
          <a:p>
            <a:pPr algn="just">
              <a:buNone/>
            </a:pPr>
            <a:r>
              <a:rPr lang="cs-CZ" sz="1900" dirty="0" smtClean="0"/>
              <a:t>	</a:t>
            </a:r>
            <a:r>
              <a:rPr lang="cs-CZ" sz="1900" dirty="0" smtClean="0"/>
              <a:t>Www.google.czhttp</a:t>
            </a:r>
            <a:r>
              <a:rPr lang="cs-CZ" sz="1900" dirty="0" smtClean="0"/>
              <a:t>://www.google.cz/imgres?imgurl=http://www.mslentilka.cz/lentilka/images/sova.png&amp;amp;imgrefurl=http://www.mslentilka.cz/lentilka/tridy.htm&amp;amp;usg=__3C0kqDLVnKfkkchXp426RG4SxQ0=&amp;amp;h=1709&amp;amp;w=1632&amp;amp;sz=1041&amp;amp;hl=cs&amp;amp;start=14&amp;amp;zoom=1&amp;amp;tbnid=YS5uItbZv0JnlM:&amp;amp;tbnh=150&amp;amp;tbnw=143&amp;amp;ei=oxEwT9JXwsOEB-_O-YYH&amp;amp;prev=/search%3Fq%3Du%25C4</a:t>
            </a:r>
          </a:p>
          <a:p>
            <a:pPr algn="just">
              <a:buNone/>
            </a:pPr>
            <a:r>
              <a:rPr lang="cs-CZ" sz="1900" dirty="0" smtClean="0"/>
              <a:t>	%258Den%25C3%25AD%2Bje%2Bradost%26hl%3Dcs%26gbv%3D2%26tbm%3Disch&amp;amp;itbs=1Www.google.czonline2012-02-06</a:t>
            </a:r>
          </a:p>
          <a:p>
            <a:r>
              <a:rPr lang="cs-CZ" sz="1800" dirty="0" smtClean="0"/>
              <a:t>Text – vlastní tvorba autora.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168</TotalTime>
  <Words>452</Words>
  <Application>Microsoft Office PowerPoint</Application>
  <PresentationFormat>Předvádění na obrazovce (4:3)</PresentationFormat>
  <Paragraphs>214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Metro</vt:lpstr>
      <vt:lpstr> </vt:lpstr>
      <vt:lpstr>Anotace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 pro šikuly. </vt:lpstr>
      <vt:lpstr>Prezentace aplikace PowerPoint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Ladislav Charvát</dc:creator>
  <cp:lastModifiedBy>Martin Králík</cp:lastModifiedBy>
  <cp:revision>22</cp:revision>
  <dcterms:created xsi:type="dcterms:W3CDTF">2012-02-06T17:12:25Z</dcterms:created>
  <dcterms:modified xsi:type="dcterms:W3CDTF">2012-03-28T12:17:14Z</dcterms:modified>
</cp:coreProperties>
</file>