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0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59" r:id="rId12"/>
    <p:sldId id="258" r:id="rId13"/>
    <p:sldId id="27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17. 3. 2014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17. 3. 2014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jp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jp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allpujcky.cz/wp-content/uploads/2012/08/ge-money-logo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www.regionservis.cz/uploads/Image/loga-partneru/KB%20LOGO%20ikona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ayu.cz/sites/czech/files/dock/Ceska_sporitelna.jpg" TargetMode="External"/><Relationship Id="rId5" Type="http://schemas.openxmlformats.org/officeDocument/2006/relationships/hyperlink" Target="http://www.mercurycentrum.cz/images/loga/csob.jpg" TargetMode="External"/><Relationship Id="rId4" Type="http://schemas.openxmlformats.org/officeDocument/2006/relationships/hyperlink" Target="http://im.novinky.cz/988/199889-top_foto1-6nomh.jpg" TargetMode="External"/><Relationship Id="rId9" Type="http://schemas.openxmlformats.org/officeDocument/2006/relationships/hyperlink" Target="http://www.cfklub.cz/admin/files/Image/novinky/Postovni-sporitelna_logo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hyperlink" Target="http://allpujcky.cz/wp-content/uploads/2013/02/rb_logo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fklub.cz/admin/files/Image/loga-partneru/Wustenrot_logo.jpg" TargetMode="External"/><Relationship Id="rId5" Type="http://schemas.openxmlformats.org/officeDocument/2006/relationships/hyperlink" Target="https://www.hypotecnibanka.cz/public/galleries/1/184/ad.jpeg?d1dc39ec96add118ae6d33896071b44f" TargetMode="External"/><Relationship Id="rId4" Type="http://schemas.openxmlformats.org/officeDocument/2006/relationships/hyperlink" Target="http://www.unicreditbank.cz/web/img/content/logo-u/UCBk-vet-2co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559301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Banky, vklady, úvěry, půjčky z hlediska občana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1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– Banky a jejich systém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Banky, ČNB, ČSOB, šeky, bezhotovostní platební styk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80324"/>
            <a:ext cx="8712968" cy="4308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200" b="1" dirty="0" smtClean="0"/>
              <a:t>Banky</a:t>
            </a:r>
            <a:r>
              <a:rPr lang="cs-CZ" sz="2200" b="1" dirty="0"/>
              <a:t>, vklady, úvěry, půjčky z hlediska </a:t>
            </a:r>
            <a:r>
              <a:rPr lang="cs-CZ" sz="2200" b="1" dirty="0" smtClean="0"/>
              <a:t>občana </a:t>
            </a:r>
            <a:r>
              <a:rPr lang="cs-CZ" sz="2200" b="1" dirty="0" smtClean="0"/>
              <a:t>1 </a:t>
            </a:r>
            <a:r>
              <a:rPr lang="cs-CZ" sz="2200" b="1" dirty="0" smtClean="0"/>
              <a:t>– Banky a jejich systém</a:t>
            </a:r>
            <a:endParaRPr lang="cs-CZ" sz="22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42_848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107721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Banky, vklady, úvěry, půjčky z hlediska </a:t>
            </a:r>
            <a:r>
              <a:rPr lang="cs-CZ" sz="3200" dirty="0" smtClean="0"/>
              <a:t>občana (1) </a:t>
            </a:r>
            <a:r>
              <a:rPr lang="cs-CZ" sz="3200" dirty="0"/>
              <a:t>– </a:t>
            </a:r>
            <a:r>
              <a:rPr lang="cs-CZ" sz="3200" dirty="0" smtClean="0"/>
              <a:t>Banky a jejich systém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Co je to banka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Systém bank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banka?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77281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poskytuje finanční služby</a:t>
            </a:r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8335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BANKA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1619672" y="230881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shromažďuje </a:t>
            </a:r>
            <a:r>
              <a:rPr lang="cs-CZ" sz="2000" dirty="0" smtClean="0"/>
              <a:t>peníze, </a:t>
            </a:r>
            <a:r>
              <a:rPr lang="cs-CZ" sz="2000" dirty="0"/>
              <a:t>které formou </a:t>
            </a:r>
            <a:r>
              <a:rPr lang="cs-CZ" sz="2000" dirty="0" smtClean="0"/>
              <a:t>úvěru dává </a:t>
            </a:r>
            <a:r>
              <a:rPr lang="cs-CZ" sz="2000" dirty="0"/>
              <a:t>k dispozici</a:t>
            </a:r>
          </a:p>
        </p:txBody>
      </p:sp>
      <p:sp>
        <p:nvSpPr>
          <p:cNvPr id="17" name="Šipka doprava 16"/>
          <p:cNvSpPr/>
          <p:nvPr/>
        </p:nvSpPr>
        <p:spPr>
          <a:xfrm>
            <a:off x="827584" y="236957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19672" y="285293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umožňuje pohyb peněz </a:t>
            </a:r>
            <a:r>
              <a:rPr lang="cs-CZ" sz="2000" dirty="0" smtClean="0"/>
              <a:t>v ekonomice</a:t>
            </a:r>
            <a:endParaRPr lang="cs-CZ" sz="2000" dirty="0"/>
          </a:p>
        </p:txBody>
      </p:sp>
      <p:sp>
        <p:nvSpPr>
          <p:cNvPr id="21" name="Šipka doprava 20"/>
          <p:cNvSpPr/>
          <p:nvPr/>
        </p:nvSpPr>
        <p:spPr>
          <a:xfrm>
            <a:off x="827584" y="291370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619672" y="3388930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rozdíl mezi úvěry a vklady a poplatky za jejich uložení či správu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tvoří </a:t>
            </a:r>
            <a:r>
              <a:rPr lang="cs-CZ" sz="2000" dirty="0"/>
              <a:t>základní zisk každé banky</a:t>
            </a:r>
          </a:p>
        </p:txBody>
      </p:sp>
      <p:sp>
        <p:nvSpPr>
          <p:cNvPr id="23" name="Šipka doprava 22"/>
          <p:cNvSpPr/>
          <p:nvPr/>
        </p:nvSpPr>
        <p:spPr>
          <a:xfrm>
            <a:off x="827584" y="344969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619672" y="423328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provozování těchto služeb je </a:t>
            </a:r>
            <a:r>
              <a:rPr lang="cs-CZ" sz="2000" dirty="0" smtClean="0"/>
              <a:t>regulováno státem</a:t>
            </a:r>
            <a:endParaRPr lang="cs-CZ" sz="2000" dirty="0"/>
          </a:p>
        </p:txBody>
      </p:sp>
      <p:sp>
        <p:nvSpPr>
          <p:cNvPr id="25" name="Šipka doprava 24"/>
          <p:cNvSpPr/>
          <p:nvPr/>
        </p:nvSpPr>
        <p:spPr>
          <a:xfrm>
            <a:off x="827584" y="429405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4809346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banka v ČR potřebuje pro svoji </a:t>
            </a:r>
            <a:r>
              <a:rPr lang="cs-CZ" sz="2000" dirty="0" smtClean="0"/>
              <a:t>činnost bankovní licenci </a:t>
            </a:r>
            <a:r>
              <a:rPr lang="cs-CZ" sz="2000" dirty="0"/>
              <a:t>a podléhá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bankovnímu </a:t>
            </a:r>
            <a:r>
              <a:rPr lang="cs-CZ" sz="2000" dirty="0"/>
              <a:t>dozoru, který </a:t>
            </a:r>
            <a:r>
              <a:rPr lang="cs-CZ" sz="2000" dirty="0" smtClean="0"/>
              <a:t>vykonává centrální banka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827584" y="487011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0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16" grpId="0" animBg="1"/>
      <p:bldP spid="17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Dvouúrovňový bankovní systém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77281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centrální banka ČNB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8335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BANKA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053592" y="2308810"/>
            <a:ext cx="583888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státní instituce</a:t>
            </a:r>
          </a:p>
        </p:txBody>
      </p:sp>
      <p:sp>
        <p:nvSpPr>
          <p:cNvPr id="17" name="Šipka doprava 16"/>
          <p:cNvSpPr/>
          <p:nvPr/>
        </p:nvSpPr>
        <p:spPr>
          <a:xfrm>
            <a:off x="2339534" y="236957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053592" y="2852936"/>
            <a:ext cx="583888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nepodnikatelský subjekt</a:t>
            </a:r>
          </a:p>
        </p:txBody>
      </p:sp>
      <p:sp>
        <p:nvSpPr>
          <p:cNvPr id="21" name="Šipka doprava 20"/>
          <p:cNvSpPr/>
          <p:nvPr/>
        </p:nvSpPr>
        <p:spPr>
          <a:xfrm>
            <a:off x="2339534" y="291370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619672" y="385291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obchodní banky </a:t>
            </a:r>
          </a:p>
        </p:txBody>
      </p:sp>
      <p:sp>
        <p:nvSpPr>
          <p:cNvPr id="23" name="Šipka doprava 22"/>
          <p:cNvSpPr/>
          <p:nvPr/>
        </p:nvSpPr>
        <p:spPr>
          <a:xfrm>
            <a:off x="827584" y="39136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053592" y="4397042"/>
            <a:ext cx="58388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podnikatelské </a:t>
            </a:r>
            <a:r>
              <a:rPr lang="cs-CZ" sz="2000" dirty="0"/>
              <a:t>subjekty</a:t>
            </a:r>
          </a:p>
        </p:txBody>
      </p:sp>
      <p:sp>
        <p:nvSpPr>
          <p:cNvPr id="25" name="Šipka doprava 24"/>
          <p:cNvSpPr/>
          <p:nvPr/>
        </p:nvSpPr>
        <p:spPr>
          <a:xfrm>
            <a:off x="2339534" y="445781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48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16" grpId="0" animBg="1"/>
      <p:bldP spid="17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/>
              <a:t>Česká národní banka (ČNB</a:t>
            </a:r>
            <a:r>
              <a:rPr lang="cs-CZ" sz="2000" b="1" dirty="0" smtClean="0"/>
              <a:t>)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13285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centrální banka ČR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219362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BANKA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266885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vykonává dohled </a:t>
            </a:r>
            <a:r>
              <a:rPr lang="cs-CZ" sz="2000" dirty="0" smtClean="0"/>
              <a:t>nad financemi v </a:t>
            </a:r>
            <a:r>
              <a:rPr lang="cs-CZ" sz="2000" dirty="0"/>
              <a:t>zemi</a:t>
            </a:r>
          </a:p>
        </p:txBody>
      </p:sp>
      <p:sp>
        <p:nvSpPr>
          <p:cNvPr id="28" name="Šipka doprava 27"/>
          <p:cNvSpPr/>
          <p:nvPr/>
        </p:nvSpPr>
        <p:spPr>
          <a:xfrm>
            <a:off x="827584" y="272961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324491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veřejnoprávní subjekt</a:t>
            </a:r>
          </a:p>
        </p:txBody>
      </p:sp>
      <p:sp>
        <p:nvSpPr>
          <p:cNvPr id="30" name="Šipka doprava 29"/>
          <p:cNvSpPr/>
          <p:nvPr/>
        </p:nvSpPr>
        <p:spPr>
          <a:xfrm>
            <a:off x="827584" y="330568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619672" y="382097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hospodaří samostatně s majetkem státu</a:t>
            </a:r>
          </a:p>
        </p:txBody>
      </p:sp>
      <p:sp>
        <p:nvSpPr>
          <p:cNvPr id="32" name="Šipka doprava 31"/>
          <p:cNvSpPr/>
          <p:nvPr/>
        </p:nvSpPr>
        <p:spPr>
          <a:xfrm>
            <a:off x="827584" y="38817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439704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do její činnosti lze zasahovat pouze na </a:t>
            </a:r>
            <a:r>
              <a:rPr lang="cs-CZ" sz="2000" dirty="0" smtClean="0"/>
              <a:t>základě zákona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827584" y="445781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1026" name="Picture 2" descr="http://im.novinky.cz/988/199889-top_foto1-6nom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24744"/>
            <a:ext cx="2729304" cy="1537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64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 smtClean="0"/>
              <a:t>Úkoly ČNB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77281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</a:t>
            </a:r>
            <a:r>
              <a:rPr lang="cs-CZ" sz="2000" dirty="0"/>
              <a:t>určuje a prosazuje vnitřní a vnější měnovou politiku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8335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BANKA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2308810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</a:t>
            </a:r>
            <a:r>
              <a:rPr lang="cs-CZ" sz="2000" dirty="0"/>
              <a:t>sleduje množství peněz v oběhu, </a:t>
            </a:r>
            <a:r>
              <a:rPr lang="cs-CZ" sz="2000" dirty="0" smtClean="0"/>
              <a:t>vydává </a:t>
            </a:r>
            <a:r>
              <a:rPr lang="cs-CZ" sz="2000" dirty="0"/>
              <a:t>nové peníze a opotřebované nebo neplatné stahuje z </a:t>
            </a:r>
            <a:r>
              <a:rPr lang="cs-CZ" sz="2000" dirty="0" smtClean="0"/>
              <a:t>oběhu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827584" y="236957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3172906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</a:t>
            </a:r>
            <a:r>
              <a:rPr lang="cs-CZ" sz="2000" dirty="0"/>
              <a:t>dohlíží nad činností obchodních bank (kontrolní funkce), poskytuje bankovní úvěry a ukládá jejich depozita (banka bank)</a:t>
            </a:r>
          </a:p>
        </p:txBody>
      </p:sp>
      <p:sp>
        <p:nvSpPr>
          <p:cNvPr id="30" name="Šipka doprava 29"/>
          <p:cNvSpPr/>
          <p:nvPr/>
        </p:nvSpPr>
        <p:spPr>
          <a:xfrm>
            <a:off x="827584" y="323367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619672" y="403700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</a:t>
            </a:r>
            <a:r>
              <a:rPr lang="cs-CZ" sz="2000" dirty="0"/>
              <a:t>vede účty státního rozpočtu</a:t>
            </a:r>
          </a:p>
        </p:txBody>
      </p:sp>
      <p:sp>
        <p:nvSpPr>
          <p:cNvPr id="32" name="Šipka doprava 31"/>
          <p:cNvSpPr/>
          <p:nvPr/>
        </p:nvSpPr>
        <p:spPr>
          <a:xfrm>
            <a:off x="827584" y="409777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461306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</a:t>
            </a:r>
            <a:r>
              <a:rPr lang="cs-CZ" sz="2000" dirty="0"/>
              <a:t>spravuje měnové rezervy ve zlatě a </a:t>
            </a:r>
            <a:r>
              <a:rPr lang="cs-CZ" sz="2000" dirty="0" smtClean="0"/>
              <a:t>devizách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827584" y="467383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19672" y="518913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obchoduje s cennými papíry </a:t>
            </a:r>
          </a:p>
        </p:txBody>
      </p:sp>
      <p:sp>
        <p:nvSpPr>
          <p:cNvPr id="21" name="Šipka doprava 20"/>
          <p:cNvSpPr/>
          <p:nvPr/>
        </p:nvSpPr>
        <p:spPr>
          <a:xfrm>
            <a:off x="827584" y="524989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6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 smtClean="0"/>
              <a:t>Úkoly obchodních bank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77281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vyvíjejí </a:t>
            </a:r>
            <a:r>
              <a:rPr lang="cs-CZ" sz="2000" dirty="0"/>
              <a:t>činnost za účelem dosažení </a:t>
            </a:r>
            <a:r>
              <a:rPr lang="cs-CZ" sz="2000" dirty="0" smtClean="0"/>
              <a:t>zisku, který dosáhnou: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8335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BANKA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831168" y="2308810"/>
            <a:ext cx="60613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</a:t>
            </a:r>
            <a:r>
              <a:rPr lang="cs-CZ" sz="2000" dirty="0"/>
              <a:t>úrokovým rozpětím (</a:t>
            </a:r>
            <a:r>
              <a:rPr lang="cs-CZ" sz="2000" i="1" dirty="0"/>
              <a:t>úroky úvěru – úroky vkladu</a:t>
            </a:r>
            <a:r>
              <a:rPr lang="cs-CZ" sz="2000" dirty="0"/>
              <a:t>)</a:t>
            </a:r>
          </a:p>
        </p:txBody>
      </p:sp>
      <p:sp>
        <p:nvSpPr>
          <p:cNvPr id="28" name="Šipka doprava 27"/>
          <p:cNvSpPr/>
          <p:nvPr/>
        </p:nvSpPr>
        <p:spPr>
          <a:xfrm>
            <a:off x="2051720" y="236957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831168" y="2852936"/>
            <a:ext cx="60613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poplatky za služby (</a:t>
            </a:r>
            <a:r>
              <a:rPr lang="cs-CZ" sz="2000" i="1" dirty="0" smtClean="0"/>
              <a:t>vedení </a:t>
            </a:r>
            <a:r>
              <a:rPr lang="cs-CZ" sz="2000" i="1" dirty="0"/>
              <a:t>účtu, zprostředkování plateb</a:t>
            </a:r>
            <a:r>
              <a:rPr lang="cs-CZ" sz="2000" dirty="0"/>
              <a:t>)</a:t>
            </a:r>
          </a:p>
        </p:txBody>
      </p:sp>
      <p:sp>
        <p:nvSpPr>
          <p:cNvPr id="30" name="Šipka doprava 29"/>
          <p:cNvSpPr/>
          <p:nvPr/>
        </p:nvSpPr>
        <p:spPr>
          <a:xfrm>
            <a:off x="2051720" y="291370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831168" y="3717032"/>
            <a:ext cx="60613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</a:t>
            </a:r>
            <a:r>
              <a:rPr lang="cs-CZ" sz="2000" dirty="0"/>
              <a:t>Pasivní úvěrové operace (</a:t>
            </a:r>
            <a:r>
              <a:rPr lang="cs-CZ" sz="2000" i="1" dirty="0"/>
              <a:t>banka přijímá peníze, </a:t>
            </a:r>
            <a:endParaRPr lang="cs-CZ" sz="2000" i="1" dirty="0" smtClean="0"/>
          </a:p>
          <a:p>
            <a:pPr lvl="0"/>
            <a:r>
              <a:rPr lang="cs-CZ" sz="2000" i="1" dirty="0"/>
              <a:t> </a:t>
            </a:r>
            <a:r>
              <a:rPr lang="cs-CZ" sz="2000" i="1" dirty="0" smtClean="0"/>
              <a:t>  je </a:t>
            </a:r>
            <a:r>
              <a:rPr lang="cs-CZ" sz="2000" i="1" dirty="0"/>
              <a:t>v dlužnické pozici</a:t>
            </a:r>
            <a:r>
              <a:rPr lang="cs-CZ" sz="2000" dirty="0"/>
              <a:t>)</a:t>
            </a:r>
          </a:p>
        </p:txBody>
      </p:sp>
      <p:sp>
        <p:nvSpPr>
          <p:cNvPr id="32" name="Šipka doprava 31"/>
          <p:cNvSpPr/>
          <p:nvPr/>
        </p:nvSpPr>
        <p:spPr>
          <a:xfrm>
            <a:off x="2051720" y="377780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831168" y="4573577"/>
            <a:ext cx="60613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Aktivní úvěrové operace (</a:t>
            </a:r>
            <a:r>
              <a:rPr lang="cs-CZ" sz="2000" i="1" dirty="0"/>
              <a:t>banka poskytuje úvěry, </a:t>
            </a:r>
            <a:endParaRPr lang="cs-CZ" sz="2000" i="1" dirty="0" smtClean="0"/>
          </a:p>
          <a:p>
            <a:r>
              <a:rPr lang="cs-CZ" sz="2000" i="1" dirty="0"/>
              <a:t> </a:t>
            </a:r>
            <a:r>
              <a:rPr lang="cs-CZ" sz="2000" i="1" dirty="0" smtClean="0"/>
              <a:t>  je </a:t>
            </a:r>
            <a:r>
              <a:rPr lang="cs-CZ" sz="2000" i="1" dirty="0"/>
              <a:t>v roli věřitele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2051720" y="4634345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08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Bezhotovostní platební styk 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77281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příkaz k úhradě (i trvalý), příkaz k inkasu (i trvalý)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8335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OPERACE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83568" y="2420888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/>
              <a:t>Platební karty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619672" y="299695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možnost kdykoli vybírat hotovost nebo platit bezhotovostně</a:t>
            </a:r>
            <a:endParaRPr lang="cs-CZ" sz="2000" dirty="0"/>
          </a:p>
        </p:txBody>
      </p:sp>
      <p:sp>
        <p:nvSpPr>
          <p:cNvPr id="22" name="Šipka doprava 21"/>
          <p:cNvSpPr/>
          <p:nvPr/>
        </p:nvSpPr>
        <p:spPr>
          <a:xfrm>
            <a:off x="827584" y="305772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83568" y="3573016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 smtClean="0"/>
              <a:t>Šeky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19672" y="414908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soukromé a bankovní</a:t>
            </a:r>
            <a:endParaRPr lang="cs-CZ" sz="2000" dirty="0"/>
          </a:p>
        </p:txBody>
      </p:sp>
      <p:sp>
        <p:nvSpPr>
          <p:cNvPr id="25" name="Šipka doprava 24"/>
          <p:cNvSpPr/>
          <p:nvPr/>
        </p:nvSpPr>
        <p:spPr>
          <a:xfrm>
            <a:off x="827584" y="420984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83568" y="475708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 err="1" smtClean="0"/>
              <a:t>Homebanking</a:t>
            </a:r>
            <a:endParaRPr lang="cs-CZ" sz="20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619672" y="533314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napojení přes </a:t>
            </a:r>
            <a:r>
              <a:rPr lang="cs-CZ" sz="2000" dirty="0" err="1"/>
              <a:t>net</a:t>
            </a:r>
            <a:r>
              <a:rPr lang="cs-CZ" sz="2000" dirty="0"/>
              <a:t> </a:t>
            </a:r>
            <a:r>
              <a:rPr lang="cs-CZ" sz="2000" dirty="0" smtClean="0"/>
              <a:t>na </a:t>
            </a:r>
            <a:r>
              <a:rPr lang="cs-CZ" sz="2000" dirty="0"/>
              <a:t>počítač banky </a:t>
            </a:r>
            <a:r>
              <a:rPr lang="cs-CZ" sz="2000" dirty="0" smtClean="0"/>
              <a:t>(PC nebo mobil)</a:t>
            </a:r>
            <a:endParaRPr lang="cs-CZ" sz="2000" dirty="0"/>
          </a:p>
        </p:txBody>
      </p:sp>
      <p:sp>
        <p:nvSpPr>
          <p:cNvPr id="37" name="Šipka doprava 36"/>
          <p:cNvSpPr/>
          <p:nvPr/>
        </p:nvSpPr>
        <p:spPr>
          <a:xfrm>
            <a:off x="827584" y="539391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59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5" grpId="0" animBg="1"/>
      <p:bldP spid="36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ČNB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62880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</a:t>
            </a:r>
            <a:r>
              <a:rPr lang="cs-CZ" sz="2000" dirty="0"/>
              <a:t>který vykonává dohled </a:t>
            </a:r>
            <a:r>
              <a:rPr lang="cs-CZ" sz="2000" dirty="0" smtClean="0"/>
              <a:t>nad finančním trhem </a:t>
            </a:r>
            <a:r>
              <a:rPr lang="cs-CZ" sz="2000" dirty="0"/>
              <a:t>v zemi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68956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SEZNAM 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BANK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83568" y="2164794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ČSOB</a:t>
            </a:r>
            <a:endParaRPr lang="cs-CZ" sz="20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619672" y="259684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zejména bankovní služby pro fyzické a právnické osoby</a:t>
            </a:r>
            <a:endParaRPr lang="cs-CZ" sz="2000" dirty="0"/>
          </a:p>
        </p:txBody>
      </p:sp>
      <p:sp>
        <p:nvSpPr>
          <p:cNvPr id="38" name="Šipka doprava 37"/>
          <p:cNvSpPr/>
          <p:nvPr/>
        </p:nvSpPr>
        <p:spPr>
          <a:xfrm>
            <a:off x="827584" y="265761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683568" y="3145747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Česká spořitelna</a:t>
            </a:r>
            <a:endParaRPr lang="cs-CZ" sz="20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619672" y="3577795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největší banka v ČR, největší počet klientů</a:t>
            </a:r>
            <a:endParaRPr lang="cs-CZ" sz="2000" dirty="0"/>
          </a:p>
        </p:txBody>
      </p:sp>
      <p:sp>
        <p:nvSpPr>
          <p:cNvPr id="41" name="Šipka doprava 40"/>
          <p:cNvSpPr/>
          <p:nvPr/>
        </p:nvSpPr>
        <p:spPr>
          <a:xfrm>
            <a:off x="827584" y="366572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83568" y="4126700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Komerční banka (KB)</a:t>
            </a:r>
            <a:endParaRPr lang="cs-CZ" sz="20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1619672" y="455874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drobnější služby, fyzické osoby a podnikatelské subjekty</a:t>
            </a:r>
            <a:endParaRPr lang="cs-CZ" sz="2000" dirty="0"/>
          </a:p>
        </p:txBody>
      </p:sp>
      <p:sp>
        <p:nvSpPr>
          <p:cNvPr id="44" name="Šipka doprava 43"/>
          <p:cNvSpPr/>
          <p:nvPr/>
        </p:nvSpPr>
        <p:spPr>
          <a:xfrm>
            <a:off x="827584" y="467383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683568" y="513481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GE Money bank</a:t>
            </a:r>
            <a:endParaRPr lang="cs-CZ" sz="20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619672" y="556686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fyzické osoby, drobní a střední podnikatelé</a:t>
            </a:r>
            <a:endParaRPr lang="cs-CZ" sz="2000" dirty="0"/>
          </a:p>
        </p:txBody>
      </p:sp>
      <p:sp>
        <p:nvSpPr>
          <p:cNvPr id="47" name="Šipka doprava 46"/>
          <p:cNvSpPr/>
          <p:nvPr/>
        </p:nvSpPr>
        <p:spPr>
          <a:xfrm>
            <a:off x="827584" y="5654787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2050" name="Picture 2" descr="http://im.novinky.cz/988/199889-top_foto1-6nom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244" y="1297757"/>
            <a:ext cx="1153053" cy="649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mercurycentrum.cz/images/loga/cso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114" y="2298995"/>
            <a:ext cx="833150" cy="62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payu.cz/sites/czech/files/dock/Ceska_sporiteln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312560"/>
            <a:ext cx="1260347" cy="54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regionservis.cz/uploads/Image/loga-partneru/KB%20LOGO%20ikon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278990"/>
            <a:ext cx="1123696" cy="54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allpujcky.cz/wp-content/uploads/2012/08/ge-money-logo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930" y="5269750"/>
            <a:ext cx="1426440" cy="583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94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500"/>
                            </p:stCondLst>
                            <p:childTnLst>
                              <p:par>
                                <p:cTn id="9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3" grpId="0" animBg="1"/>
      <p:bldP spid="3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Poštovní spořitelna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62880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pod ČSOB, využívá služeb České pošty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68956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SEZNAM 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BANK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83568" y="2164794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 err="1" smtClean="0"/>
              <a:t>UniCredit</a:t>
            </a:r>
            <a:r>
              <a:rPr lang="cs-CZ" sz="2000" b="1" dirty="0" smtClean="0"/>
              <a:t> Bank Czech Republic</a:t>
            </a:r>
            <a:endParaRPr lang="cs-CZ" sz="20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619672" y="259684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evropská banka s českou pobočkou od roku 2007</a:t>
            </a:r>
            <a:endParaRPr lang="cs-CZ" sz="2000" dirty="0"/>
          </a:p>
        </p:txBody>
      </p:sp>
      <p:sp>
        <p:nvSpPr>
          <p:cNvPr id="38" name="Šipka doprava 37"/>
          <p:cNvSpPr/>
          <p:nvPr/>
        </p:nvSpPr>
        <p:spPr>
          <a:xfrm>
            <a:off x="827584" y="265761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683568" y="3145747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Hypotéční banka</a:t>
            </a:r>
            <a:endParaRPr lang="cs-CZ" sz="20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619672" y="3577795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největší specialista na hypotéky</a:t>
            </a:r>
            <a:endParaRPr lang="cs-CZ" sz="2000" dirty="0"/>
          </a:p>
        </p:txBody>
      </p:sp>
      <p:sp>
        <p:nvSpPr>
          <p:cNvPr id="41" name="Šipka doprava 40"/>
          <p:cNvSpPr/>
          <p:nvPr/>
        </p:nvSpPr>
        <p:spPr>
          <a:xfrm>
            <a:off x="827584" y="366572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83568" y="4126700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 err="1" smtClean="0"/>
              <a:t>W</a:t>
            </a:r>
            <a:r>
              <a:rPr lang="cs-CZ" sz="2000" b="1" dirty="0" err="1" smtClean="0">
                <a:cs typeface="Arial"/>
              </a:rPr>
              <a:t>ü</a:t>
            </a:r>
            <a:r>
              <a:rPr lang="cs-CZ" sz="2000" b="1" dirty="0" err="1" smtClean="0"/>
              <a:t>stenrot</a:t>
            </a:r>
            <a:r>
              <a:rPr lang="cs-CZ" sz="2000" b="1" dirty="0" smtClean="0"/>
              <a:t> hypotéční banka</a:t>
            </a:r>
            <a:endParaRPr lang="cs-CZ" sz="20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1619672" y="455874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zaměření na rodinné finance</a:t>
            </a:r>
            <a:endParaRPr lang="cs-CZ" sz="2000" dirty="0"/>
          </a:p>
        </p:txBody>
      </p:sp>
      <p:sp>
        <p:nvSpPr>
          <p:cNvPr id="44" name="Šipka doprava 43"/>
          <p:cNvSpPr/>
          <p:nvPr/>
        </p:nvSpPr>
        <p:spPr>
          <a:xfrm>
            <a:off x="827584" y="467383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683568" y="513481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 err="1" smtClean="0"/>
              <a:t>Raiffeisenbank</a:t>
            </a:r>
            <a:endParaRPr lang="cs-CZ" sz="20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619672" y="556686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– široké spektrum pro fyzické osoby i podnikatele</a:t>
            </a:r>
            <a:endParaRPr lang="cs-CZ" sz="2000" dirty="0"/>
          </a:p>
        </p:txBody>
      </p:sp>
      <p:sp>
        <p:nvSpPr>
          <p:cNvPr id="47" name="Šipka doprava 46"/>
          <p:cNvSpPr/>
          <p:nvPr/>
        </p:nvSpPr>
        <p:spPr>
          <a:xfrm>
            <a:off x="827584" y="5654787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3074" name="Picture 2" descr="http://www.cfklub.cz/admin/files/Image/novinky/Postovni-sporitelna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405" y="1285294"/>
            <a:ext cx="1113500" cy="63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unicreditbank.cz/web/img/content/logo-u/UCBk-vet-2co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689" y="2304806"/>
            <a:ext cx="1944216" cy="54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www.hypotecnibanka.cz/public/galleries/1/184/ad.jpeg?d1dc39ec96add118ae6d33896071b44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822" y="3236465"/>
            <a:ext cx="1742594" cy="65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cfklub.cz/admin/files/Image/loga-partneru/Wustenrot_log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807" y="4365287"/>
            <a:ext cx="2160438" cy="365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allpujcky.cz/wp-content/uploads/2013/02/rb_logo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758" y="5301208"/>
            <a:ext cx="1890020" cy="50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845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3" grpId="0" animBg="1"/>
      <p:bldP spid="3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banka?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jsou úkoly ČNB?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jmenuj některé banky a jejich zaměření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120580" y="1557947"/>
            <a:ext cx="87719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/>
              <a:t>AUTOR NEUVEDEN, Autor Neuveden. </a:t>
            </a:r>
            <a:r>
              <a:rPr lang="cs-CZ" sz="1500" i="1" dirty="0"/>
              <a:t>http://im.novinky.cz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4"/>
              </a:rPr>
              <a:t>http://im.novinky.cz/988/199889-top_foto1-6nomh.jpg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http://www.mercurycentrum.cz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5"/>
              </a:rPr>
              <a:t>http://www.mercurycentrum.cz/images/loga/csob.jpg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http://www.payu.cz/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6"/>
              </a:rPr>
              <a:t>http://www.payu.cz/sites/czech/files/dock/Ceska_sporitelna.jpg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http://www.regionservis.cz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7"/>
              </a:rPr>
              <a:t>http://www.regionservis.cz/uploads/Image/loga-partneru/KB%20LOGO%20ikona.jpg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http://allpujcky.cz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8"/>
              </a:rPr>
              <a:t>http://allpujcky.cz/wp-content/uploads/2012/08/ge-money-logo.jpg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http://www.cfklub.cz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9"/>
              </a:rPr>
              <a:t>http://www.cfklub.cz/admin/files/Image/novinky/Postovni-sporitelna_logo.jpg</a:t>
            </a:r>
            <a:endParaRPr lang="cs-CZ" sz="1500" dirty="0"/>
          </a:p>
          <a:p>
            <a:r>
              <a:rPr lang="cs-CZ" sz="15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4" name="Obdélník 3"/>
          <p:cNvSpPr/>
          <p:nvPr/>
        </p:nvSpPr>
        <p:spPr>
          <a:xfrm>
            <a:off x="323528" y="1920022"/>
            <a:ext cx="8622704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/>
              <a:t>AUTOR NEUVEDEN, Autor Neuveden. </a:t>
            </a:r>
            <a:r>
              <a:rPr lang="cs-CZ" sz="1500" i="1" dirty="0"/>
              <a:t>http://www.unicreditbank.cz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4"/>
              </a:rPr>
              <a:t>http://www.unicreditbank.cz/web/img/content/logo-u/UCBk-vet-2col.jpg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https://www.hypotecnibanka.cz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5"/>
              </a:rPr>
              <a:t>https://www.hypotecnibanka.cz/public/galleries/1/184/ad.jpeg?d1dc39ec96add118ae6d33896071b44f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http://www.cfklub.cz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6"/>
              </a:rPr>
              <a:t>http://www.cfklub.cz/admin/files/Image/loga-partneru/Wustenrot_logo.jpg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http://allpujcky.cz</a:t>
            </a:r>
            <a:r>
              <a:rPr lang="cs-CZ" sz="1500" dirty="0"/>
              <a:t> [online]. [cit. 16.3.2014]. Dostupný na WWW: </a:t>
            </a:r>
            <a:r>
              <a:rPr lang="cs-CZ" sz="1500" u="sng" dirty="0">
                <a:hlinkClick r:id="rId7"/>
              </a:rPr>
              <a:t>http://allpujcky.cz/wp-content/uploads/2013/02/rb_logo.jpg</a:t>
            </a:r>
            <a:r>
              <a:rPr lang="cs-CZ" sz="1500" dirty="0"/>
              <a:t> </a:t>
            </a:r>
          </a:p>
          <a:p>
            <a:r>
              <a:rPr lang="cs-CZ" sz="15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1271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5437</TotalTime>
  <Words>756</Words>
  <Application>Microsoft Office PowerPoint</Application>
  <PresentationFormat>Předvádění na obrazovce (4:3)</PresentationFormat>
  <Paragraphs>168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363</cp:revision>
  <dcterms:created xsi:type="dcterms:W3CDTF">2010-11-01T23:40:31Z</dcterms:created>
  <dcterms:modified xsi:type="dcterms:W3CDTF">2014-03-17T16:58:00Z</dcterms:modified>
</cp:coreProperties>
</file>