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663281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Banky, vklady, úvěry, půjčky z hlediska občana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2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Půjčky apod.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Leasing, hypotéka, úvěry, Americká hypotéka, překlenovací úvěr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57241"/>
            <a:ext cx="8712968" cy="4770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500" b="1" dirty="0" smtClean="0"/>
              <a:t>Banky</a:t>
            </a:r>
            <a:r>
              <a:rPr lang="cs-CZ" sz="2500" b="1" dirty="0"/>
              <a:t>, vklady, úvěry, půjčky z hlediska </a:t>
            </a:r>
            <a:r>
              <a:rPr lang="cs-CZ" sz="2500" b="1" dirty="0" smtClean="0"/>
              <a:t>občana </a:t>
            </a:r>
            <a:r>
              <a:rPr lang="cs-CZ" sz="2500" b="1" dirty="0" smtClean="0"/>
              <a:t>2 </a:t>
            </a:r>
            <a:r>
              <a:rPr lang="cs-CZ" sz="2500" b="1" dirty="0" smtClean="0"/>
              <a:t>– Půjčky apod.</a:t>
            </a:r>
            <a:endParaRPr lang="cs-CZ" sz="25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Banky, vklady, úvěry, půjčky z hlediska </a:t>
            </a:r>
            <a:r>
              <a:rPr lang="cs-CZ" sz="3200" dirty="0" smtClean="0"/>
              <a:t>občana (2) </a:t>
            </a:r>
            <a:r>
              <a:rPr lang="cs-CZ" sz="3200" dirty="0"/>
              <a:t>– </a:t>
            </a:r>
            <a:r>
              <a:rPr lang="cs-CZ" sz="3200" dirty="0" smtClean="0"/>
              <a:t>Půjčky apod.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Půjčky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Druhy půjček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život </a:t>
            </a:r>
            <a:r>
              <a:rPr lang="cs-CZ" sz="2000" dirty="0"/>
              <a:t>na úvěr je čím dál modernější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45282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rychlé půjčky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51359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PŮJ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ČKY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83568" y="177281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banky </a:t>
            </a:r>
            <a:r>
              <a:rPr lang="cs-CZ" sz="2000" dirty="0"/>
              <a:t>nabízejí </a:t>
            </a:r>
            <a:r>
              <a:rPr lang="cs-CZ" sz="2000" dirty="0" smtClean="0"/>
              <a:t>klientům: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310089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 err="1"/>
              <a:t>předschválené</a:t>
            </a:r>
            <a:r>
              <a:rPr lang="cs-CZ" sz="2000" dirty="0"/>
              <a:t> spotřebitelské úvěry</a:t>
            </a:r>
          </a:p>
        </p:txBody>
      </p:sp>
      <p:sp>
        <p:nvSpPr>
          <p:cNvPr id="31" name="Šipka doprava 30"/>
          <p:cNvSpPr/>
          <p:nvPr/>
        </p:nvSpPr>
        <p:spPr>
          <a:xfrm>
            <a:off x="827584" y="316166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19672" y="374897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kreditní karty, </a:t>
            </a:r>
            <a:r>
              <a:rPr lang="cs-CZ" sz="2000" dirty="0" smtClean="0"/>
              <a:t>lze je snadno </a:t>
            </a:r>
            <a:r>
              <a:rPr lang="cs-CZ" sz="2000" dirty="0"/>
              <a:t>získat u stánku banky v nákupních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centrech </a:t>
            </a:r>
            <a:endParaRPr lang="cs-CZ" sz="2000" dirty="0"/>
          </a:p>
        </p:txBody>
      </p:sp>
      <p:sp>
        <p:nvSpPr>
          <p:cNvPr id="33" name="Šipka doprava 32"/>
          <p:cNvSpPr/>
          <p:nvPr/>
        </p:nvSpPr>
        <p:spPr>
          <a:xfrm>
            <a:off x="827584" y="38097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40906" y="4593902"/>
            <a:ext cx="7151574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-pozor na hodně půjček!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</a:t>
            </a:r>
            <a:r>
              <a:rPr lang="cs-CZ" sz="2000" dirty="0" smtClean="0"/>
              <a:t>ejvíce </a:t>
            </a:r>
            <a:r>
              <a:rPr lang="cs-CZ" sz="2000" dirty="0"/>
              <a:t>peněz Češi dluží na úvěrech na bydlení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</a:t>
            </a:r>
            <a:r>
              <a:rPr lang="cs-CZ" sz="2000" dirty="0" smtClean="0"/>
              <a:t>ejvětší </a:t>
            </a:r>
            <a:r>
              <a:rPr lang="cs-CZ" sz="2000" dirty="0"/>
              <a:t>část jsou hypotéky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PŮJ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ČKY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249289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menší tvoří úvěry ze stavebního spoření</a:t>
            </a:r>
          </a:p>
        </p:txBody>
      </p:sp>
      <p:sp>
        <p:nvSpPr>
          <p:cNvPr id="31" name="Šipka doprava 30"/>
          <p:cNvSpPr/>
          <p:nvPr/>
        </p:nvSpPr>
        <p:spPr>
          <a:xfrm>
            <a:off x="827584" y="255366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5329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roste </a:t>
            </a:r>
            <a:r>
              <a:rPr lang="cs-CZ" sz="2000" dirty="0"/>
              <a:t>však počet lidí, kteří dluhy nezvládnou a ocitnou se v dluhové pasti.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10901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 </a:t>
            </a:r>
            <a:r>
              <a:rPr lang="cs-CZ" sz="2000" dirty="0"/>
              <a:t>spárů exekutorů je může dostat jen bolestivý pětiletý osobní bankrot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217568" y="4666491"/>
            <a:ext cx="6708888" cy="11387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Pozor na to, abys dalšími půjčkami </a:t>
            </a:r>
          </a:p>
          <a:p>
            <a:pPr algn="ctr"/>
            <a:r>
              <a:rPr lang="cs-CZ" sz="3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nesplácel ty minulé</a:t>
            </a:r>
            <a:endParaRPr lang="cs-CZ" sz="3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78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0" grpId="0" animBg="1"/>
      <p:bldP spid="31" grpId="0" animBg="1"/>
      <p:bldP spid="17" grpId="0" animBg="1"/>
      <p:bldP spid="20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Úvěry na </a:t>
            </a:r>
            <a:r>
              <a:rPr lang="cs-CZ" sz="2000" b="1" dirty="0" smtClean="0"/>
              <a:t>bydlení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62880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moderní finanční produkty, které umožňují lidem financovat bytové potřeby. 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68956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PŮJ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ČEK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2564904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Úvěry na bydlení lze dělit na dva </a:t>
            </a:r>
            <a:r>
              <a:rPr lang="cs-CZ" sz="2000" dirty="0" smtClean="0"/>
              <a:t>typy: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2993395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úvěry na nízké sumy bez zástavy i ručitele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827584" y="3042923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343613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úvěry na </a:t>
            </a:r>
            <a:r>
              <a:rPr lang="cs-CZ" sz="2000" dirty="0" smtClean="0"/>
              <a:t>až </a:t>
            </a:r>
            <a:r>
              <a:rPr lang="cs-CZ" sz="2000" dirty="0"/>
              <a:t>milionové sumy, které vyžadují zástavu nemovitostí</a:t>
            </a:r>
          </a:p>
        </p:txBody>
      </p:sp>
      <p:sp>
        <p:nvSpPr>
          <p:cNvPr id="24" name="Šipka doprava 23"/>
          <p:cNvSpPr/>
          <p:nvPr/>
        </p:nvSpPr>
        <p:spPr>
          <a:xfrm>
            <a:off x="827584" y="348566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3568" y="408213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Úvěry na bydlení v současnosti zajistí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510623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každá klasická tuzemská banka, zpravidla v podobě hypotéky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827584" y="456015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19672" y="495336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stavební </a:t>
            </a:r>
            <a:r>
              <a:rPr lang="cs-CZ" sz="2000" dirty="0" smtClean="0"/>
              <a:t>spořitelny (překlenovací úvěry, </a:t>
            </a:r>
            <a:r>
              <a:rPr lang="cs-CZ" sz="2000" dirty="0"/>
              <a:t>úvěry ze </a:t>
            </a:r>
            <a:r>
              <a:rPr lang="cs-CZ" sz="2000" dirty="0" smtClean="0"/>
              <a:t>staveb. spoření)</a:t>
            </a:r>
            <a:endParaRPr lang="cs-CZ" sz="2000" dirty="0"/>
          </a:p>
        </p:txBody>
      </p:sp>
      <p:sp>
        <p:nvSpPr>
          <p:cNvPr id="32" name="Šipka doprava 31"/>
          <p:cNvSpPr/>
          <p:nvPr/>
        </p:nvSpPr>
        <p:spPr>
          <a:xfrm>
            <a:off x="827584" y="500289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540515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hypoteční </a:t>
            </a:r>
            <a:r>
              <a:rPr lang="cs-CZ" sz="2000" dirty="0" smtClean="0"/>
              <a:t>makléři</a:t>
            </a:r>
            <a:endParaRPr lang="cs-CZ" sz="2000" dirty="0"/>
          </a:p>
        </p:txBody>
      </p:sp>
      <p:sp>
        <p:nvSpPr>
          <p:cNvPr id="34" name="Šipka doprava 33"/>
          <p:cNvSpPr/>
          <p:nvPr/>
        </p:nvSpPr>
        <p:spPr>
          <a:xfrm>
            <a:off x="827584" y="54546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882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Hypotéka</a:t>
            </a:r>
            <a:r>
              <a:rPr lang="cs-CZ" sz="2000" dirty="0"/>
              <a:t>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62880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nejvýhodnější (a často jediný) způsob, jak získat prostředky na financování vlastního bydlení, když úspory </a:t>
            </a:r>
            <a:r>
              <a:rPr lang="cs-CZ" sz="2000" dirty="0" smtClean="0"/>
              <a:t>nestačí.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68956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PŮJ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ČEK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245710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hypotéční úvěry odlišuje: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2885591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jejich výše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827584" y="2935119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331692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doba splácení</a:t>
            </a:r>
          </a:p>
        </p:txBody>
      </p:sp>
      <p:sp>
        <p:nvSpPr>
          <p:cNvPr id="31" name="Šipka doprava 30"/>
          <p:cNvSpPr/>
          <p:nvPr/>
        </p:nvSpPr>
        <p:spPr>
          <a:xfrm>
            <a:off x="827584" y="336645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619672" y="3758023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délka fixace</a:t>
            </a:r>
          </a:p>
        </p:txBody>
      </p:sp>
      <p:sp>
        <p:nvSpPr>
          <p:cNvPr id="36" name="Šipka doprava 35"/>
          <p:cNvSpPr/>
          <p:nvPr/>
        </p:nvSpPr>
        <p:spPr>
          <a:xfrm>
            <a:off x="827584" y="380755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9672" y="41991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možnost předčasného splacení</a:t>
            </a:r>
          </a:p>
        </p:txBody>
      </p:sp>
      <p:sp>
        <p:nvSpPr>
          <p:cNvPr id="38" name="Šipka doprava 37"/>
          <p:cNvSpPr/>
          <p:nvPr/>
        </p:nvSpPr>
        <p:spPr>
          <a:xfrm>
            <a:off x="827584" y="424865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46492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způsob výpočtu úrokové sazby </a:t>
            </a:r>
            <a:r>
              <a:rPr lang="cs-CZ" sz="2000" dirty="0" smtClean="0"/>
              <a:t>(pevná nebo plovoucí sazba)</a:t>
            </a:r>
            <a:endParaRPr lang="cs-CZ" sz="2000" dirty="0"/>
          </a:p>
        </p:txBody>
      </p:sp>
      <p:sp>
        <p:nvSpPr>
          <p:cNvPr id="40" name="Šipka doprava 39"/>
          <p:cNvSpPr/>
          <p:nvPr/>
        </p:nvSpPr>
        <p:spPr>
          <a:xfrm>
            <a:off x="827584" y="469880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619672" y="509901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účelovost </a:t>
            </a:r>
            <a:r>
              <a:rPr lang="cs-CZ" sz="2000" dirty="0" smtClean="0"/>
              <a:t>(na co hypotéka je)</a:t>
            </a:r>
            <a:endParaRPr lang="cs-CZ" sz="2000" dirty="0"/>
          </a:p>
        </p:txBody>
      </p:sp>
      <p:sp>
        <p:nvSpPr>
          <p:cNvPr id="42" name="Šipka doprava 41"/>
          <p:cNvSpPr/>
          <p:nvPr/>
        </p:nvSpPr>
        <p:spPr>
          <a:xfrm>
            <a:off x="827584" y="514854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619672" y="554917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výše poplatků</a:t>
            </a:r>
          </a:p>
        </p:txBody>
      </p:sp>
      <p:sp>
        <p:nvSpPr>
          <p:cNvPr id="44" name="Šipka doprava 43"/>
          <p:cNvSpPr/>
          <p:nvPr/>
        </p:nvSpPr>
        <p:spPr>
          <a:xfrm>
            <a:off x="827584" y="559869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13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21" grpId="0" animBg="1"/>
      <p:bldP spid="22" grpId="0" animBg="1"/>
      <p:bldP spid="30" grpId="0" animBg="1"/>
      <p:bldP spid="31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překlenovací úvěr i úvěr ze stavebního </a:t>
            </a:r>
            <a:r>
              <a:rPr lang="cs-CZ" sz="2000" b="1" dirty="0" smtClean="0"/>
              <a:t>spoření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62880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je určen na financování bytových potřeb klienta 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68956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PŮJ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ČEK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83568" y="230881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Americká hypotéka</a:t>
            </a:r>
            <a:r>
              <a:rPr lang="cs-CZ" sz="2000" dirty="0"/>
              <a:t> 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619672" y="274085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neúčelový úvěr, </a:t>
            </a:r>
            <a:r>
              <a:rPr lang="cs-CZ" sz="2000" dirty="0"/>
              <a:t>který je ale zajištěn nemovitostí. </a:t>
            </a:r>
          </a:p>
        </p:txBody>
      </p:sp>
      <p:sp>
        <p:nvSpPr>
          <p:cNvPr id="29" name="Šipka doprava 28"/>
          <p:cNvSpPr/>
          <p:nvPr/>
        </p:nvSpPr>
        <p:spPr>
          <a:xfrm>
            <a:off x="827584" y="280162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83568" y="346093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Spotřebitelské úvěry</a:t>
            </a:r>
            <a:r>
              <a:rPr lang="cs-CZ" sz="2000" dirty="0"/>
              <a:t> 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3892986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zákazník </a:t>
            </a:r>
            <a:r>
              <a:rPr lang="cs-CZ" sz="2000" dirty="0" smtClean="0"/>
              <a:t>si vybere </a:t>
            </a:r>
            <a:r>
              <a:rPr lang="cs-CZ" sz="2000" dirty="0"/>
              <a:t>v obchodě zboží a pokud má s sebou požadované doklady, podepíše okamžitě smlouvu o úvěru</a:t>
            </a:r>
          </a:p>
        </p:txBody>
      </p:sp>
      <p:sp>
        <p:nvSpPr>
          <p:cNvPr id="34" name="Šipka doprava 33"/>
          <p:cNvSpPr/>
          <p:nvPr/>
        </p:nvSpPr>
        <p:spPr>
          <a:xfrm>
            <a:off x="827584" y="395375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619672" y="4638171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úvěr </a:t>
            </a:r>
            <a:r>
              <a:rPr lang="cs-CZ" sz="2000" dirty="0"/>
              <a:t>splácíte pravidelnými měsíčními splátkami</a:t>
            </a:r>
          </a:p>
        </p:txBody>
      </p:sp>
      <p:sp>
        <p:nvSpPr>
          <p:cNvPr id="46" name="Šipka doprava 45"/>
          <p:cNvSpPr/>
          <p:nvPr/>
        </p:nvSpPr>
        <p:spPr>
          <a:xfrm>
            <a:off x="827584" y="4698939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36296" y="2276872"/>
            <a:ext cx="1314784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!!!!!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392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7" grpId="0" animBg="1"/>
      <p:bldP spid="28" grpId="0" animBg="1"/>
      <p:bldP spid="29" grpId="0" animBg="1"/>
      <p:bldP spid="32" grpId="0" animBg="1"/>
      <p:bldP spid="33" grpId="0" animBg="1"/>
      <p:bldP spid="34" grpId="0" animBg="1"/>
      <p:bldP spid="45" grpId="0" animBg="1"/>
      <p:bldP spid="46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Kontokorentní úvěry</a:t>
            </a:r>
            <a:r>
              <a:rPr lang="cs-CZ" sz="2000" dirty="0"/>
              <a:t>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62880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finanční rezerva pro neodkladné pohledávky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68956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PŮJ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ČEK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065627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čerpání </a:t>
            </a:r>
            <a:r>
              <a:rPr lang="cs-CZ" sz="2000" dirty="0"/>
              <a:t>v okamžiku, kdy se zůstatek na </a:t>
            </a:r>
            <a:r>
              <a:rPr lang="cs-CZ" sz="2000" dirty="0" smtClean="0"/>
              <a:t>účtu se ocitne </a:t>
            </a:r>
            <a:r>
              <a:rPr lang="cs-CZ" sz="2000" dirty="0"/>
              <a:t>na nule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2126395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3568" y="266885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smtClean="0"/>
              <a:t>Prodej na splátky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310089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sjednání půjčky přímo u obchodníka</a:t>
            </a:r>
          </a:p>
        </p:txBody>
      </p:sp>
      <p:sp>
        <p:nvSpPr>
          <p:cNvPr id="24" name="Šipka doprava 23"/>
          <p:cNvSpPr/>
          <p:nvPr/>
        </p:nvSpPr>
        <p:spPr>
          <a:xfrm>
            <a:off x="827584" y="316166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3568" y="374897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smtClean="0"/>
              <a:t>Leasing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418101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pronájem různých zařízení </a:t>
            </a:r>
          </a:p>
        </p:txBody>
      </p:sp>
      <p:sp>
        <p:nvSpPr>
          <p:cNvPr id="31" name="Šipka doprava 30"/>
          <p:cNvSpPr/>
          <p:nvPr/>
        </p:nvSpPr>
        <p:spPr>
          <a:xfrm>
            <a:off x="827584" y="424178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83568" y="482909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Podnikatelské </a:t>
            </a:r>
            <a:r>
              <a:rPr lang="cs-CZ" sz="2000" b="1" dirty="0" smtClean="0"/>
              <a:t>úvěry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619672" y="526113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banky </a:t>
            </a:r>
            <a:r>
              <a:rPr lang="cs-CZ" sz="2000" dirty="0"/>
              <a:t>se k malým a středním podnikům rády vracejí</a:t>
            </a:r>
          </a:p>
        </p:txBody>
      </p:sp>
      <p:sp>
        <p:nvSpPr>
          <p:cNvPr id="37" name="Šipka doprava 36"/>
          <p:cNvSpPr/>
          <p:nvPr/>
        </p:nvSpPr>
        <p:spPr>
          <a:xfrm>
            <a:off x="827584" y="532190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333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30" grpId="0" animBg="1"/>
      <p:bldP spid="31" grpId="0" animBg="1"/>
      <p:bldP spid="35" grpId="0" animBg="1"/>
      <p:bldP spid="36" grpId="0" animBg="1"/>
      <p:bldP spid="3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půjčka?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znáš druhy půjček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dluhová past?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5455</TotalTime>
  <Words>619</Words>
  <Application>Microsoft Office PowerPoint</Application>
  <PresentationFormat>Předvádění na obrazovce (4:3)</PresentationFormat>
  <Paragraphs>135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366</cp:revision>
  <dcterms:created xsi:type="dcterms:W3CDTF">2010-11-01T23:40:31Z</dcterms:created>
  <dcterms:modified xsi:type="dcterms:W3CDTF">2014-03-17T16:59:40Z</dcterms:modified>
</cp:coreProperties>
</file>