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0" r:id="rId3"/>
    <p:sldId id="266" r:id="rId4"/>
    <p:sldId id="267" r:id="rId5"/>
    <p:sldId id="268" r:id="rId6"/>
    <p:sldId id="269" r:id="rId7"/>
    <p:sldId id="270" r:id="rId8"/>
    <p:sldId id="271" r:id="rId9"/>
    <p:sldId id="259" r:id="rId10"/>
    <p:sldId id="258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66FF"/>
    <a:srgbClr val="000000"/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5" d="100"/>
          <a:sy n="115" d="100"/>
        </p:scale>
        <p:origin x="-1428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17. 3. 2014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17. 3. 2014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17. 3. 2014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17. 3. 2014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17. 3. 2014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zakonik-prace.cz/3zakonik-prace.html" TargetMode="External"/><Relationship Id="rId4" Type="http://schemas.openxmlformats.org/officeDocument/2006/relationships/hyperlink" Target="http://zakonik-prace.cz/2zakonik-prace.html" TargetMode="Externa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zakonik-prace.cz/6zakonik-prace.html" TargetMode="External"/><Relationship Id="rId5" Type="http://schemas.openxmlformats.org/officeDocument/2006/relationships/hyperlink" Target="http://zakonik-prace.cz/5zakonik-prace.html" TargetMode="External"/><Relationship Id="rId4" Type="http://schemas.openxmlformats.org/officeDocument/2006/relationships/hyperlink" Target="http://zakonik-prace.cz/4zakonik-prace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zakonik-prace.cz/8zakonik-prace.html" TargetMode="External"/><Relationship Id="rId4" Type="http://schemas.openxmlformats.org/officeDocument/2006/relationships/hyperlink" Target="http://zakonik-prace.cz/7zakonik-prace.html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zakonik-prace.cz/11zakonik-prace.html" TargetMode="External"/><Relationship Id="rId5" Type="http://schemas.openxmlformats.org/officeDocument/2006/relationships/hyperlink" Target="http://zakonik-prace.cz/10zakonik-prace.html" TargetMode="External"/><Relationship Id="rId4" Type="http://schemas.openxmlformats.org/officeDocument/2006/relationships/hyperlink" Target="http://zakonik-prace.cz/9zakonik-prace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zakonik-prace.cz/14zakonik-prace.html" TargetMode="External"/><Relationship Id="rId5" Type="http://schemas.openxmlformats.org/officeDocument/2006/relationships/hyperlink" Target="http://zakonik-prace.cz/13zakonik-prace.html" TargetMode="External"/><Relationship Id="rId4" Type="http://schemas.openxmlformats.org/officeDocument/2006/relationships/hyperlink" Target="http://zakonik-prace.cz/12zakonik-prace.html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osdlv.cz/foto/original/info/20111212_zakonik_ilu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79117129"/>
              </p:ext>
            </p:extLst>
          </p:nvPr>
        </p:nvGraphicFramePr>
        <p:xfrm>
          <a:off x="750310" y="2060848"/>
          <a:ext cx="7926145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093498"/>
                <a:gridCol w="5832647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EU peníze středním školám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ICT do života školy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solidFill>
                            <a:schemeClr val="tx1"/>
                          </a:solidFill>
                          <a:effectLst/>
                        </a:rPr>
                        <a:t>CZ.1.07/1.5.00/34.0771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</a:rPr>
                        <a:t>III/2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42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Zákoník práce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1 </a:t>
                      </a:r>
                      <a:r>
                        <a:rPr lang="cs-CZ" sz="1200" b="0" dirty="0" smtClean="0">
                          <a:solidFill>
                            <a:schemeClr val="tx1"/>
                          </a:solidFill>
                        </a:rPr>
                        <a:t>– Zákoník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Zákoník práce, pracovní právo, individuální pracovní právo, pracovní poměr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Občanská výchova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solidFill>
                            <a:schemeClr val="tx1"/>
                          </a:solidFill>
                          <a:effectLst/>
                        </a:rPr>
                        <a:t>PhDr. Mgr. Vítězslav Štefl, Ph.D.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dataprojektor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2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– 18 let, Zednické práce, Malířské a natěračské práce, Truhlářské práce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snímek  + vlastní materiály autora</a:t>
                      </a:r>
                      <a:endParaRPr lang="cs-CZ" sz="12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251520" y="1057241"/>
            <a:ext cx="8712968" cy="477054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500" b="1" dirty="0" smtClean="0"/>
              <a:t>Zákoník práce </a:t>
            </a:r>
            <a:r>
              <a:rPr lang="cs-CZ" sz="2500" b="1" dirty="0" smtClean="0"/>
              <a:t>1 </a:t>
            </a:r>
            <a:r>
              <a:rPr lang="cs-CZ" sz="2500" b="1" dirty="0" smtClean="0"/>
              <a:t>– Zákoník práce</a:t>
            </a:r>
            <a:endParaRPr lang="cs-CZ" sz="25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84784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 42_850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51520" y="1268760"/>
            <a:ext cx="8712968" cy="584775"/>
          </a:xfrm>
          <a:prstGeom prst="rect">
            <a:avLst/>
          </a:prstGeom>
          <a:blipFill>
            <a:blip r:embed="rId4"/>
            <a:tile tx="0" ty="0" sx="100000" sy="100000" flip="none" algn="tl"/>
          </a:blip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dirty="0" smtClean="0"/>
              <a:t>Zákoník práce (1) – Zákoník práce</a:t>
            </a:r>
            <a:endParaRPr lang="cs-CZ" sz="32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1115616" y="3429000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A) Zákoník práce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1115616" y="4057908"/>
            <a:ext cx="7848872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40000" dist="23000" dir="5400000" rotWithShape="0">
              <a:srgbClr val="000000">
                <a:alpha val="35000"/>
              </a:srgbClr>
            </a:outerShdw>
            <a:reflection blurRad="6350" stA="50000" endA="300" endPos="90000" dist="50800" dir="5400000" sy="-100000" algn="bl" rotWithShape="0"/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angle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tx1"/>
                </a:solidFill>
              </a:rPr>
              <a:t>B) Obsah zákoníku práce</a:t>
            </a:r>
            <a:endParaRPr lang="cs-CZ" sz="2800" dirty="0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2564904"/>
            <a:ext cx="8712968" cy="523220"/>
          </a:xfrm>
          <a:prstGeom prst="rect">
            <a:avLst/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800" dirty="0" smtClean="0"/>
              <a:t>Obsah dokumentu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71122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75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1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25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13" grpId="0" animBg="1"/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b="1" dirty="0"/>
              <a:t>Zákoník práce</a:t>
            </a:r>
            <a:r>
              <a:rPr lang="cs-CZ" sz="2000" dirty="0"/>
              <a:t> 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1844824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zákoník, upravující </a:t>
            </a:r>
            <a:r>
              <a:rPr lang="cs-CZ" sz="2000" dirty="0"/>
              <a:t>převážnou část českého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 individuálního </a:t>
            </a:r>
            <a:r>
              <a:rPr lang="cs-CZ" sz="2000" dirty="0" err="1" smtClean="0"/>
              <a:t>racovního</a:t>
            </a:r>
            <a:r>
              <a:rPr lang="cs-CZ" sz="2000" dirty="0" smtClean="0"/>
              <a:t> práva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827584" y="190559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2492990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ZÁKON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Í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K</a:t>
            </a:r>
          </a:p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  PRÁCE</a:t>
            </a:r>
          </a:p>
        </p:txBody>
      </p:sp>
      <p:sp>
        <p:nvSpPr>
          <p:cNvPr id="30" name="TextovéPole 29"/>
          <p:cNvSpPr txBox="1"/>
          <p:nvPr/>
        </p:nvSpPr>
        <p:spPr>
          <a:xfrm>
            <a:off x="1619672" y="278092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Současný zákoník práce (zákon č. 262/2006 Sb.)</a:t>
            </a:r>
          </a:p>
        </p:txBody>
      </p:sp>
      <p:sp>
        <p:nvSpPr>
          <p:cNvPr id="31" name="Šipka doprava 30"/>
          <p:cNvSpPr/>
          <p:nvPr/>
        </p:nvSpPr>
        <p:spPr>
          <a:xfrm>
            <a:off x="827584" y="284169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3053592" y="3429000"/>
            <a:ext cx="583888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nabyl účinnosti dnem 1. ledna 2007</a:t>
            </a:r>
            <a:endParaRPr lang="cs-CZ" sz="2000" dirty="0"/>
          </a:p>
        </p:txBody>
      </p:sp>
      <p:sp>
        <p:nvSpPr>
          <p:cNvPr id="33" name="Šipka doprava 32"/>
          <p:cNvSpPr/>
          <p:nvPr/>
        </p:nvSpPr>
        <p:spPr>
          <a:xfrm>
            <a:off x="2267744" y="348976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3053592" y="4037002"/>
            <a:ext cx="5838887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zrušil </a:t>
            </a:r>
            <a:r>
              <a:rPr lang="cs-CZ" sz="2000" dirty="0" smtClean="0"/>
              <a:t>dřívější zákoník práce č. 65/1965 Sb.</a:t>
            </a:r>
            <a:endParaRPr lang="cs-CZ" sz="2000" dirty="0"/>
          </a:p>
        </p:txBody>
      </p:sp>
      <p:sp>
        <p:nvSpPr>
          <p:cNvPr id="36" name="Šipka doprava 35"/>
          <p:cNvSpPr/>
          <p:nvPr/>
        </p:nvSpPr>
        <p:spPr>
          <a:xfrm>
            <a:off x="2267744" y="409777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pic>
        <p:nvPicPr>
          <p:cNvPr id="1026" name="Picture 2" descr="http://www.osdlv.cz/foto/original/info/20111212_zakonik_ilu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323779"/>
            <a:ext cx="1944216" cy="1404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908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30" grpId="0" animBg="1"/>
      <p:bldP spid="31" grpId="0" animBg="1"/>
      <p:bldP spid="32" grpId="0" animBg="1"/>
      <p:bldP spid="33" grpId="0" animBg="1"/>
      <p:bldP spid="35" grpId="0" animBg="1"/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26" name="TextovéPole 25"/>
          <p:cNvSpPr txBox="1"/>
          <p:nvPr/>
        </p:nvSpPr>
        <p:spPr>
          <a:xfrm>
            <a:off x="683568" y="1196752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Co obsahuje ZP</a:t>
            </a:r>
            <a:r>
              <a:rPr lang="cs-CZ" sz="2000" dirty="0" smtClean="0"/>
              <a:t>?</a:t>
            </a:r>
            <a:endParaRPr lang="cs-CZ" sz="2000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831168" y="2782821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Mezi zaměstnanci a zaměstnavateli vznikají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pracovněprávní vztahy</a:t>
            </a:r>
            <a:endParaRPr lang="cs-CZ" sz="2000" dirty="0"/>
          </a:p>
        </p:txBody>
      </p:sp>
      <p:sp>
        <p:nvSpPr>
          <p:cNvPr id="3" name="Šipka doprava 2"/>
          <p:cNvSpPr/>
          <p:nvPr/>
        </p:nvSpPr>
        <p:spPr>
          <a:xfrm>
            <a:off x="2051502" y="2843589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OBSAH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683568" y="1732746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Úvod </a:t>
            </a:r>
            <a:r>
              <a:rPr lang="cs-CZ" sz="2000" b="1" dirty="0" smtClean="0"/>
              <a:t>– Hlavička zákona</a:t>
            </a:r>
            <a:endParaRPr lang="cs-CZ" sz="2000" b="1" dirty="0"/>
          </a:p>
        </p:txBody>
      </p:sp>
      <p:sp>
        <p:nvSpPr>
          <p:cNvPr id="21" name="TextovéPole 20"/>
          <p:cNvSpPr txBox="1"/>
          <p:nvPr/>
        </p:nvSpPr>
        <p:spPr>
          <a:xfrm>
            <a:off x="683568" y="234888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I. - </a:t>
            </a:r>
            <a:r>
              <a:rPr lang="cs-CZ" sz="2000" b="1" dirty="0">
                <a:hlinkClick r:id="rId4" tooltip="zakonik prace: Část I."/>
              </a:rPr>
              <a:t>§ 1 - 26    Všeobecná </a:t>
            </a:r>
            <a:r>
              <a:rPr lang="cs-CZ" sz="2000" b="1" dirty="0" smtClean="0">
                <a:hlinkClick r:id="rId4" tooltip="zakonik prace: Část I."/>
              </a:rPr>
              <a:t>ustanovení</a:t>
            </a:r>
            <a:endParaRPr lang="cs-CZ" sz="2000" b="1" dirty="0"/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4212035"/>
            <a:ext cx="7272808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1: </a:t>
            </a:r>
            <a:r>
              <a:rPr lang="cs-CZ" sz="2000" dirty="0" smtClean="0">
                <a:hlinkClick r:id="rId5" tooltip="zakonik prace: hlava1"/>
              </a:rPr>
              <a:t>§ </a:t>
            </a:r>
            <a:r>
              <a:rPr lang="cs-CZ" sz="2000" dirty="0">
                <a:hlinkClick r:id="rId5" tooltip="zakonik prace: hlava1"/>
              </a:rPr>
              <a:t>27 - 71    Vznik, změny a skončení pracovního poměru</a:t>
            </a:r>
            <a:r>
              <a:rPr lang="cs-CZ" sz="2000" dirty="0"/>
              <a:t> </a:t>
            </a:r>
            <a:r>
              <a:rPr lang="cs-CZ" sz="2000" dirty="0" smtClean="0"/>
              <a:t>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(</a:t>
            </a:r>
            <a:r>
              <a:rPr lang="cs-CZ" sz="2000" i="1" dirty="0"/>
              <a:t>viz příští DUM</a:t>
            </a:r>
            <a:r>
              <a:rPr lang="cs-CZ" sz="2000" dirty="0"/>
              <a:t>)</a:t>
            </a:r>
          </a:p>
        </p:txBody>
      </p:sp>
      <p:sp>
        <p:nvSpPr>
          <p:cNvPr id="23" name="Šipka doprava 22"/>
          <p:cNvSpPr/>
          <p:nvPr/>
        </p:nvSpPr>
        <p:spPr>
          <a:xfrm>
            <a:off x="827584" y="4272803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3789040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II. - Pracovní poměr 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2831168" y="4940336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Pracovní poměr se zakládá smlouvou mezi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zaměstnavatelem </a:t>
            </a:r>
            <a:r>
              <a:rPr lang="cs-CZ" sz="2000" dirty="0"/>
              <a:t>a zaměstnancem</a:t>
            </a:r>
          </a:p>
        </p:txBody>
      </p:sp>
      <p:sp>
        <p:nvSpPr>
          <p:cNvPr id="27" name="Šipka doprava 26"/>
          <p:cNvSpPr/>
          <p:nvPr/>
        </p:nvSpPr>
        <p:spPr>
          <a:xfrm>
            <a:off x="2051502" y="500110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430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0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18" grpId="0" animBg="1"/>
      <p:bldP spid="3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OBSAH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170080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2: </a:t>
            </a:r>
            <a:r>
              <a:rPr lang="cs-CZ" sz="2000" dirty="0" smtClean="0">
                <a:hlinkClick r:id="rId4" tooltip="zakonik prace: hlava2"/>
              </a:rPr>
              <a:t>§ </a:t>
            </a:r>
            <a:r>
              <a:rPr lang="cs-CZ" sz="2000" dirty="0">
                <a:hlinkClick r:id="rId4" tooltip="zakonik prace: hlava2"/>
              </a:rPr>
              <a:t>72 - 82    Pracovní kázeň a pracovní řád</a:t>
            </a:r>
            <a:r>
              <a:rPr lang="cs-CZ" sz="2000" dirty="0"/>
              <a:t> (</a:t>
            </a:r>
            <a:r>
              <a:rPr lang="cs-CZ" sz="2000" i="1" dirty="0"/>
              <a:t>viz příští DUM</a:t>
            </a:r>
            <a:r>
              <a:rPr lang="cs-CZ" sz="2000" dirty="0"/>
              <a:t>)</a:t>
            </a:r>
          </a:p>
        </p:txBody>
      </p:sp>
      <p:sp>
        <p:nvSpPr>
          <p:cNvPr id="23" name="Šipka doprava 22"/>
          <p:cNvSpPr/>
          <p:nvPr/>
        </p:nvSpPr>
        <p:spPr>
          <a:xfrm>
            <a:off x="827584" y="176157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1124744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II. - Pracovní poměr 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2831168" y="2276040"/>
            <a:ext cx="60613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Základní povinnosti zaměstnanců</a:t>
            </a:r>
          </a:p>
        </p:txBody>
      </p:sp>
      <p:sp>
        <p:nvSpPr>
          <p:cNvPr id="27" name="Šipka doprava 26"/>
          <p:cNvSpPr/>
          <p:nvPr/>
        </p:nvSpPr>
        <p:spPr>
          <a:xfrm>
            <a:off x="2051502" y="23368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619672" y="2924944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3: </a:t>
            </a:r>
            <a:r>
              <a:rPr lang="cs-CZ" sz="2000" dirty="0" smtClean="0">
                <a:hlinkClick r:id="rId5" tooltip="zakonik prace: hlava3"/>
              </a:rPr>
              <a:t>§ </a:t>
            </a:r>
            <a:r>
              <a:rPr lang="cs-CZ" sz="2000" dirty="0">
                <a:hlinkClick r:id="rId5" tooltip="zakonik prace: hlava3"/>
              </a:rPr>
              <a:t>83 - 110c    Pracovní doba a doba odpočinku</a:t>
            </a:r>
            <a:endParaRPr lang="cs-CZ" sz="2000" dirty="0"/>
          </a:p>
        </p:txBody>
      </p:sp>
      <p:sp>
        <p:nvSpPr>
          <p:cNvPr id="29" name="Šipka doprava 28"/>
          <p:cNvSpPr/>
          <p:nvPr/>
        </p:nvSpPr>
        <p:spPr>
          <a:xfrm>
            <a:off x="827584" y="298571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831168" y="3500176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Např</a:t>
            </a:r>
            <a:r>
              <a:rPr lang="cs-CZ" sz="2000" dirty="0"/>
              <a:t>.: Pracovní doba je doba, v níž je zaměstnanec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povinen </a:t>
            </a:r>
            <a:r>
              <a:rPr lang="cs-CZ" sz="2000" dirty="0"/>
              <a:t>vykonávat pro zaměstnavatele práci</a:t>
            </a:r>
          </a:p>
        </p:txBody>
      </p:sp>
      <p:sp>
        <p:nvSpPr>
          <p:cNvPr id="31" name="Šipka doprava 30"/>
          <p:cNvSpPr/>
          <p:nvPr/>
        </p:nvSpPr>
        <p:spPr>
          <a:xfrm>
            <a:off x="2051502" y="356094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619672" y="445013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4: </a:t>
            </a:r>
            <a:r>
              <a:rPr lang="cs-CZ" sz="2000" dirty="0" smtClean="0">
                <a:hlinkClick r:id="rId6" tooltip="zakonik prace: hlava4"/>
              </a:rPr>
              <a:t>§ </a:t>
            </a:r>
            <a:r>
              <a:rPr lang="cs-CZ" sz="2000" dirty="0">
                <a:hlinkClick r:id="rId6" tooltip="zakonik prace: hlava4"/>
              </a:rPr>
              <a:t>111 - 131    Mzda, náhrada mzdy a náhrady výdajů</a:t>
            </a:r>
            <a:endParaRPr lang="cs-CZ" sz="2000" dirty="0"/>
          </a:p>
        </p:txBody>
      </p:sp>
      <p:sp>
        <p:nvSpPr>
          <p:cNvPr id="33" name="Šipka doprava 32"/>
          <p:cNvSpPr/>
          <p:nvPr/>
        </p:nvSpPr>
        <p:spPr>
          <a:xfrm>
            <a:off x="827584" y="451090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2831168" y="5025370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Zaměstnanci náleží za vykonanou práci mzda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nebo </a:t>
            </a:r>
            <a:r>
              <a:rPr lang="cs-CZ" sz="2000" dirty="0"/>
              <a:t>plat podle zvláštního právního předpisu</a:t>
            </a:r>
          </a:p>
        </p:txBody>
      </p:sp>
      <p:sp>
        <p:nvSpPr>
          <p:cNvPr id="35" name="Šipka doprava 34"/>
          <p:cNvSpPr/>
          <p:nvPr/>
        </p:nvSpPr>
        <p:spPr>
          <a:xfrm>
            <a:off x="2051502" y="508613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513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OBSAH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170080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5: </a:t>
            </a:r>
            <a:r>
              <a:rPr lang="cs-CZ" sz="2000" dirty="0" smtClean="0">
                <a:hlinkClick r:id="rId4" tooltip="zakonik prace: hlava5"/>
              </a:rPr>
              <a:t>§ </a:t>
            </a:r>
            <a:r>
              <a:rPr lang="cs-CZ" sz="2000" dirty="0">
                <a:hlinkClick r:id="rId4" tooltip="zakonik prace: hlava5"/>
              </a:rPr>
              <a:t>132 - 138    Bezpečnost a ochrana zdraví při práci</a:t>
            </a:r>
            <a:endParaRPr lang="cs-CZ" sz="2000" dirty="0"/>
          </a:p>
        </p:txBody>
      </p:sp>
      <p:sp>
        <p:nvSpPr>
          <p:cNvPr id="23" name="Šipka doprava 22"/>
          <p:cNvSpPr/>
          <p:nvPr/>
        </p:nvSpPr>
        <p:spPr>
          <a:xfrm>
            <a:off x="827584" y="176157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1124744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II. - Pracovní poměr 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2831168" y="2276040"/>
            <a:ext cx="6061312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Zaměstnavatel je povinen zajistit bezpečnost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a </a:t>
            </a:r>
            <a:r>
              <a:rPr lang="cs-CZ" sz="2000" dirty="0"/>
              <a:t>ochranu zdraví zaměstnanců při práci s ohledem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na </a:t>
            </a:r>
            <a:r>
              <a:rPr lang="cs-CZ" sz="2000" dirty="0"/>
              <a:t>rizika možného ohrožení jejich života a zdraví, která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se </a:t>
            </a:r>
            <a:r>
              <a:rPr lang="cs-CZ" sz="2000" dirty="0"/>
              <a:t>týkají výkonu práce</a:t>
            </a:r>
          </a:p>
        </p:txBody>
      </p:sp>
      <p:sp>
        <p:nvSpPr>
          <p:cNvPr id="27" name="Šipka doprava 26"/>
          <p:cNvSpPr/>
          <p:nvPr/>
        </p:nvSpPr>
        <p:spPr>
          <a:xfrm>
            <a:off x="2051502" y="233680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619672" y="3802066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6: </a:t>
            </a:r>
            <a:r>
              <a:rPr lang="cs-CZ" sz="2000" dirty="0" smtClean="0">
                <a:hlinkClick r:id="rId5" tooltip="zakonik prace: hlava6"/>
              </a:rPr>
              <a:t>§ </a:t>
            </a:r>
            <a:r>
              <a:rPr lang="cs-CZ" sz="2000" dirty="0">
                <a:hlinkClick r:id="rId5" tooltip="zakonik prace: hlava6"/>
              </a:rPr>
              <a:t>139 - 148a    Péče o zaměstnance</a:t>
            </a:r>
            <a:endParaRPr lang="cs-CZ" sz="2000" dirty="0"/>
          </a:p>
        </p:txBody>
      </p:sp>
      <p:sp>
        <p:nvSpPr>
          <p:cNvPr id="29" name="Šipka doprava 28"/>
          <p:cNvSpPr/>
          <p:nvPr/>
        </p:nvSpPr>
        <p:spPr>
          <a:xfrm>
            <a:off x="827584" y="386283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831168" y="4377298"/>
            <a:ext cx="6061312" cy="1323439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Pracovní a životní podmínky zaměstnanců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a jejich </a:t>
            </a:r>
            <a:r>
              <a:rPr lang="cs-CZ" sz="2000" dirty="0"/>
              <a:t>odborný rozvoj, Péče o kvalifikaci zaměstnanců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a její </a:t>
            </a:r>
            <a:r>
              <a:rPr lang="cs-CZ" sz="2000" dirty="0"/>
              <a:t>zvyšování, Zabezpečení při pracovní neschopnosti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a ve </a:t>
            </a:r>
            <a:r>
              <a:rPr lang="cs-CZ" sz="2000" dirty="0"/>
              <a:t>stáří a zaměstnávání po návratu do práce</a:t>
            </a:r>
          </a:p>
        </p:txBody>
      </p:sp>
      <p:sp>
        <p:nvSpPr>
          <p:cNvPr id="31" name="Šipka doprava 30"/>
          <p:cNvSpPr/>
          <p:nvPr/>
        </p:nvSpPr>
        <p:spPr>
          <a:xfrm>
            <a:off x="2051502" y="443806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067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OBSAH</a:t>
            </a:r>
          </a:p>
        </p:txBody>
      </p:sp>
      <p:sp>
        <p:nvSpPr>
          <p:cNvPr id="22" name="TextovéPole 21"/>
          <p:cNvSpPr txBox="1"/>
          <p:nvPr/>
        </p:nvSpPr>
        <p:spPr>
          <a:xfrm>
            <a:off x="1619672" y="1700808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7: </a:t>
            </a:r>
            <a:r>
              <a:rPr lang="cs-CZ" sz="2000" dirty="0" smtClean="0">
                <a:hlinkClick r:id="rId4" tooltip="zakonik prace: hlava7"/>
              </a:rPr>
              <a:t>§ </a:t>
            </a:r>
            <a:r>
              <a:rPr lang="cs-CZ" sz="2000" dirty="0">
                <a:hlinkClick r:id="rId4" tooltip="zakonik prace: hlava7"/>
              </a:rPr>
              <a:t>149 - 169    Pracovní podmínky žen a mladistvých</a:t>
            </a:r>
            <a:endParaRPr lang="cs-CZ" sz="2000" dirty="0"/>
          </a:p>
        </p:txBody>
      </p:sp>
      <p:sp>
        <p:nvSpPr>
          <p:cNvPr id="23" name="Šipka doprava 22"/>
          <p:cNvSpPr/>
          <p:nvPr/>
        </p:nvSpPr>
        <p:spPr>
          <a:xfrm>
            <a:off x="827584" y="1761576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1124744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II. - Pracovní poměr </a:t>
            </a:r>
          </a:p>
        </p:txBody>
      </p:sp>
      <p:sp>
        <p:nvSpPr>
          <p:cNvPr id="25" name="TextovéPole 24"/>
          <p:cNvSpPr txBox="1"/>
          <p:nvPr/>
        </p:nvSpPr>
        <p:spPr>
          <a:xfrm>
            <a:off x="2831168" y="2131192"/>
            <a:ext cx="6061312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Pracovní podmínky žen, Pracovní podmínky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těhotných </a:t>
            </a:r>
            <a:r>
              <a:rPr lang="cs-CZ" sz="2000" dirty="0"/>
              <a:t>žen a matek, Mateřská dovolená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a </a:t>
            </a:r>
            <a:r>
              <a:rPr lang="cs-CZ" sz="2000" dirty="0"/>
              <a:t>rodičovská dovolená, Pracovní podmínky mladistvých</a:t>
            </a:r>
          </a:p>
        </p:txBody>
      </p:sp>
      <p:sp>
        <p:nvSpPr>
          <p:cNvPr id="27" name="Šipka doprava 26"/>
          <p:cNvSpPr/>
          <p:nvPr/>
        </p:nvSpPr>
        <p:spPr>
          <a:xfrm>
            <a:off x="2051502" y="219196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1619672" y="3239719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8: </a:t>
            </a:r>
            <a:r>
              <a:rPr lang="cs-CZ" sz="2000" dirty="0" smtClean="0">
                <a:hlinkClick r:id="rId5" tooltip="zakonik prace: hlava8"/>
              </a:rPr>
              <a:t>§ </a:t>
            </a:r>
            <a:r>
              <a:rPr lang="cs-CZ" sz="2000" dirty="0">
                <a:hlinkClick r:id="rId5" tooltip="zakonik prace: hlava8"/>
              </a:rPr>
              <a:t>170 - 206    Náhrada </a:t>
            </a:r>
            <a:r>
              <a:rPr lang="cs-CZ" sz="2000" dirty="0" smtClean="0">
                <a:hlinkClick r:id="rId5" tooltip="zakonik prace: hlava8"/>
              </a:rPr>
              <a:t>škody</a:t>
            </a:r>
            <a:endParaRPr lang="cs-CZ" sz="2000" dirty="0"/>
          </a:p>
        </p:txBody>
      </p:sp>
      <p:sp>
        <p:nvSpPr>
          <p:cNvPr id="29" name="Šipka doprava 28"/>
          <p:cNvSpPr/>
          <p:nvPr/>
        </p:nvSpPr>
        <p:spPr>
          <a:xfrm>
            <a:off x="827584" y="3300487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2831168" y="3679156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Předcházení škodám, Odpovědnost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zaměstnance </a:t>
            </a:r>
            <a:r>
              <a:rPr lang="cs-CZ" sz="2000" dirty="0"/>
              <a:t>za škodu, Rozsah náhrady škody atd.</a:t>
            </a:r>
          </a:p>
        </p:txBody>
      </p:sp>
      <p:sp>
        <p:nvSpPr>
          <p:cNvPr id="31" name="Šipka doprava 30"/>
          <p:cNvSpPr/>
          <p:nvPr/>
        </p:nvSpPr>
        <p:spPr>
          <a:xfrm>
            <a:off x="2051502" y="373992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1619672" y="4463855"/>
            <a:ext cx="7272808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Hlava </a:t>
            </a:r>
            <a:r>
              <a:rPr lang="cs-CZ" sz="2000" dirty="0" smtClean="0"/>
              <a:t>9: </a:t>
            </a:r>
            <a:r>
              <a:rPr lang="cs-CZ" sz="2000" dirty="0" smtClean="0">
                <a:hlinkClick r:id="rId6" tooltip="zakonik prace: hlava9"/>
              </a:rPr>
              <a:t>§ </a:t>
            </a:r>
            <a:r>
              <a:rPr lang="cs-CZ" sz="2000" dirty="0">
                <a:hlinkClick r:id="rId6" tooltip="zakonik prace: hlava9"/>
              </a:rPr>
              <a:t>207 - 216    Pracovní spory</a:t>
            </a:r>
            <a:endParaRPr lang="cs-CZ" sz="2000" dirty="0"/>
          </a:p>
        </p:txBody>
      </p:sp>
      <p:sp>
        <p:nvSpPr>
          <p:cNvPr id="20" name="Šipka doprava 19"/>
          <p:cNvSpPr/>
          <p:nvPr/>
        </p:nvSpPr>
        <p:spPr>
          <a:xfrm>
            <a:off x="827584" y="4524623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831168" y="4897380"/>
            <a:ext cx="6061312" cy="1015663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Spory mezi zaměstnavatelem a zaměstnancem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o </a:t>
            </a:r>
            <a:r>
              <a:rPr lang="cs-CZ" sz="2000" dirty="0"/>
              <a:t>nároky z pracovního poměru projednávají a rozhodují </a:t>
            </a:r>
            <a:endParaRPr lang="cs-CZ" sz="2000" dirty="0" smtClean="0"/>
          </a:p>
          <a:p>
            <a:r>
              <a:rPr lang="cs-CZ" sz="2000" dirty="0"/>
              <a:t> </a:t>
            </a:r>
            <a:r>
              <a:rPr lang="cs-CZ" sz="2000" dirty="0" smtClean="0"/>
              <a:t>  soudy</a:t>
            </a:r>
            <a:endParaRPr lang="cs-CZ" sz="2000" dirty="0"/>
          </a:p>
        </p:txBody>
      </p:sp>
      <p:sp>
        <p:nvSpPr>
          <p:cNvPr id="26" name="Šipka doprava 25"/>
          <p:cNvSpPr/>
          <p:nvPr/>
        </p:nvSpPr>
        <p:spPr>
          <a:xfrm>
            <a:off x="2051502" y="4958148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2756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18" grpId="0" animBg="1"/>
      <p:bldP spid="20" grpId="0" animBg="1"/>
      <p:bldP spid="21" grpId="0" animBg="1"/>
      <p:bldP spid="2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52" name="TextovéPole 51"/>
          <p:cNvSpPr txBox="1"/>
          <p:nvPr/>
        </p:nvSpPr>
        <p:spPr>
          <a:xfrm>
            <a:off x="107504" y="1196752"/>
            <a:ext cx="323892" cy="1015663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5000"/>
                  <a:shade val="30000"/>
                  <a:satMod val="115000"/>
                </a:schemeClr>
              </a:gs>
              <a:gs pos="50000">
                <a:schemeClr val="bg1">
                  <a:lumMod val="95000"/>
                  <a:shade val="67500"/>
                  <a:satMod val="115000"/>
                </a:schemeClr>
              </a:gs>
              <a:gs pos="100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  <a:reflection blurRad="6350" stA="50000" endA="295" endPos="92000" dist="101600" dir="5400000" sy="-100000" algn="bl" rotWithShape="0"/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1200" dirty="0" smtClean="0">
                <a:solidFill>
                  <a:schemeClr val="tx1"/>
                </a:solidFill>
              </a:rPr>
              <a:t>OBSAH</a:t>
            </a:r>
          </a:p>
        </p:txBody>
      </p:sp>
      <p:sp>
        <p:nvSpPr>
          <p:cNvPr id="24" name="TextovéPole 23"/>
          <p:cNvSpPr txBox="1"/>
          <p:nvPr/>
        </p:nvSpPr>
        <p:spPr>
          <a:xfrm>
            <a:off x="683568" y="1124744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III. - </a:t>
            </a:r>
            <a:r>
              <a:rPr lang="cs-CZ" sz="2000" b="1" dirty="0" smtClean="0"/>
              <a:t>Zrušena</a:t>
            </a:r>
            <a:endParaRPr lang="cs-CZ" sz="2000" b="1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2831168" y="2361074"/>
            <a:ext cx="6061312" cy="70788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Dohoda o provedení </a:t>
            </a:r>
            <a:r>
              <a:rPr lang="cs-CZ" sz="2000" dirty="0" smtClean="0"/>
              <a:t>práce (DPP), </a:t>
            </a:r>
          </a:p>
          <a:p>
            <a:r>
              <a:rPr lang="cs-CZ" sz="2000" dirty="0"/>
              <a:t> </a:t>
            </a:r>
            <a:r>
              <a:rPr lang="cs-CZ" sz="2000" dirty="0" smtClean="0"/>
              <a:t>  Dohoda </a:t>
            </a:r>
            <a:r>
              <a:rPr lang="cs-CZ" sz="2000" dirty="0"/>
              <a:t>o pracovní </a:t>
            </a:r>
            <a:r>
              <a:rPr lang="cs-CZ" sz="2000" dirty="0" smtClean="0"/>
              <a:t>činnosti (DPČ)</a:t>
            </a:r>
            <a:endParaRPr lang="cs-CZ" sz="2000" dirty="0"/>
          </a:p>
        </p:txBody>
      </p:sp>
      <p:sp>
        <p:nvSpPr>
          <p:cNvPr id="27" name="Šipka doprava 26"/>
          <p:cNvSpPr/>
          <p:nvPr/>
        </p:nvSpPr>
        <p:spPr>
          <a:xfrm>
            <a:off x="2051502" y="2421842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683568" y="1732746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IV. - </a:t>
            </a:r>
            <a:r>
              <a:rPr lang="cs-CZ" sz="2000" b="1" dirty="0">
                <a:hlinkClick r:id="rId4" tooltip="zakonik prace: Část IV."/>
              </a:rPr>
              <a:t>§ 232 - 239b    Dohody o pracích konaných mimo pracovní poměr</a:t>
            </a:r>
            <a:endParaRPr lang="cs-CZ" sz="2000" b="1" dirty="0"/>
          </a:p>
        </p:txBody>
      </p:sp>
      <p:sp>
        <p:nvSpPr>
          <p:cNvPr id="33" name="TextovéPole 32"/>
          <p:cNvSpPr txBox="1"/>
          <p:nvPr/>
        </p:nvSpPr>
        <p:spPr>
          <a:xfrm>
            <a:off x="2831168" y="3913312"/>
            <a:ext cx="60613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Právní úkony, Neplatnost, Smlouvy</a:t>
            </a:r>
          </a:p>
        </p:txBody>
      </p:sp>
      <p:sp>
        <p:nvSpPr>
          <p:cNvPr id="34" name="Šipka doprava 33"/>
          <p:cNvSpPr/>
          <p:nvPr/>
        </p:nvSpPr>
        <p:spPr>
          <a:xfrm>
            <a:off x="2051502" y="3974080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5" name="TextovéPole 34"/>
          <p:cNvSpPr txBox="1"/>
          <p:nvPr/>
        </p:nvSpPr>
        <p:spPr>
          <a:xfrm>
            <a:off x="683568" y="3284984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V. - </a:t>
            </a:r>
            <a:r>
              <a:rPr lang="cs-CZ" sz="2000" b="1" dirty="0">
                <a:hlinkClick r:id="rId5" tooltip="zakonik prace: Část V."/>
              </a:rPr>
              <a:t>§ 240 - 266a    Společná </a:t>
            </a:r>
            <a:r>
              <a:rPr lang="cs-CZ" sz="2000" b="1" dirty="0" smtClean="0">
                <a:hlinkClick r:id="rId5" tooltip="zakonik prace: Část V."/>
              </a:rPr>
              <a:t>ustanovení</a:t>
            </a:r>
            <a:endParaRPr lang="cs-CZ" sz="2000" b="1" dirty="0"/>
          </a:p>
        </p:txBody>
      </p:sp>
      <p:sp>
        <p:nvSpPr>
          <p:cNvPr id="36" name="TextovéPole 35"/>
          <p:cNvSpPr txBox="1"/>
          <p:nvPr/>
        </p:nvSpPr>
        <p:spPr>
          <a:xfrm>
            <a:off x="2831168" y="5209456"/>
            <a:ext cx="60613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</a:t>
            </a:r>
            <a:r>
              <a:rPr lang="cs-CZ" sz="2000" dirty="0"/>
              <a:t>Např.: Účinnost, Zrušovací ustanovení</a:t>
            </a:r>
          </a:p>
        </p:txBody>
      </p:sp>
      <p:sp>
        <p:nvSpPr>
          <p:cNvPr id="37" name="Šipka doprava 36"/>
          <p:cNvSpPr/>
          <p:nvPr/>
        </p:nvSpPr>
        <p:spPr>
          <a:xfrm>
            <a:off x="2051502" y="5270224"/>
            <a:ext cx="504274" cy="278574"/>
          </a:xfrm>
          <a:prstGeom prst="rightArrow">
            <a:avLst/>
          </a:prstGeom>
          <a:solidFill>
            <a:schemeClr val="bg1">
              <a:lumMod val="95000"/>
            </a:schemeClr>
          </a:solidFill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cs-CZ" sz="2000">
              <a:solidFill>
                <a:schemeClr val="tx1"/>
              </a:solidFill>
            </a:endParaRPr>
          </a:p>
        </p:txBody>
      </p:sp>
      <p:sp>
        <p:nvSpPr>
          <p:cNvPr id="38" name="TextovéPole 37"/>
          <p:cNvSpPr txBox="1"/>
          <p:nvPr/>
        </p:nvSpPr>
        <p:spPr>
          <a:xfrm>
            <a:off x="683568" y="4581128"/>
            <a:ext cx="820891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– </a:t>
            </a:r>
            <a:r>
              <a:rPr lang="cs-CZ" sz="2000" b="1" dirty="0"/>
              <a:t>Část VI. - </a:t>
            </a:r>
            <a:r>
              <a:rPr lang="cs-CZ" sz="2000" b="1" dirty="0">
                <a:hlinkClick r:id="rId6" tooltip="zakonik prace: Část VI."/>
              </a:rPr>
              <a:t>§ 267 - 280    Závěrečná </a:t>
            </a:r>
            <a:r>
              <a:rPr lang="cs-CZ" sz="2000" b="1" dirty="0" smtClean="0">
                <a:hlinkClick r:id="rId6" tooltip="zakonik prace: Část VI."/>
              </a:rPr>
              <a:t>ustanovení</a:t>
            </a:r>
            <a:endParaRPr lang="cs-CZ" sz="2000" b="1" dirty="0"/>
          </a:p>
        </p:txBody>
      </p:sp>
    </p:spTree>
    <p:extLst>
      <p:ext uri="{BB962C8B-B14F-4D97-AF65-F5344CB8AC3E}">
        <p14:creationId xmlns:p14="http://schemas.microsoft.com/office/powerpoint/2010/main" val="287602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0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00"/>
                            </p:stCondLst>
                            <p:childTnLst>
                              <p:par>
                                <p:cTn id="3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0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500"/>
                            </p:stCondLst>
                            <p:childTnLst>
                              <p:par>
                                <p:cTn id="4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  <p:bldP spid="27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541222" y="1110777"/>
            <a:ext cx="2107820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Souhrn učiva</a:t>
            </a:r>
            <a:endParaRPr lang="cs-CZ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971600" y="1804754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je to zákoník práce?</a:t>
            </a:r>
            <a:endParaRPr lang="cs-CZ" sz="20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971600" y="2380818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co obsahuje zákoník práce?</a:t>
            </a:r>
            <a:endParaRPr lang="cs-CZ" sz="20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971600" y="2956882"/>
            <a:ext cx="7488832" cy="400110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hilly" dir="t">
              <a:rot lat="0" lon="0" rev="18480000"/>
            </a:lightRig>
          </a:scene3d>
          <a:sp3d prstMaterial="clear">
            <a:bevelT h="63500"/>
          </a:sp3d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– kde seženeš zákoník práce?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616186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5903984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26602" y="1110777"/>
            <a:ext cx="2285882" cy="523220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2800" b="1" dirty="0" smtClean="0"/>
              <a:t>Použité zdroje</a:t>
            </a:r>
            <a:endParaRPr lang="cs-CZ" sz="2800" b="1" dirty="0"/>
          </a:p>
        </p:txBody>
      </p:sp>
      <p:sp>
        <p:nvSpPr>
          <p:cNvPr id="3" name="Obdélník 2"/>
          <p:cNvSpPr/>
          <p:nvPr/>
        </p:nvSpPr>
        <p:spPr>
          <a:xfrm>
            <a:off x="467544" y="2690336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 NEUVEDEN, Autor Neuveden. </a:t>
            </a:r>
            <a:r>
              <a:rPr lang="cs-CZ" i="1" dirty="0"/>
              <a:t>http://www.osdlv.cz</a:t>
            </a:r>
            <a:r>
              <a:rPr lang="cs-CZ" dirty="0"/>
              <a:t> [online]. [cit. 16.3.2014]. Dostupný na WWW: </a:t>
            </a:r>
            <a:r>
              <a:rPr lang="cs-CZ" u="sng" dirty="0">
                <a:hlinkClick r:id="rId4"/>
              </a:rPr>
              <a:t>http://www.osdlv.cz/foto/original/info/20111212_zakonik_ilu.jpg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5528</TotalTime>
  <Words>683</Words>
  <Application>Microsoft Office PowerPoint</Application>
  <PresentationFormat>Předvádění na obrazovce (4:3)</PresentationFormat>
  <Paragraphs>131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371</cp:revision>
  <dcterms:created xsi:type="dcterms:W3CDTF">2010-11-01T23:40:31Z</dcterms:created>
  <dcterms:modified xsi:type="dcterms:W3CDTF">2014-03-17T17:02:19Z</dcterms:modified>
</cp:coreProperties>
</file>