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0" r:id="rId3"/>
    <p:sldId id="266" r:id="rId4"/>
    <p:sldId id="269" r:id="rId5"/>
    <p:sldId id="270" r:id="rId6"/>
    <p:sldId id="267" r:id="rId7"/>
    <p:sldId id="271" r:id="rId8"/>
    <p:sldId id="268" r:id="rId9"/>
    <p:sldId id="272" r:id="rId10"/>
    <p:sldId id="273" r:id="rId11"/>
    <p:sldId id="274" r:id="rId12"/>
    <p:sldId id="275" r:id="rId13"/>
    <p:sldId id="259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17. 3. 2014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17. 3. 2014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17. 3. 2014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623015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Pracovní kázeň, dovolená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1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– Pracovní kázeň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Pracovní kázeň, pracovní řád, povinnosti zaměstnanců, obsah pracovního řádu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1034158"/>
            <a:ext cx="87129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Pracovní kázeň, dovolená </a:t>
            </a:r>
            <a:r>
              <a:rPr lang="cs-CZ" sz="2800" b="1" dirty="0" smtClean="0"/>
              <a:t>1 </a:t>
            </a:r>
            <a:r>
              <a:rPr lang="cs-CZ" sz="2800" b="1" dirty="0" smtClean="0"/>
              <a:t>– Pracovní kázeň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42_853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712968" cy="58477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defRPr/>
            </a:pPr>
            <a:r>
              <a:rPr lang="cs-CZ" sz="3200" dirty="0"/>
              <a:t>Pracovní kázeň, dovolená (1) – Pracovní kázeň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429000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Pracovní kázeň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4057908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Pracovní řád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564904"/>
            <a:ext cx="871296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Zaměstnanci jsou povinni </a:t>
            </a:r>
            <a:r>
              <a:rPr lang="cs-CZ" sz="2000" b="1" dirty="0" smtClean="0"/>
              <a:t>zejména: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4482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pracovat svědomitě a řádně podle svých sil, znalostí a schopností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90559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67765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KÁZEŇ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1547664" y="400506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plnit pokyny nadřízených vydané v souladu s právními předpisy </a:t>
            </a:r>
          </a:p>
        </p:txBody>
      </p:sp>
      <p:sp>
        <p:nvSpPr>
          <p:cNvPr id="40" name="Šipka doprava 39"/>
          <p:cNvSpPr/>
          <p:nvPr/>
        </p:nvSpPr>
        <p:spPr>
          <a:xfrm>
            <a:off x="755576" y="406583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1606507" y="2361654"/>
            <a:ext cx="69979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-pracuješ ty svědomitě?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1907704" y="4449886"/>
            <a:ext cx="6436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-plníš pokyny učitelů?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908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9" grpId="0" animBg="1"/>
      <p:bldP spid="40" grpId="0" animBg="1"/>
      <p:bldP spid="58" grpId="0"/>
      <p:bldP spid="5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Zaměstnanci jsou povinni </a:t>
            </a:r>
            <a:r>
              <a:rPr lang="cs-CZ" sz="2000" b="1" dirty="0" smtClean="0"/>
              <a:t>zejména:</a:t>
            </a:r>
            <a:endParaRPr lang="cs-CZ" sz="20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67765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KÁZEŇ</a:t>
            </a:r>
          </a:p>
        </p:txBody>
      </p:sp>
      <p:sp>
        <p:nvSpPr>
          <p:cNvPr id="41" name="TextovéPole 40"/>
          <p:cNvSpPr txBox="1"/>
          <p:nvPr/>
        </p:nvSpPr>
        <p:spPr>
          <a:xfrm>
            <a:off x="1619672" y="213285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dodržovat zásady spolupráce s ostatními zaměstnanci</a:t>
            </a:r>
          </a:p>
        </p:txBody>
      </p:sp>
      <p:sp>
        <p:nvSpPr>
          <p:cNvPr id="42" name="Šipka doprava 41"/>
          <p:cNvSpPr/>
          <p:nvPr/>
        </p:nvSpPr>
        <p:spPr>
          <a:xfrm>
            <a:off x="827584" y="219362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1619672" y="4077072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plně využívat pracovní doby a výrobních prostředků k vykonávání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svěřených </a:t>
            </a:r>
            <a:r>
              <a:rPr lang="cs-CZ" sz="2000" dirty="0"/>
              <a:t>prací</a:t>
            </a:r>
          </a:p>
        </p:txBody>
      </p:sp>
      <p:sp>
        <p:nvSpPr>
          <p:cNvPr id="50" name="Šipka doprava 49"/>
          <p:cNvSpPr/>
          <p:nvPr/>
        </p:nvSpPr>
        <p:spPr>
          <a:xfrm>
            <a:off x="827584" y="413784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87863" y="2708920"/>
            <a:ext cx="8276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-spolupracuješ se spolužáky?</a:t>
            </a:r>
            <a:endParaRPr lang="cs-CZ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662037" y="4809926"/>
            <a:ext cx="63282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-chodíš včas do školy?</a:t>
            </a:r>
            <a:endParaRPr lang="cs-CZ" sz="5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174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1" grpId="0" animBg="1"/>
      <p:bldP spid="42" grpId="0" animBg="1"/>
      <p:bldP spid="49" grpId="0" animBg="1"/>
      <p:bldP spid="50" grpId="0" animBg="1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Zaměstnanci jsou povinni </a:t>
            </a:r>
            <a:r>
              <a:rPr lang="cs-CZ" sz="2000" b="1" dirty="0" smtClean="0"/>
              <a:t>zejména:</a:t>
            </a:r>
            <a:endParaRPr lang="cs-CZ" sz="20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67765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KÁZEŇ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1619672" y="220486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plnit kvalitně, hospodárně a včas pracovní úkoly</a:t>
            </a:r>
            <a:r>
              <a:rPr lang="cs-CZ" sz="2000" dirty="0" smtClean="0"/>
              <a:t>,</a:t>
            </a:r>
            <a:endParaRPr lang="cs-CZ" sz="2000" dirty="0"/>
          </a:p>
        </p:txBody>
      </p:sp>
      <p:sp>
        <p:nvSpPr>
          <p:cNvPr id="57" name="Šipka doprava 56"/>
          <p:cNvSpPr/>
          <p:nvPr/>
        </p:nvSpPr>
        <p:spPr>
          <a:xfrm>
            <a:off x="827584" y="226563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19672" y="410901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dodržovat právní předpisy vztahující se k práci jimi vykonávané</a:t>
            </a:r>
          </a:p>
        </p:txBody>
      </p:sp>
      <p:sp>
        <p:nvSpPr>
          <p:cNvPr id="21" name="Šipka doprava 20"/>
          <p:cNvSpPr/>
          <p:nvPr/>
        </p:nvSpPr>
        <p:spPr>
          <a:xfrm>
            <a:off x="827584" y="416977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416907" y="2636912"/>
            <a:ext cx="74755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-připravuješ se na výuku?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403648" y="4725144"/>
            <a:ext cx="67363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-dodržuješ školní řád?</a:t>
            </a:r>
            <a:endParaRPr lang="cs-CZ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820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51" grpId="0" animBg="1"/>
      <p:bldP spid="57" grpId="0" animBg="1"/>
      <p:bldP spid="20" grpId="0" animBg="1"/>
      <p:bldP spid="21" grpId="0" animBg="1"/>
      <p:bldP spid="2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Zaměstnanci jsou povinni </a:t>
            </a:r>
            <a:r>
              <a:rPr lang="cs-CZ" sz="2000" b="1" dirty="0" smtClean="0"/>
              <a:t>zejména:</a:t>
            </a:r>
            <a:endParaRPr lang="cs-CZ" sz="20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67765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KÁZEŇ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1619672" y="1988840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dodržovat ostatní předpisy vztahující se k práci jimi vykonávané,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pokud </a:t>
            </a:r>
            <a:r>
              <a:rPr lang="cs-CZ" sz="2000" dirty="0"/>
              <a:t>s nimi byli řádně seznámeni</a:t>
            </a:r>
            <a:r>
              <a:rPr lang="cs-CZ" sz="2000" dirty="0" smtClean="0"/>
              <a:t>,</a:t>
            </a:r>
            <a:endParaRPr lang="cs-CZ" sz="2000" dirty="0"/>
          </a:p>
        </p:txBody>
      </p:sp>
      <p:sp>
        <p:nvSpPr>
          <p:cNvPr id="40" name="Šipka doprava 39"/>
          <p:cNvSpPr/>
          <p:nvPr/>
        </p:nvSpPr>
        <p:spPr>
          <a:xfrm>
            <a:off x="827584" y="204960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619672" y="410901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řádně hospodařit s prostředky svěřenými jim zaměstnavatelem </a:t>
            </a:r>
          </a:p>
        </p:txBody>
      </p:sp>
      <p:sp>
        <p:nvSpPr>
          <p:cNvPr id="42" name="Šipka doprava 41"/>
          <p:cNvSpPr/>
          <p:nvPr/>
        </p:nvSpPr>
        <p:spPr>
          <a:xfrm>
            <a:off x="827584" y="416977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627784" y="2780928"/>
            <a:ext cx="49534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-dodržuješ BOZ?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33856" y="4665910"/>
            <a:ext cx="49403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-šetříš materiál?</a:t>
            </a:r>
            <a:endParaRPr lang="cs-CZ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103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9" grpId="0" animBg="1"/>
      <p:bldP spid="40" grpId="0" animBg="1"/>
      <p:bldP spid="41" grpId="0" animBg="1"/>
      <p:bldP spid="42" grpId="0" animBg="1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Zaměstnanci jsou povinni </a:t>
            </a:r>
            <a:r>
              <a:rPr lang="cs-CZ" sz="2000" b="1" dirty="0" smtClean="0"/>
              <a:t>zejména:</a:t>
            </a:r>
            <a:endParaRPr lang="cs-CZ" sz="20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67765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KÁZEŇ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1619672" y="2132856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střežit a ochraňovat majetek zaměstnavatele před poškozením,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ztrátou</a:t>
            </a:r>
            <a:r>
              <a:rPr lang="cs-CZ" sz="2000" dirty="0"/>
              <a:t>, zničením a zneužitím </a:t>
            </a:r>
          </a:p>
        </p:txBody>
      </p:sp>
      <p:sp>
        <p:nvSpPr>
          <p:cNvPr id="50" name="Šipka doprava 49"/>
          <p:cNvSpPr/>
          <p:nvPr/>
        </p:nvSpPr>
        <p:spPr>
          <a:xfrm>
            <a:off x="827584" y="219362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1619672" y="425302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nejednat v rozporu s oprávněnými zájmy zaměstnavatele.</a:t>
            </a:r>
          </a:p>
        </p:txBody>
      </p:sp>
      <p:sp>
        <p:nvSpPr>
          <p:cNvPr id="57" name="Šipka doprava 56"/>
          <p:cNvSpPr/>
          <p:nvPr/>
        </p:nvSpPr>
        <p:spPr>
          <a:xfrm>
            <a:off x="827584" y="431379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655172" y="2967335"/>
            <a:ext cx="6877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-chráníš majetek školy?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-14250" y="4737918"/>
            <a:ext cx="91725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-vytváříš škole dobré jméno?</a:t>
            </a:r>
            <a:endParaRPr lang="cs-CZ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946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9" grpId="0" animBg="1"/>
      <p:bldP spid="50" grpId="0" animBg="1"/>
      <p:bldP spid="51" grpId="0" animBg="1"/>
      <p:bldP spid="57" grpId="0" animBg="1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ŘÁD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Pracovní řád</a:t>
            </a:r>
            <a:endParaRPr lang="cs-CZ" sz="2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1888841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Zaměstnavatelé mohou vydávat pracovní řády.</a:t>
            </a:r>
          </a:p>
        </p:txBody>
      </p:sp>
      <p:sp>
        <p:nvSpPr>
          <p:cNvPr id="28" name="Šipka doprava 27"/>
          <p:cNvSpPr/>
          <p:nvPr/>
        </p:nvSpPr>
        <p:spPr>
          <a:xfrm>
            <a:off x="827584" y="1949609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2536913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Pracovní řád je závazný pro zaměstnavatele a pro všechny jeho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zaměstnance</a:t>
            </a:r>
            <a:endParaRPr lang="cs-CZ" sz="2000" dirty="0"/>
          </a:p>
        </p:txBody>
      </p:sp>
      <p:sp>
        <p:nvSpPr>
          <p:cNvPr id="30" name="Šipka doprava 29"/>
          <p:cNvSpPr/>
          <p:nvPr/>
        </p:nvSpPr>
        <p:spPr>
          <a:xfrm>
            <a:off x="827584" y="2597681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619672" y="3473017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Všichni zaměstnanci musí být s pracovním řádem seznámeni</a:t>
            </a:r>
          </a:p>
        </p:txBody>
      </p:sp>
      <p:sp>
        <p:nvSpPr>
          <p:cNvPr id="32" name="Šipka doprava 31"/>
          <p:cNvSpPr/>
          <p:nvPr/>
        </p:nvSpPr>
        <p:spPr>
          <a:xfrm>
            <a:off x="827584" y="3533785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619672" y="4121089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Pracovní řád musí být všem zaměstnancům zaměstnavatele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veřejně </a:t>
            </a:r>
            <a:r>
              <a:rPr lang="cs-CZ" sz="2000" dirty="0"/>
              <a:t>přístupný</a:t>
            </a:r>
          </a:p>
        </p:txBody>
      </p:sp>
      <p:sp>
        <p:nvSpPr>
          <p:cNvPr id="34" name="Šipka doprava 33"/>
          <p:cNvSpPr/>
          <p:nvPr/>
        </p:nvSpPr>
        <p:spPr>
          <a:xfrm>
            <a:off x="827584" y="4181857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18658" y="4953942"/>
            <a:ext cx="7873822" cy="92333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-kde najdeš školní řád?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455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ŘÁD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Co může obsahovat pracovní řád?</a:t>
            </a:r>
            <a:endParaRPr lang="cs-CZ" sz="2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213285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1 Úvodní ustanovení </a:t>
            </a:r>
            <a:endParaRPr lang="cs-CZ" sz="2000" dirty="0"/>
          </a:p>
        </p:txBody>
      </p:sp>
      <p:sp>
        <p:nvSpPr>
          <p:cNvPr id="28" name="Šipka doprava 27"/>
          <p:cNvSpPr/>
          <p:nvPr/>
        </p:nvSpPr>
        <p:spPr>
          <a:xfrm>
            <a:off x="827584" y="219362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2780928"/>
            <a:ext cx="7272808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2 Vznik a zánik pracovního poměru 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2.1 Vznik pracovního poměru </a:t>
            </a:r>
            <a:br>
              <a:rPr lang="cs-CZ" sz="2000" dirty="0"/>
            </a:br>
            <a:r>
              <a:rPr lang="cs-CZ" sz="2000" dirty="0"/>
              <a:t>2.2 Zánik pracovního poměru </a:t>
            </a:r>
          </a:p>
        </p:txBody>
      </p:sp>
      <p:sp>
        <p:nvSpPr>
          <p:cNvPr id="30" name="Šipka doprava 29"/>
          <p:cNvSpPr/>
          <p:nvPr/>
        </p:nvSpPr>
        <p:spPr>
          <a:xfrm>
            <a:off x="827584" y="284169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619672" y="4017258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3 Mzda 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3.1 Způsob stanovení, splatnost a termín výplaty mzdy </a:t>
            </a:r>
          </a:p>
        </p:txBody>
      </p:sp>
      <p:sp>
        <p:nvSpPr>
          <p:cNvPr id="32" name="Šipka doprava 31"/>
          <p:cNvSpPr/>
          <p:nvPr/>
        </p:nvSpPr>
        <p:spPr>
          <a:xfrm>
            <a:off x="827584" y="407802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619672" y="497310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4 Povinnosti zaměstnance </a:t>
            </a:r>
            <a:endParaRPr lang="cs-CZ" sz="2000" dirty="0"/>
          </a:p>
        </p:txBody>
      </p:sp>
      <p:sp>
        <p:nvSpPr>
          <p:cNvPr id="34" name="Šipka doprava 33"/>
          <p:cNvSpPr/>
          <p:nvPr/>
        </p:nvSpPr>
        <p:spPr>
          <a:xfrm>
            <a:off x="827584" y="503387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13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ŘÁD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Co může obsahovat pracovní řád?</a:t>
            </a:r>
            <a:endParaRPr lang="cs-CZ" sz="2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198884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</a:t>
            </a:r>
            <a:r>
              <a:rPr lang="cs-CZ" sz="2000" b="1" dirty="0"/>
              <a:t> Povinnosti zaměstnavatele </a:t>
            </a:r>
            <a:endParaRPr lang="cs-CZ" sz="2000" dirty="0"/>
          </a:p>
        </p:txBody>
      </p:sp>
      <p:sp>
        <p:nvSpPr>
          <p:cNvPr id="28" name="Šipka doprava 27"/>
          <p:cNvSpPr/>
          <p:nvPr/>
        </p:nvSpPr>
        <p:spPr>
          <a:xfrm>
            <a:off x="827584" y="204960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263691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6 Náhrada cestovních výdajů </a:t>
            </a:r>
            <a:endParaRPr lang="cs-CZ" sz="2000" dirty="0"/>
          </a:p>
        </p:txBody>
      </p:sp>
      <p:sp>
        <p:nvSpPr>
          <p:cNvPr id="30" name="Šipka doprava 29"/>
          <p:cNvSpPr/>
          <p:nvPr/>
        </p:nvSpPr>
        <p:spPr>
          <a:xfrm>
            <a:off x="827584" y="269768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619672" y="3284984"/>
            <a:ext cx="7272808" cy="19389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7 Pracovní doba, dovolená za kalendářní rok a místo výkonu práce 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7.1. Pracovní doba</a:t>
            </a:r>
            <a:br>
              <a:rPr lang="cs-CZ" sz="2000" dirty="0"/>
            </a:br>
            <a:r>
              <a:rPr lang="cs-CZ" sz="2000" dirty="0"/>
              <a:t>7.2. Pevná pracovní doba </a:t>
            </a:r>
            <a:br>
              <a:rPr lang="cs-CZ" sz="2000" dirty="0"/>
            </a:br>
            <a:r>
              <a:rPr lang="cs-CZ" sz="2000" dirty="0"/>
              <a:t>7.3. Pružná pracovní doba </a:t>
            </a:r>
            <a:br>
              <a:rPr lang="cs-CZ" sz="2000" dirty="0"/>
            </a:br>
            <a:r>
              <a:rPr lang="cs-CZ" sz="2000" dirty="0"/>
              <a:t>7.4. Dovolená </a:t>
            </a:r>
            <a:br>
              <a:rPr lang="cs-CZ" sz="2000" dirty="0"/>
            </a:br>
            <a:r>
              <a:rPr lang="cs-CZ" sz="2000" dirty="0"/>
              <a:t>7.5. Místo výkonu práce </a:t>
            </a:r>
          </a:p>
        </p:txBody>
      </p:sp>
      <p:sp>
        <p:nvSpPr>
          <p:cNvPr id="32" name="Šipka doprava 31"/>
          <p:cNvSpPr/>
          <p:nvPr/>
        </p:nvSpPr>
        <p:spPr>
          <a:xfrm>
            <a:off x="827584" y="334575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619672" y="547716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8 Překážky v práci na straně zaměstnance  </a:t>
            </a:r>
            <a:endParaRPr lang="cs-CZ" sz="2000" dirty="0"/>
          </a:p>
        </p:txBody>
      </p:sp>
      <p:sp>
        <p:nvSpPr>
          <p:cNvPr id="34" name="Šipka doprava 33"/>
          <p:cNvSpPr/>
          <p:nvPr/>
        </p:nvSpPr>
        <p:spPr>
          <a:xfrm>
            <a:off x="827584" y="553793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61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ŘÁD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Co může obsahovat pracovní řád?</a:t>
            </a:r>
            <a:endParaRPr lang="cs-CZ" sz="2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1988840"/>
            <a:ext cx="7272808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9 Pravidla chování zaměstnanců v prostorách zaměstnavatele 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9.1 Pravidla oblékání </a:t>
            </a:r>
            <a:br>
              <a:rPr lang="cs-CZ" sz="2000" dirty="0"/>
            </a:br>
            <a:r>
              <a:rPr lang="cs-CZ" sz="2000" dirty="0"/>
              <a:t>9.2 Pravidla udržování prostor zaměstnavatele </a:t>
            </a:r>
            <a:br>
              <a:rPr lang="cs-CZ" sz="2000" dirty="0"/>
            </a:br>
            <a:r>
              <a:rPr lang="cs-CZ" sz="2000" dirty="0"/>
              <a:t>9.3 Chování zaměstnanců </a:t>
            </a:r>
            <a:r>
              <a:rPr lang="cs-CZ" sz="2000" b="1" dirty="0"/>
              <a:t> </a:t>
            </a:r>
            <a:endParaRPr lang="cs-CZ" sz="2000" dirty="0"/>
          </a:p>
        </p:txBody>
      </p:sp>
      <p:sp>
        <p:nvSpPr>
          <p:cNvPr id="28" name="Šipka doprava 27"/>
          <p:cNvSpPr/>
          <p:nvPr/>
        </p:nvSpPr>
        <p:spPr>
          <a:xfrm>
            <a:off x="827584" y="204960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357301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10 Bezpečnost a ochrana zdraví při </a:t>
            </a:r>
            <a:r>
              <a:rPr lang="cs-CZ" sz="2000" b="1" dirty="0" smtClean="0"/>
              <a:t>práci</a:t>
            </a:r>
            <a:endParaRPr lang="cs-CZ" sz="2000" dirty="0"/>
          </a:p>
        </p:txBody>
      </p:sp>
      <p:sp>
        <p:nvSpPr>
          <p:cNvPr id="30" name="Šipka doprava 29"/>
          <p:cNvSpPr/>
          <p:nvPr/>
        </p:nvSpPr>
        <p:spPr>
          <a:xfrm>
            <a:off x="827584" y="363378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619672" y="422108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11 Dodržování IT politiky a softwarové bezpečnosti </a:t>
            </a:r>
            <a:endParaRPr lang="cs-CZ" sz="2000" dirty="0"/>
          </a:p>
        </p:txBody>
      </p:sp>
      <p:sp>
        <p:nvSpPr>
          <p:cNvPr id="32" name="Šipka doprava 31"/>
          <p:cNvSpPr/>
          <p:nvPr/>
        </p:nvSpPr>
        <p:spPr>
          <a:xfrm>
            <a:off x="827584" y="428185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619672" y="494116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12 Odpovědnost zaměstnance za škodu </a:t>
            </a:r>
            <a:endParaRPr lang="cs-CZ" sz="2000" dirty="0"/>
          </a:p>
        </p:txBody>
      </p:sp>
      <p:sp>
        <p:nvSpPr>
          <p:cNvPr id="34" name="Šipka doprava 33"/>
          <p:cNvSpPr/>
          <p:nvPr/>
        </p:nvSpPr>
        <p:spPr>
          <a:xfrm>
            <a:off x="827584" y="500193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15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230832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ŘÁD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Co může obsahovat pracovní řád?</a:t>
            </a:r>
            <a:endParaRPr lang="cs-CZ" sz="2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198884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13</a:t>
            </a:r>
            <a:r>
              <a:rPr lang="cs-CZ" sz="2000" b="1" dirty="0"/>
              <a:t> Zákaz nekalé činnosti </a:t>
            </a:r>
            <a:endParaRPr lang="cs-CZ" sz="2000" dirty="0"/>
          </a:p>
        </p:txBody>
      </p:sp>
      <p:sp>
        <p:nvSpPr>
          <p:cNvPr id="28" name="Šipka doprava 27"/>
          <p:cNvSpPr/>
          <p:nvPr/>
        </p:nvSpPr>
        <p:spPr>
          <a:xfrm>
            <a:off x="827584" y="204960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270892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14 Závazek mlčenlivosti </a:t>
            </a:r>
            <a:endParaRPr lang="cs-CZ" sz="2000" dirty="0"/>
          </a:p>
        </p:txBody>
      </p:sp>
      <p:sp>
        <p:nvSpPr>
          <p:cNvPr id="30" name="Šipka doprava 29"/>
          <p:cNvSpPr/>
          <p:nvPr/>
        </p:nvSpPr>
        <p:spPr>
          <a:xfrm>
            <a:off x="827584" y="276968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619672" y="335699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15 Autorská práva </a:t>
            </a:r>
            <a:endParaRPr lang="cs-CZ" sz="2000" dirty="0"/>
          </a:p>
        </p:txBody>
      </p:sp>
      <p:sp>
        <p:nvSpPr>
          <p:cNvPr id="32" name="Šipka doprava 31"/>
          <p:cNvSpPr/>
          <p:nvPr/>
        </p:nvSpPr>
        <p:spPr>
          <a:xfrm>
            <a:off x="827584" y="341776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619672" y="4049913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16 Ochrana osobních údajů </a:t>
            </a:r>
            <a:endParaRPr lang="cs-CZ" sz="2000" dirty="0"/>
          </a:p>
        </p:txBody>
      </p:sp>
      <p:sp>
        <p:nvSpPr>
          <p:cNvPr id="34" name="Šipka doprava 33"/>
          <p:cNvSpPr/>
          <p:nvPr/>
        </p:nvSpPr>
        <p:spPr>
          <a:xfrm>
            <a:off x="827584" y="4110681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479715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17 Závěrečná ustanovení </a:t>
            </a:r>
            <a:endParaRPr lang="cs-CZ" sz="2000" dirty="0"/>
          </a:p>
        </p:txBody>
      </p:sp>
      <p:sp>
        <p:nvSpPr>
          <p:cNvPr id="20" name="Šipka doprava 19"/>
          <p:cNvSpPr/>
          <p:nvPr/>
        </p:nvSpPr>
        <p:spPr>
          <a:xfrm>
            <a:off x="827584" y="485792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79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18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pracovní kázeň?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jaké jsou povinnosti zaměstnanců?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proč se vytváří pracovní řád?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5633</TotalTime>
  <Words>583</Words>
  <Application>Microsoft Office PowerPoint</Application>
  <PresentationFormat>Předvádění na obrazovce (4:3)</PresentationFormat>
  <Paragraphs>160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387</cp:revision>
  <dcterms:created xsi:type="dcterms:W3CDTF">2010-11-01T23:40:31Z</dcterms:created>
  <dcterms:modified xsi:type="dcterms:W3CDTF">2014-03-17T17:06:12Z</dcterms:modified>
</cp:coreProperties>
</file>