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EA851B"/>
    <a:srgbClr val="000000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32731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Pracovní kázeň, dovolená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Dovolená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Dovolená, nárok na dovolenou, podmínky dovolené, odpočinek, délka dovolené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8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Pracovní kázeň, dovolená </a:t>
            </a:r>
            <a:r>
              <a:rPr lang="cs-CZ" sz="2800" b="1" dirty="0" smtClean="0"/>
              <a:t>2 </a:t>
            </a:r>
            <a:r>
              <a:rPr lang="cs-CZ" sz="2800" b="1" dirty="0" smtClean="0"/>
              <a:t>– Dovolená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42_854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defRPr/>
            </a:pPr>
            <a:r>
              <a:rPr lang="cs-CZ" sz="3200" dirty="0"/>
              <a:t>Pracovní kázeň, dovolená (2) – Dovolená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Dovolená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Podmínky dovolené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Dovolená </a:t>
            </a:r>
            <a:r>
              <a:rPr lang="cs-CZ" sz="2000" b="1" dirty="0"/>
              <a:t>je: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pracovní volno </a:t>
            </a:r>
            <a:r>
              <a:rPr lang="cs-CZ" sz="2000" dirty="0" smtClean="0"/>
              <a:t>v zaměstnání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156966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ENÁ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1619672" y="2564904"/>
            <a:ext cx="727280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dlouhodobá doba odpočinku, kterou na </a:t>
            </a:r>
            <a:r>
              <a:rPr lang="cs-CZ" sz="2000" dirty="0" smtClean="0"/>
              <a:t>základě zákona poskytuje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zaměstnavatel svým zaměstnancům, </a:t>
            </a:r>
            <a:r>
              <a:rPr lang="cs-CZ" sz="2000" dirty="0"/>
              <a:t>aby si odpočali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a </a:t>
            </a:r>
            <a:r>
              <a:rPr lang="cs-CZ" sz="2000" dirty="0"/>
              <a:t>zregenerovali své síly pro další výkon práce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61" name="Šipka doprava 60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32426" y="3645024"/>
            <a:ext cx="816005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-pracuješ do školy vždy tak, 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že si zasloužíš odpočinout?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60" grpId="0" animBg="1"/>
      <p:bldP spid="61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– </a:t>
            </a:r>
            <a:r>
              <a:rPr lang="cs-CZ" sz="2000" b="1" dirty="0"/>
              <a:t>Zaměstnanci vzniká za stanovených podmínek nárok </a:t>
            </a:r>
            <a:r>
              <a:rPr lang="cs-CZ" sz="2000" b="1" dirty="0" smtClean="0"/>
              <a:t>na: 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a) dovolenou za kalendářní rok nebo na její poměrnou část,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PODMÍ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NKY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ENÉ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1619672" y="249986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b) dovolenou za odpracované dny</a:t>
            </a:r>
          </a:p>
        </p:txBody>
      </p:sp>
      <p:sp>
        <p:nvSpPr>
          <p:cNvPr id="61" name="Šipka doprava 60"/>
          <p:cNvSpPr/>
          <p:nvPr/>
        </p:nvSpPr>
        <p:spPr>
          <a:xfrm>
            <a:off x="827584" y="25606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147938"/>
            <a:ext cx="7272808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c) dodatkovou dovolenou, (při výrazně nebezpečné práci) </a:t>
            </a:r>
            <a:r>
              <a:rPr lang="cs-CZ" sz="2000" dirty="0" smtClean="0"/>
              <a:t>–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Zaměstnanci</a:t>
            </a:r>
            <a:r>
              <a:rPr lang="cs-CZ" sz="2000" dirty="0"/>
              <a:t>, kteří pracují v dolech, v prostředí, kde jim přímo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hrozí </a:t>
            </a:r>
            <a:r>
              <a:rPr lang="cs-CZ" sz="2000" dirty="0"/>
              <a:t>nákaza infekcí nebo jsou vystaveni ionizujícímu záření,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s </a:t>
            </a:r>
            <a:r>
              <a:rPr lang="cs-CZ" sz="2000" dirty="0"/>
              <a:t>duševně chorými nebo mentálně postiženými, ve věznicích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nebo </a:t>
            </a:r>
            <a:r>
              <a:rPr lang="cs-CZ" sz="2000" dirty="0"/>
              <a:t>jako potápěči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17" name="Šipka doprava 16"/>
          <p:cNvSpPr/>
          <p:nvPr/>
        </p:nvSpPr>
        <p:spPr>
          <a:xfrm>
            <a:off x="827584" y="320870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504511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d) další dovolenou. (při výrazně nebezpečné práci) – 1 týden ročně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51058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0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60" grpId="0" animBg="1"/>
      <p:bldP spid="61" grpId="0" animBg="1"/>
      <p:bldP spid="16" grpId="0" animBg="1"/>
      <p:bldP spid="17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dovolenou </a:t>
            </a:r>
            <a:r>
              <a:rPr lang="cs-CZ" sz="2000" b="1" dirty="0"/>
              <a:t>určuje</a:t>
            </a:r>
            <a:r>
              <a:rPr lang="cs-CZ" sz="2000" dirty="0"/>
              <a:t> podle rozvrhu čerpání dovolené zaměstnavatel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PODMÍ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NKY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2452826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/>
              <a:t>jak</a:t>
            </a:r>
            <a:r>
              <a:rPr lang="cs-CZ" sz="2000" dirty="0"/>
              <a:t> k provozním důvodům zaměstnavatele,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25135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187676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je nutné </a:t>
            </a:r>
            <a:r>
              <a:rPr lang="cs-CZ" sz="2000" dirty="0" smtClean="0"/>
              <a:t>přihlížet: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3597403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Určena by měla být tak, aby zaměstnanec </a:t>
            </a:r>
            <a:r>
              <a:rPr lang="cs-CZ" sz="2000" b="1" dirty="0"/>
              <a:t>mohl</a:t>
            </a:r>
            <a:r>
              <a:rPr lang="cs-CZ" sz="2000" dirty="0"/>
              <a:t> v příslušném roce vyčerpat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alespoň </a:t>
            </a:r>
            <a:r>
              <a:rPr lang="cs-CZ" sz="2000" dirty="0"/>
              <a:t>čtyři týdny dovolené, která mu za daný rok přísluší.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613066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Základní</a:t>
            </a:r>
            <a:r>
              <a:rPr lang="cs-CZ" sz="2000" dirty="0" smtClean="0"/>
              <a:t> </a:t>
            </a:r>
            <a:r>
              <a:rPr lang="cs-CZ" sz="2000" dirty="0"/>
              <a:t>výměra pro všechny zaměstnance jsou </a:t>
            </a:r>
            <a:r>
              <a:rPr lang="cs-CZ" sz="2000" b="1" dirty="0"/>
              <a:t>čtyři</a:t>
            </a:r>
            <a:r>
              <a:rPr lang="cs-CZ" sz="2000" dirty="0"/>
              <a:t> týdny za rok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88487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b="1" dirty="0"/>
              <a:t>tak</a:t>
            </a:r>
            <a:r>
              <a:rPr lang="cs-CZ" sz="2000" dirty="0"/>
              <a:t> k oprávněným zájmům zaměstnance</a:t>
            </a:r>
          </a:p>
        </p:txBody>
      </p:sp>
      <p:sp>
        <p:nvSpPr>
          <p:cNvPr id="27" name="Šipka doprava 26"/>
          <p:cNvSpPr/>
          <p:nvPr/>
        </p:nvSpPr>
        <p:spPr>
          <a:xfrm>
            <a:off x="827584" y="294564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1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4392488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zaměstnanci </a:t>
            </a:r>
            <a:r>
              <a:rPr lang="cs-CZ" sz="2000" dirty="0"/>
              <a:t>např</a:t>
            </a:r>
            <a:r>
              <a:rPr lang="cs-CZ" sz="2000" dirty="0" smtClean="0"/>
              <a:t>. státu. obcí, krajů či příspěvkových organizací </a:t>
            </a:r>
            <a:r>
              <a:rPr lang="cs-CZ" sz="2000" dirty="0"/>
              <a:t>mají pět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týdnů </a:t>
            </a:r>
            <a:r>
              <a:rPr lang="cs-CZ" sz="2000" dirty="0"/>
              <a:t>ročně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PODMÍ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NKY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ENÉ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83568" y="3460938"/>
            <a:ext cx="43924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učitelé </a:t>
            </a:r>
            <a:r>
              <a:rPr lang="cs-CZ" sz="2000" dirty="0"/>
              <a:t>a vědečtí pracovníci mají osm týdnů ročně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 rot="20982651">
            <a:off x="2206223" y="1338469"/>
            <a:ext cx="658250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marL="685800" indent="-685800" algn="ctr">
              <a:buFontTx/>
              <a:buChar char="-"/>
            </a:pP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proč myslíš, že mají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5 týdnů dovolené?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 rot="20982651">
            <a:off x="1759595" y="3621189"/>
            <a:ext cx="747576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685800" indent="-685800" algn="ctr">
              <a:buFontTx/>
              <a:buChar char="-"/>
            </a:pP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proč myslíš, že mají </a:t>
            </a:r>
          </a:p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 týdnů dovolené?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637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2" grpId="0" animBg="1"/>
      <p:bldP spid="3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jestliže by </a:t>
            </a:r>
            <a:r>
              <a:rPr lang="cs-CZ" sz="2000" dirty="0" smtClean="0"/>
              <a:t>dovolenou nemohl zaměstnanec vyčerpat </a:t>
            </a:r>
            <a:r>
              <a:rPr lang="cs-CZ" sz="2000" dirty="0"/>
              <a:t>celou</a:t>
            </a:r>
            <a:r>
              <a:rPr lang="cs-CZ" sz="2000" dirty="0" smtClean="0"/>
              <a:t>, tak: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PODMÍ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NKY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191683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převádí se do dalšího roku</a:t>
            </a:r>
          </a:p>
        </p:txBody>
      </p:sp>
      <p:sp>
        <p:nvSpPr>
          <p:cNvPr id="21" name="Šipka doprava 20"/>
          <p:cNvSpPr/>
          <p:nvPr/>
        </p:nvSpPr>
        <p:spPr>
          <a:xfrm>
            <a:off x="827584" y="197760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305290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Dovolená je placená, za její čerpání přísluší </a:t>
            </a:r>
            <a:r>
              <a:rPr lang="cs-CZ" sz="2000" dirty="0" smtClean="0"/>
              <a:t>náhrada mzdy nebo platu </a:t>
            </a:r>
            <a:r>
              <a:rPr lang="cs-CZ" sz="2000" dirty="0"/>
              <a:t>ve výši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průměrného </a:t>
            </a:r>
            <a:r>
              <a:rPr lang="cs-CZ" sz="2000" dirty="0"/>
              <a:t>výdělku.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256490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případně s jeho souhlasem ještě do dalšího následujícího roku</a:t>
            </a:r>
          </a:p>
        </p:txBody>
      </p:sp>
      <p:sp>
        <p:nvSpPr>
          <p:cNvPr id="27" name="Šipka doprava 26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324491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pak ale nárok na ni zaniká  </a:t>
            </a:r>
          </a:p>
        </p:txBody>
      </p:sp>
      <p:sp>
        <p:nvSpPr>
          <p:cNvPr id="18" name="Šipka doprava 17"/>
          <p:cNvSpPr/>
          <p:nvPr/>
        </p:nvSpPr>
        <p:spPr>
          <a:xfrm>
            <a:off x="827584" y="33056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27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0" grpId="0" animBg="1"/>
      <p:bldP spid="21" grpId="0" animBg="1"/>
      <p:bldP spid="24" grpId="0" animBg="1"/>
      <p:bldP spid="25" grpId="0" animBg="1"/>
      <p:bldP spid="27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2" name="TextovéPole 51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PODMÍ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NKY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DOVOL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ENÉ</a:t>
            </a:r>
          </a:p>
        </p:txBody>
      </p:sp>
      <p:sp>
        <p:nvSpPr>
          <p:cNvPr id="3" name="Obdélník 2"/>
          <p:cNvSpPr/>
          <p:nvPr/>
        </p:nvSpPr>
        <p:spPr>
          <a:xfrm>
            <a:off x="673957" y="1242626"/>
            <a:ext cx="7796109" cy="1754326"/>
          </a:xfrm>
          <a:prstGeom prst="rect">
            <a:avLst/>
          </a:prstGeom>
          <a:noFill/>
          <a:ln>
            <a:solidFill>
              <a:srgbClr val="3366FF"/>
            </a:solidFill>
          </a:ln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-jaký je rozdíl mezi </a:t>
            </a:r>
          </a:p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dovolenou a prázdninami?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640507" y="3114834"/>
            <a:ext cx="5882251" cy="1754326"/>
          </a:xfrm>
          <a:prstGeom prst="rect">
            <a:avLst/>
          </a:prstGeom>
          <a:noFill/>
          <a:ln>
            <a:solidFill>
              <a:srgbClr val="EA851B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-co platí pro učitele </a:t>
            </a:r>
          </a:p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co platí pro žáky?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329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dovolená?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podmínky dovolené?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jaká je základní délka dovolené?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5676</TotalTime>
  <Words>568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391</cp:revision>
  <dcterms:created xsi:type="dcterms:W3CDTF">2010-11-01T23:40:31Z</dcterms:created>
  <dcterms:modified xsi:type="dcterms:W3CDTF">2014-03-17T17:07:25Z</dcterms:modified>
</cp:coreProperties>
</file>