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59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EA851B"/>
    <a:srgbClr val="000000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17. 3. 2014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17. 3. 2014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://upload.wikimedia.org/wikipedia/commons/8/85/%C4%8Cesk%C3%A1_spr%C3%A1va_soci%C3%A1ln%C3%ADho_zabezpe%C4%8Den%C3%AD,_logo_RGB.sv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647701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Sociální systém České republiky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Sociální politika, sociální zabezpečení, sociální pojištění, sociální dávky, azyly, služby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8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Sociální systém České republiky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42_855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/>
              <a:t>Sociální systém České republiky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Sociální zabezpečení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Sociální politika státu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dva typy sociální politiky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aktivní (perspektivní) sociální politika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1619672" y="357301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pasivní </a:t>
            </a:r>
            <a:r>
              <a:rPr lang="cs-CZ" sz="2000" dirty="0"/>
              <a:t>(retrospektivní) politika </a:t>
            </a:r>
          </a:p>
        </p:txBody>
      </p:sp>
      <p:sp>
        <p:nvSpPr>
          <p:cNvPr id="61" name="Šipka doprava 60"/>
          <p:cNvSpPr/>
          <p:nvPr/>
        </p:nvSpPr>
        <p:spPr>
          <a:xfrm>
            <a:off x="827584" y="36337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2987824" y="2420888"/>
            <a:ext cx="590465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snaha </a:t>
            </a:r>
            <a:r>
              <a:rPr lang="cs-CZ" sz="2000" dirty="0"/>
              <a:t>o předcházení vzniku sociálních problémů a přijímání preventivních opatření</a:t>
            </a:r>
          </a:p>
        </p:txBody>
      </p:sp>
      <p:sp>
        <p:nvSpPr>
          <p:cNvPr id="63" name="Šipka doprava 62"/>
          <p:cNvSpPr/>
          <p:nvPr/>
        </p:nvSpPr>
        <p:spPr>
          <a:xfrm>
            <a:off x="2123728" y="248165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2987824" y="4221088"/>
            <a:ext cx="59046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řešení již vzniklých sociálních problémů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65" name="Šipka doprava 64"/>
          <p:cNvSpPr/>
          <p:nvPr/>
        </p:nvSpPr>
        <p:spPr>
          <a:xfrm>
            <a:off x="2123728" y="428185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5086" y="4881934"/>
            <a:ext cx="8277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-jaká politika převládá v ČR?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dirty="0"/>
              <a:t>Sociální zabezpečení je v </a:t>
            </a:r>
            <a:r>
              <a:rPr lang="cs-CZ" sz="2000" dirty="0" smtClean="0"/>
              <a:t>ČR: 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hlavním nástrojem sociální politiky 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1619672" y="249289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slouží ke zmírnění sociálních nerovností</a:t>
            </a:r>
          </a:p>
        </p:txBody>
      </p:sp>
      <p:sp>
        <p:nvSpPr>
          <p:cNvPr id="61" name="Šipka doprava 60"/>
          <p:cNvSpPr/>
          <p:nvPr/>
        </p:nvSpPr>
        <p:spPr>
          <a:xfrm>
            <a:off x="827584" y="255366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321297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slouží </a:t>
            </a:r>
            <a:r>
              <a:rPr lang="cs-CZ" sz="2000" dirty="0" smtClean="0"/>
              <a:t>k </a:t>
            </a:r>
            <a:r>
              <a:rPr lang="cs-CZ" sz="2000" dirty="0"/>
              <a:t>řešení sociálních konfliktů</a:t>
            </a:r>
          </a:p>
        </p:txBody>
      </p:sp>
      <p:sp>
        <p:nvSpPr>
          <p:cNvPr id="21" name="Šipka doprava 20"/>
          <p:cNvSpPr/>
          <p:nvPr/>
        </p:nvSpPr>
        <p:spPr>
          <a:xfrm>
            <a:off x="827584" y="327374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396499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</a:t>
            </a:r>
            <a:r>
              <a:rPr lang="cs-CZ" sz="2000" dirty="0" smtClean="0"/>
              <a:t>je </a:t>
            </a:r>
            <a:r>
              <a:rPr lang="cs-CZ" sz="2000" dirty="0"/>
              <a:t>součástí (</a:t>
            </a:r>
            <a:r>
              <a:rPr lang="cs-CZ" sz="2000" i="1" dirty="0"/>
              <a:t>příjmem i výdajem</a:t>
            </a:r>
            <a:r>
              <a:rPr lang="cs-CZ" sz="2000" dirty="0"/>
              <a:t>) státního </a:t>
            </a:r>
            <a:r>
              <a:rPr lang="cs-CZ" sz="2000" dirty="0" smtClean="0"/>
              <a:t>rozpočtu</a:t>
            </a:r>
            <a:endParaRPr lang="cs-CZ" sz="2000" dirty="0"/>
          </a:p>
        </p:txBody>
      </p:sp>
      <p:sp>
        <p:nvSpPr>
          <p:cNvPr id="23" name="Šipka doprava 22"/>
          <p:cNvSpPr/>
          <p:nvPr/>
        </p:nvSpPr>
        <p:spPr>
          <a:xfrm>
            <a:off x="827584" y="402576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46737" y="4665910"/>
            <a:ext cx="4329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-co je to ČSSZ?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 descr="File:Česká správa sociálního zabezpečení, logo RGB.sv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298" y="4474105"/>
            <a:ext cx="1475174" cy="147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75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60" grpId="0" animBg="1"/>
      <p:bldP spid="61" grpId="0" animBg="1"/>
      <p:bldP spid="20" grpId="0" animBg="1"/>
      <p:bldP spid="21" grpId="0" animBg="1"/>
      <p:bldP spid="22" grpId="0" animBg="1"/>
      <p:bldP spid="23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dirty="0"/>
              <a:t>Sociální zabezpečení </a:t>
            </a:r>
            <a:r>
              <a:rPr lang="cs-CZ" sz="2000" b="1" dirty="0"/>
              <a:t>pomáhá ve 3 formách</a:t>
            </a:r>
            <a:r>
              <a:rPr lang="cs-CZ" sz="2000" dirty="0"/>
              <a:t>: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000" b="1" dirty="0" smtClean="0"/>
              <a:t>sociální </a:t>
            </a:r>
            <a:r>
              <a:rPr lang="cs-CZ" sz="2000" b="1" dirty="0"/>
              <a:t>dávky </a:t>
            </a:r>
            <a:r>
              <a:rPr lang="cs-CZ" sz="2000" dirty="0"/>
              <a:t>– pojistné plnění pro případ indispozice získat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    vlastní </a:t>
            </a:r>
            <a:r>
              <a:rPr lang="cs-CZ" sz="2000" dirty="0"/>
              <a:t>příjem z důvodu: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2699792" y="2636912"/>
            <a:ext cx="61926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nemoci – nemocenské dávky</a:t>
            </a:r>
            <a:endParaRPr lang="cs-CZ" sz="2000" b="1" dirty="0"/>
          </a:p>
        </p:txBody>
      </p:sp>
      <p:sp>
        <p:nvSpPr>
          <p:cNvPr id="61" name="Šipka doprava 60"/>
          <p:cNvSpPr/>
          <p:nvPr/>
        </p:nvSpPr>
        <p:spPr>
          <a:xfrm>
            <a:off x="1835478" y="269768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99792" y="3050854"/>
            <a:ext cx="61926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ztráty zaměstnání – podpora v </a:t>
            </a:r>
            <a:r>
              <a:rPr lang="cs-CZ" sz="2000" dirty="0" smtClean="0"/>
              <a:t>nezaměstnanosti</a:t>
            </a:r>
            <a:endParaRPr lang="cs-CZ" sz="2000" dirty="0"/>
          </a:p>
        </p:txBody>
      </p:sp>
      <p:sp>
        <p:nvSpPr>
          <p:cNvPr id="21" name="Šipka doprava 20"/>
          <p:cNvSpPr/>
          <p:nvPr/>
        </p:nvSpPr>
        <p:spPr>
          <a:xfrm>
            <a:off x="1835478" y="311162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699792" y="3455743"/>
            <a:ext cx="61926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stáří – starobní důchod</a:t>
            </a:r>
          </a:p>
        </p:txBody>
      </p:sp>
      <p:sp>
        <p:nvSpPr>
          <p:cNvPr id="23" name="Šipka doprava 22"/>
          <p:cNvSpPr/>
          <p:nvPr/>
        </p:nvSpPr>
        <p:spPr>
          <a:xfrm>
            <a:off x="1835478" y="3516511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699792" y="3851995"/>
            <a:ext cx="61926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– nedospělosti – dětské </a:t>
            </a:r>
            <a:r>
              <a:rPr lang="cs-CZ" sz="2000" dirty="0" smtClean="0"/>
              <a:t>přídavky</a:t>
            </a:r>
            <a:endParaRPr lang="cs-CZ" sz="2000" dirty="0"/>
          </a:p>
        </p:txBody>
      </p:sp>
      <p:sp>
        <p:nvSpPr>
          <p:cNvPr id="25" name="Šipka doprava 24"/>
          <p:cNvSpPr/>
          <p:nvPr/>
        </p:nvSpPr>
        <p:spPr>
          <a:xfrm>
            <a:off x="1835478" y="3912763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444930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</a:t>
            </a:r>
            <a:r>
              <a:rPr lang="cs-CZ" sz="2000" b="1" dirty="0"/>
              <a:t>) sociální azyly </a:t>
            </a:r>
            <a:r>
              <a:rPr lang="cs-CZ" sz="2000" dirty="0"/>
              <a:t>– pro případ ztráty domova</a:t>
            </a:r>
          </a:p>
        </p:txBody>
      </p:sp>
      <p:sp>
        <p:nvSpPr>
          <p:cNvPr id="28" name="Šipka doprava 27"/>
          <p:cNvSpPr/>
          <p:nvPr/>
        </p:nvSpPr>
        <p:spPr>
          <a:xfrm>
            <a:off x="827584" y="451007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5045114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3) sociální služby </a:t>
            </a:r>
            <a:r>
              <a:rPr lang="cs-CZ" sz="2000" dirty="0"/>
              <a:t>– pomoc postiženým lidem s tělesnou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nebo </a:t>
            </a:r>
            <a:r>
              <a:rPr lang="cs-CZ" sz="2000" dirty="0"/>
              <a:t>duševní vadou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510588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43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60" grpId="0" animBg="1"/>
      <p:bldP spid="61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dirty="0"/>
              <a:t>Příjmy státního sociálního systému se skládají ze 3 druhů odvodů: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a) pojistné na důchodové zabezpečení (28 %),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249289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b) pojistné na nemocenské pojištění (2,3 </a:t>
            </a:r>
            <a:r>
              <a:rPr lang="cs-CZ" sz="2000" dirty="0" smtClean="0"/>
              <a:t>%)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255366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308870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c) příspěvek na státní politiku zaměstnanosti (1,2 %).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314947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19672" y="3690898"/>
            <a:ext cx="5984780" cy="175432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-kolik bys odváděl </a:t>
            </a: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ze svého platu nyní?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421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7" grpId="0" animBg="1"/>
      <p:bldP spid="28" grpId="0" animBg="1"/>
      <p:bldP spid="29" grpId="0" animBg="1"/>
      <p:bldP spid="30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dirty="0"/>
              <a:t>Poplatníci pojistného se dělí do čtyř skupin.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1) zaměstnavatel,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249289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2) zaměstnanec,</a:t>
            </a:r>
          </a:p>
        </p:txBody>
      </p:sp>
      <p:sp>
        <p:nvSpPr>
          <p:cNvPr id="28" name="Šipka doprava 27"/>
          <p:cNvSpPr/>
          <p:nvPr/>
        </p:nvSpPr>
        <p:spPr>
          <a:xfrm>
            <a:off x="827584" y="255366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308870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3) OSVČ,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314947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19672" y="3748970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4) dobrovolní účastníci důchodového pojištění.</a:t>
            </a:r>
          </a:p>
        </p:txBody>
      </p:sp>
      <p:sp>
        <p:nvSpPr>
          <p:cNvPr id="20" name="Šipka doprava 19"/>
          <p:cNvSpPr/>
          <p:nvPr/>
        </p:nvSpPr>
        <p:spPr>
          <a:xfrm>
            <a:off x="827584" y="380973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06292" y="4221697"/>
            <a:ext cx="5931432" cy="175432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10000">
                <a:schemeClr val="accent1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-do které kategorie </a:t>
            </a:r>
          </a:p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budeš patřit TY?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922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7" grpId="0" animBg="1"/>
      <p:bldP spid="28" grpId="0" animBg="1"/>
      <p:bldP spid="29" grpId="0" animBg="1"/>
      <p:bldP spid="30" grpId="0" animBg="1"/>
      <p:bldP spid="17" grpId="0" animBg="1"/>
      <p:bldP spid="20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dirty="0"/>
              <a:t>Český systém sociálního zabezpečení je rozdělen do tří hlavních oblastí: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sociální pojištění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619672" y="249289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státní sociální </a:t>
            </a:r>
            <a:r>
              <a:rPr lang="cs-CZ" sz="2000" dirty="0" smtClean="0"/>
              <a:t>podpora 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255366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308870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sociální pomoc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314947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 rot="20432697">
            <a:off x="1749283" y="2558180"/>
            <a:ext cx="701129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-vždy si připomeň, </a:t>
            </a:r>
          </a:p>
          <a:p>
            <a:pPr algn="ctr"/>
            <a:r>
              <a:rPr lang="cs-CZ" sz="5400" b="1" u="sng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odkud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se peníze berou </a:t>
            </a: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 </a:t>
            </a:r>
            <a:r>
              <a:rPr lang="cs-CZ" sz="5400" b="1" u="sng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kdo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a </a:t>
            </a:r>
            <a:r>
              <a:rPr lang="cs-CZ" sz="5400" b="1" u="sng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proč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je dostává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14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7" grpId="0" animBg="1"/>
      <p:bldP spid="28" grpId="0" animBg="1"/>
      <p:bldP spid="29" grpId="0" animBg="1"/>
      <p:bldP spid="30" grpId="0" animBg="1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sociální pojištění tvoří: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35283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zdravotní pojištění 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5256076" y="1628800"/>
            <a:ext cx="363640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zajišťuje bezplatnou </a:t>
            </a:r>
            <a:r>
              <a:rPr lang="cs-CZ" sz="2000" b="1" dirty="0"/>
              <a:t>zdravotní péči</a:t>
            </a:r>
          </a:p>
        </p:txBody>
      </p:sp>
      <p:sp>
        <p:nvSpPr>
          <p:cNvPr id="28" name="Šipka doprava 27"/>
          <p:cNvSpPr/>
          <p:nvPr/>
        </p:nvSpPr>
        <p:spPr>
          <a:xfrm>
            <a:off x="4571999" y="191882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2600284"/>
            <a:ext cx="35283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nemocenské pojištění </a:t>
            </a:r>
          </a:p>
        </p:txBody>
      </p:sp>
      <p:sp>
        <p:nvSpPr>
          <p:cNvPr id="30" name="Šipka doprava 29"/>
          <p:cNvSpPr/>
          <p:nvPr/>
        </p:nvSpPr>
        <p:spPr>
          <a:xfrm>
            <a:off x="827584" y="266105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56138" y="2375207"/>
            <a:ext cx="3636559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náklady v době </a:t>
            </a:r>
            <a:r>
              <a:rPr lang="cs-CZ" sz="2000" b="1" dirty="0"/>
              <a:t>nemoci</a:t>
            </a:r>
            <a:r>
              <a:rPr lang="cs-CZ" sz="2000" dirty="0"/>
              <a:t>, </a:t>
            </a:r>
            <a:r>
              <a:rPr lang="cs-CZ" sz="2000" b="1" dirty="0"/>
              <a:t>těhotenství</a:t>
            </a:r>
            <a:r>
              <a:rPr lang="cs-CZ" sz="2000" dirty="0"/>
              <a:t>, </a:t>
            </a:r>
            <a:r>
              <a:rPr lang="cs-CZ" sz="2000" b="1" dirty="0"/>
              <a:t>mateřství</a:t>
            </a:r>
            <a:r>
              <a:rPr lang="cs-CZ" sz="2000" dirty="0"/>
              <a:t>, </a:t>
            </a:r>
            <a:r>
              <a:rPr lang="cs-CZ" sz="2000" b="1" dirty="0"/>
              <a:t>OČR</a:t>
            </a:r>
            <a:r>
              <a:rPr lang="cs-CZ" sz="2000" dirty="0"/>
              <a:t> </a:t>
            </a:r>
            <a:r>
              <a:rPr lang="cs-CZ" sz="2000" dirty="0" smtClean="0"/>
              <a:t>apod.</a:t>
            </a:r>
            <a:endParaRPr lang="cs-CZ" sz="2000" dirty="0"/>
          </a:p>
        </p:txBody>
      </p:sp>
      <p:sp>
        <p:nvSpPr>
          <p:cNvPr id="20" name="Šipka doprava 19"/>
          <p:cNvSpPr/>
          <p:nvPr/>
        </p:nvSpPr>
        <p:spPr>
          <a:xfrm>
            <a:off x="4572217" y="266523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19672" y="3675607"/>
            <a:ext cx="35283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důchodové </a:t>
            </a:r>
            <a:r>
              <a:rPr lang="cs-CZ" sz="2000" dirty="0" smtClean="0"/>
              <a:t>pojištění</a:t>
            </a:r>
            <a:endParaRPr lang="cs-CZ" sz="2000" dirty="0"/>
          </a:p>
        </p:txBody>
      </p:sp>
      <p:sp>
        <p:nvSpPr>
          <p:cNvPr id="22" name="Šipka doprava 21"/>
          <p:cNvSpPr/>
          <p:nvPr/>
        </p:nvSpPr>
        <p:spPr>
          <a:xfrm>
            <a:off x="827584" y="373637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256138" y="3419531"/>
            <a:ext cx="3636560" cy="224676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pokrytí nákladů v souvislosti se stářím, invaliditou nebo úmrtím živitele rodiny. V rámci důchodového pojištění jsou vypláceny </a:t>
            </a:r>
            <a:r>
              <a:rPr lang="cs-CZ" sz="2000" b="1" dirty="0"/>
              <a:t>starobní</a:t>
            </a:r>
            <a:r>
              <a:rPr lang="cs-CZ" sz="2000" dirty="0"/>
              <a:t>, </a:t>
            </a:r>
            <a:r>
              <a:rPr lang="cs-CZ" sz="2000" b="1" dirty="0"/>
              <a:t>invalidní</a:t>
            </a:r>
            <a:r>
              <a:rPr lang="cs-CZ" sz="2000" dirty="0"/>
              <a:t>, </a:t>
            </a:r>
            <a:r>
              <a:rPr lang="cs-CZ" sz="2000" b="1" dirty="0"/>
              <a:t>vdovské</a:t>
            </a:r>
            <a:r>
              <a:rPr lang="cs-CZ" sz="2000" dirty="0"/>
              <a:t> a </a:t>
            </a:r>
            <a:r>
              <a:rPr lang="cs-CZ" sz="2000" b="1" dirty="0"/>
              <a:t>vdovecké</a:t>
            </a:r>
            <a:r>
              <a:rPr lang="cs-CZ" sz="2000" dirty="0"/>
              <a:t> a </a:t>
            </a:r>
            <a:r>
              <a:rPr lang="cs-CZ" sz="2000" b="1" dirty="0"/>
              <a:t>sirotčí</a:t>
            </a:r>
            <a:r>
              <a:rPr lang="cs-CZ" sz="2000" dirty="0"/>
              <a:t> důchody</a:t>
            </a:r>
          </a:p>
        </p:txBody>
      </p:sp>
      <p:sp>
        <p:nvSpPr>
          <p:cNvPr id="24" name="Šipka doprava 23"/>
          <p:cNvSpPr/>
          <p:nvPr/>
        </p:nvSpPr>
        <p:spPr>
          <a:xfrm>
            <a:off x="4595440" y="373212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19672" y="4293096"/>
            <a:ext cx="35283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zabezpečení v nezaměstnanosti </a:t>
            </a:r>
          </a:p>
        </p:txBody>
      </p:sp>
      <p:sp>
        <p:nvSpPr>
          <p:cNvPr id="31" name="Šipka doprava 30"/>
          <p:cNvSpPr/>
          <p:nvPr/>
        </p:nvSpPr>
        <p:spPr>
          <a:xfrm>
            <a:off x="827584" y="435386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2" name="Šipka doprava 31"/>
          <p:cNvSpPr/>
          <p:nvPr/>
        </p:nvSpPr>
        <p:spPr>
          <a:xfrm flipH="1">
            <a:off x="3707904" y="4806610"/>
            <a:ext cx="576065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619672" y="4806610"/>
            <a:ext cx="198037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případ ztráty zaměstnání</a:t>
            </a:r>
          </a:p>
        </p:txBody>
      </p:sp>
    </p:spTree>
    <p:extLst>
      <p:ext uri="{BB962C8B-B14F-4D97-AF65-F5344CB8AC3E}">
        <p14:creationId xmlns:p14="http://schemas.microsoft.com/office/powerpoint/2010/main" val="258802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7" grpId="0" animBg="1"/>
      <p:bldP spid="28" grpId="0" animBg="1"/>
      <p:bldP spid="29" grpId="0" animBg="1"/>
      <p:bldP spid="30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 animBg="1"/>
      <p:bldP spid="3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státní sociální podporu tvoří: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například </a:t>
            </a:r>
            <a:r>
              <a:rPr lang="cs-CZ" sz="2000" b="1" dirty="0"/>
              <a:t>přídavek</a:t>
            </a:r>
            <a:r>
              <a:rPr lang="cs-CZ" sz="2000" dirty="0"/>
              <a:t> </a:t>
            </a:r>
            <a:r>
              <a:rPr lang="cs-CZ" sz="2000" b="1" dirty="0"/>
              <a:t>na dítě</a:t>
            </a:r>
            <a:r>
              <a:rPr lang="cs-CZ" sz="2000" dirty="0"/>
              <a:t>, </a:t>
            </a:r>
            <a:r>
              <a:rPr lang="cs-CZ" sz="2000" b="1" dirty="0"/>
              <a:t>sociální přídavek</a:t>
            </a:r>
            <a:r>
              <a:rPr lang="cs-CZ" sz="2000" dirty="0"/>
              <a:t>, </a:t>
            </a:r>
            <a:r>
              <a:rPr lang="cs-CZ" sz="2000" b="1" dirty="0"/>
              <a:t>příspěvek na bydlení</a:t>
            </a:r>
            <a:r>
              <a:rPr lang="cs-CZ" sz="2000" dirty="0"/>
              <a:t>, </a:t>
            </a:r>
            <a:r>
              <a:rPr lang="cs-CZ" sz="2000" b="1" dirty="0"/>
              <a:t>porodné</a:t>
            </a:r>
            <a:r>
              <a:rPr lang="cs-CZ" sz="2000" dirty="0"/>
              <a:t>, </a:t>
            </a:r>
            <a:r>
              <a:rPr lang="cs-CZ" sz="2000" b="1" dirty="0"/>
              <a:t>pohřebné</a:t>
            </a:r>
            <a:r>
              <a:rPr lang="cs-CZ" sz="2000" dirty="0"/>
              <a:t>, ale také </a:t>
            </a:r>
            <a:r>
              <a:rPr lang="cs-CZ" sz="2000" b="1" dirty="0"/>
              <a:t>dávky pro pěstouny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323165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SOCIÁLN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SYSTÉM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83568" y="3009146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/>
              <a:t>sociální pomoc tvoří: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1619672" y="3657218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dávky pomoci v hmotné nouzi – </a:t>
            </a:r>
            <a:r>
              <a:rPr lang="cs-CZ" sz="2000" b="1" dirty="0"/>
              <a:t>příspěvek na živobytí</a:t>
            </a:r>
            <a:r>
              <a:rPr lang="cs-CZ" sz="2000" dirty="0"/>
              <a:t>, </a:t>
            </a:r>
            <a:r>
              <a:rPr lang="cs-CZ" sz="2000" b="1" dirty="0"/>
              <a:t>doplatek na bydlení</a:t>
            </a:r>
            <a:r>
              <a:rPr lang="cs-CZ" sz="2000" dirty="0"/>
              <a:t> nebo </a:t>
            </a:r>
            <a:r>
              <a:rPr lang="cs-CZ" sz="2000" b="1" dirty="0"/>
              <a:t>mimořádná okamžitá pomoc</a:t>
            </a:r>
          </a:p>
        </p:txBody>
      </p:sp>
      <p:sp>
        <p:nvSpPr>
          <p:cNvPr id="36" name="Šipka doprava 35"/>
          <p:cNvSpPr/>
          <p:nvPr/>
        </p:nvSpPr>
        <p:spPr>
          <a:xfrm>
            <a:off x="827584" y="371798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20014" y="4451628"/>
            <a:ext cx="5703998" cy="10772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-do jaké kategorie patří </a:t>
            </a:r>
          </a:p>
          <a:p>
            <a:pPr algn="ctr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pomoc vyplaveným povodněmi?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25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4" grpId="0" animBg="1"/>
      <p:bldP spid="35" grpId="0" animBg="1"/>
      <p:bldP spid="36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sociální pojištění?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státní sociální podpora?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sociální pomoc?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4" name="Obdélník 3"/>
          <p:cNvSpPr/>
          <p:nvPr/>
        </p:nvSpPr>
        <p:spPr>
          <a:xfrm>
            <a:off x="467544" y="177281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http://commons.wikimedia.org</a:t>
            </a:r>
            <a:r>
              <a:rPr lang="cs-CZ" dirty="0"/>
              <a:t> [online]. [cit. 15.3.2014]. Dostupný na WWW: http://commons.wikimedia.org/wiki/File:%C4%8Cesk%C3%A1_spr%C3%A1va_soci%C3%A1ln%C3%ADho_zabezpe%C4%8Den%C3%AD,_logo_RGB.svg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5755</TotalTime>
  <Words>674</Words>
  <Application>Microsoft Office PowerPoint</Application>
  <PresentationFormat>Předvádění na obrazovce (4:3)</PresentationFormat>
  <Paragraphs>167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399</cp:revision>
  <dcterms:created xsi:type="dcterms:W3CDTF">2010-11-01T23:40:31Z</dcterms:created>
  <dcterms:modified xsi:type="dcterms:W3CDTF">2014-03-17T17:10:18Z</dcterms:modified>
</cp:coreProperties>
</file>