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Default Extension="wdp" ContentType="image/vnd.ms-photo"/>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1" r:id="rId6"/>
    <p:sldId id="262" r:id="rId7"/>
    <p:sldId id="263" r:id="rId8"/>
    <p:sldId id="264" r:id="rId9"/>
    <p:sldId id="265" r:id="rId10"/>
    <p:sldId id="266" r:id="rId11"/>
    <p:sldId id="268" r:id="rId12"/>
    <p:sldId id="269" r:id="rId13"/>
    <p:sldId id="267" r:id="rId14"/>
    <p:sldId id="270" r:id="rId15"/>
    <p:sldId id="258" r:id="rId16"/>
    <p:sldId id="271" r:id="rId17"/>
  </p:sldIdLst>
  <p:sldSz cx="9144000" cy="5143500" type="screen16x9"/>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a:srgbClr val="CCFFFF"/>
    <a:srgbClr val="FFCCFF"/>
    <a:srgbClr val="FF0000"/>
    <a:srgbClr val="FF5050"/>
    <a:srgbClr val="FFFF00"/>
    <a:srgbClr val="FFFF99"/>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110" d="100"/>
          <a:sy n="110" d="100"/>
        </p:scale>
        <p:origin x="6" y="-486"/>
      </p:cViewPr>
      <p:guideLst>
        <p:guide orient="horz" pos="162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1597819"/>
            <a:ext cx="7772400" cy="1102519"/>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2914650"/>
            <a:ext cx="6400800" cy="131445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F9A22D07-E8FC-43C6-B4B7-59B37C5AEC41}" type="datetimeFigureOut">
              <a:rPr lang="cs-CZ" smtClean="0"/>
              <a:pPr/>
              <a:t>17.3.2014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63B7E5D-3A87-43FD-B70D-ACE07D5965A9}" type="slidenum">
              <a:rPr lang="cs-CZ" smtClean="0"/>
              <a:pPr/>
              <a:t>‹#›</a:t>
            </a:fld>
            <a:endParaRPr lang="cs-CZ"/>
          </a:p>
        </p:txBody>
      </p:sp>
    </p:spTree>
    <p:extLst>
      <p:ext uri="{BB962C8B-B14F-4D97-AF65-F5344CB8AC3E}">
        <p14:creationId xmlns:p14="http://schemas.microsoft.com/office/powerpoint/2010/main" xmlns="" val="1935953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9A22D07-E8FC-43C6-B4B7-59B37C5AEC41}" type="datetimeFigureOut">
              <a:rPr lang="cs-CZ" smtClean="0"/>
              <a:pPr/>
              <a:t>17.3.2014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63B7E5D-3A87-43FD-B70D-ACE07D5965A9}" type="slidenum">
              <a:rPr lang="cs-CZ" smtClean="0"/>
              <a:pPr/>
              <a:t>‹#›</a:t>
            </a:fld>
            <a:endParaRPr lang="cs-CZ"/>
          </a:p>
        </p:txBody>
      </p:sp>
    </p:spTree>
    <p:extLst>
      <p:ext uri="{BB962C8B-B14F-4D97-AF65-F5344CB8AC3E}">
        <p14:creationId xmlns:p14="http://schemas.microsoft.com/office/powerpoint/2010/main" xmlns="" val="3289006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3305176"/>
            <a:ext cx="7772400" cy="1021556"/>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F9A22D07-E8FC-43C6-B4B7-59B37C5AEC41}" type="datetimeFigureOut">
              <a:rPr lang="cs-CZ" smtClean="0"/>
              <a:pPr/>
              <a:t>17.3.2014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63B7E5D-3A87-43FD-B70D-ACE07D5965A9}" type="slidenum">
              <a:rPr lang="cs-CZ" smtClean="0"/>
              <a:pPr/>
              <a:t>‹#›</a:t>
            </a:fld>
            <a:endParaRPr lang="cs-CZ"/>
          </a:p>
        </p:txBody>
      </p:sp>
    </p:spTree>
    <p:extLst>
      <p:ext uri="{BB962C8B-B14F-4D97-AF65-F5344CB8AC3E}">
        <p14:creationId xmlns:p14="http://schemas.microsoft.com/office/powerpoint/2010/main" xmlns="" val="175127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900113"/>
            <a:ext cx="4038600" cy="254555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F9A22D07-E8FC-43C6-B4B7-59B37C5AEC41}" type="datetimeFigureOut">
              <a:rPr lang="cs-CZ" smtClean="0"/>
              <a:pPr/>
              <a:t>17.3.2014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63B7E5D-3A87-43FD-B70D-ACE07D5965A9}" type="slidenum">
              <a:rPr lang="cs-CZ" smtClean="0"/>
              <a:pPr/>
              <a:t>‹#›</a:t>
            </a:fld>
            <a:endParaRPr lang="cs-CZ"/>
          </a:p>
        </p:txBody>
      </p:sp>
    </p:spTree>
    <p:extLst>
      <p:ext uri="{BB962C8B-B14F-4D97-AF65-F5344CB8AC3E}">
        <p14:creationId xmlns:p14="http://schemas.microsoft.com/office/powerpoint/2010/main" xmlns="" val="20899962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05979"/>
            <a:ext cx="8229600" cy="857250"/>
          </a:xfrm>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151335"/>
            <a:ext cx="4040188"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1631156"/>
            <a:ext cx="4040188"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6" y="1151335"/>
            <a:ext cx="4041775" cy="4798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6" y="1631156"/>
            <a:ext cx="4041775" cy="2963466"/>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F9A22D07-E8FC-43C6-B4B7-59B37C5AEC41}" type="datetimeFigureOut">
              <a:rPr lang="cs-CZ" smtClean="0"/>
              <a:pPr/>
              <a:t>17.3.2014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63B7E5D-3A87-43FD-B70D-ACE07D5965A9}" type="slidenum">
              <a:rPr lang="cs-CZ" smtClean="0"/>
              <a:pPr/>
              <a:t>‹#›</a:t>
            </a:fld>
            <a:endParaRPr lang="cs-CZ"/>
          </a:p>
        </p:txBody>
      </p:sp>
    </p:spTree>
    <p:extLst>
      <p:ext uri="{BB962C8B-B14F-4D97-AF65-F5344CB8AC3E}">
        <p14:creationId xmlns:p14="http://schemas.microsoft.com/office/powerpoint/2010/main" xmlns="" val="3017147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F9A22D07-E8FC-43C6-B4B7-59B37C5AEC41}" type="datetimeFigureOut">
              <a:rPr lang="cs-CZ" smtClean="0"/>
              <a:pPr/>
              <a:t>17.3.2014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63B7E5D-3A87-43FD-B70D-ACE07D5965A9}" type="slidenum">
              <a:rPr lang="cs-CZ" smtClean="0"/>
              <a:pPr/>
              <a:t>‹#›</a:t>
            </a:fld>
            <a:endParaRPr lang="cs-CZ"/>
          </a:p>
        </p:txBody>
      </p:sp>
    </p:spTree>
    <p:extLst>
      <p:ext uri="{BB962C8B-B14F-4D97-AF65-F5344CB8AC3E}">
        <p14:creationId xmlns:p14="http://schemas.microsoft.com/office/powerpoint/2010/main" xmlns="" val="1342766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F9A22D07-E8FC-43C6-B4B7-59B37C5AEC41}" type="datetimeFigureOut">
              <a:rPr lang="cs-CZ" smtClean="0"/>
              <a:pPr/>
              <a:t>17.3.2014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63B7E5D-3A87-43FD-B70D-ACE07D5965A9}" type="slidenum">
              <a:rPr lang="cs-CZ" smtClean="0"/>
              <a:pPr/>
              <a:t>‹#›</a:t>
            </a:fld>
            <a:endParaRPr lang="cs-CZ"/>
          </a:p>
        </p:txBody>
      </p:sp>
    </p:spTree>
    <p:extLst>
      <p:ext uri="{BB962C8B-B14F-4D97-AF65-F5344CB8AC3E}">
        <p14:creationId xmlns:p14="http://schemas.microsoft.com/office/powerpoint/2010/main" xmlns="" val="3949193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1" y="204787"/>
            <a:ext cx="3008313" cy="871538"/>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9A22D07-E8FC-43C6-B4B7-59B37C5AEC41}" type="datetimeFigureOut">
              <a:rPr lang="cs-CZ" smtClean="0"/>
              <a:pPr/>
              <a:t>17.3.2014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63B7E5D-3A87-43FD-B70D-ACE07D5965A9}" type="slidenum">
              <a:rPr lang="cs-CZ" smtClean="0"/>
              <a:pPr/>
              <a:t>‹#›</a:t>
            </a:fld>
            <a:endParaRPr lang="cs-CZ"/>
          </a:p>
        </p:txBody>
      </p:sp>
    </p:spTree>
    <p:extLst>
      <p:ext uri="{BB962C8B-B14F-4D97-AF65-F5344CB8AC3E}">
        <p14:creationId xmlns:p14="http://schemas.microsoft.com/office/powerpoint/2010/main" xmlns="" val="1720440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3600450"/>
            <a:ext cx="5486400" cy="425054"/>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F9A22D07-E8FC-43C6-B4B7-59B37C5AEC41}" type="datetimeFigureOut">
              <a:rPr lang="cs-CZ" smtClean="0"/>
              <a:pPr/>
              <a:t>17.3.2014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63B7E5D-3A87-43FD-B70D-ACE07D5965A9}" type="slidenum">
              <a:rPr lang="cs-CZ" smtClean="0"/>
              <a:pPr/>
              <a:t>‹#›</a:t>
            </a:fld>
            <a:endParaRPr lang="cs-CZ"/>
          </a:p>
        </p:txBody>
      </p:sp>
    </p:spTree>
    <p:extLst>
      <p:ext uri="{BB962C8B-B14F-4D97-AF65-F5344CB8AC3E}">
        <p14:creationId xmlns:p14="http://schemas.microsoft.com/office/powerpoint/2010/main" xmlns="" val="3956773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9A22D07-E8FC-43C6-B4B7-59B37C5AEC41}" type="datetimeFigureOut">
              <a:rPr lang="cs-CZ" smtClean="0"/>
              <a:pPr/>
              <a:t>17.3.2014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63B7E5D-3A87-43FD-B70D-ACE07D5965A9}" type="slidenum">
              <a:rPr lang="cs-CZ" smtClean="0"/>
              <a:pPr/>
              <a:t>‹#›</a:t>
            </a:fld>
            <a:endParaRPr lang="cs-CZ"/>
          </a:p>
        </p:txBody>
      </p:sp>
    </p:spTree>
    <p:extLst>
      <p:ext uri="{BB962C8B-B14F-4D97-AF65-F5344CB8AC3E}">
        <p14:creationId xmlns:p14="http://schemas.microsoft.com/office/powerpoint/2010/main" xmlns="" val="29103574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154781"/>
            <a:ext cx="2057400" cy="3290888"/>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154781"/>
            <a:ext cx="6019800" cy="3290888"/>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F9A22D07-E8FC-43C6-B4B7-59B37C5AEC41}" type="datetimeFigureOut">
              <a:rPr lang="cs-CZ" smtClean="0"/>
              <a:pPr/>
              <a:t>17.3.2014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63B7E5D-3A87-43FD-B70D-ACE07D5965A9}" type="slidenum">
              <a:rPr lang="cs-CZ" smtClean="0"/>
              <a:pPr/>
              <a:t>‹#›</a:t>
            </a:fld>
            <a:endParaRPr lang="cs-CZ"/>
          </a:p>
        </p:txBody>
      </p:sp>
    </p:spTree>
    <p:extLst>
      <p:ext uri="{BB962C8B-B14F-4D97-AF65-F5344CB8AC3E}">
        <p14:creationId xmlns:p14="http://schemas.microsoft.com/office/powerpoint/2010/main" xmlns="" val="1809000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F9A22D07-E8FC-43C6-B4B7-59B37C5AEC41}" type="datetimeFigureOut">
              <a:rPr lang="cs-CZ" smtClean="0"/>
              <a:pPr/>
              <a:t>17.3.2014</a:t>
            </a:fld>
            <a:endParaRPr lang="cs-CZ"/>
          </a:p>
        </p:txBody>
      </p:sp>
      <p:sp>
        <p:nvSpPr>
          <p:cNvPr id="5" name="Zástupný symbol pro zápatí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C63B7E5D-3A87-43FD-B70D-ACE07D5965A9}" type="slidenum">
              <a:rPr lang="cs-CZ" smtClean="0"/>
              <a:pPr/>
              <a:t>‹#›</a:t>
            </a:fld>
            <a:endParaRPr lang="cs-CZ"/>
          </a:p>
        </p:txBody>
      </p:sp>
    </p:spTree>
    <p:extLst>
      <p:ext uri="{BB962C8B-B14F-4D97-AF65-F5344CB8AC3E}">
        <p14:creationId xmlns:p14="http://schemas.microsoft.com/office/powerpoint/2010/main" xmlns="" val="32841087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hyperlink" Target="http://auto-moto-samolepky.afirma.cz/files/products/1184.jpg" TargetMode="Externa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hyperlink" Target="http://auto-moto-samolepky.afirma.cz/files/products/1184.jpg" TargetMode="Externa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10.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38949"/>
          </a:xfrm>
          <a:prstGeom prst="rect">
            <a:avLst/>
          </a:prstGeom>
        </p:spPr>
      </p:pic>
      <p:sp>
        <p:nvSpPr>
          <p:cNvPr id="23" name="Podnadpis 2"/>
          <p:cNvSpPr>
            <a:spLocks noGrp="1"/>
          </p:cNvSpPr>
          <p:nvPr>
            <p:ph type="subTitle" idx="1"/>
          </p:nvPr>
        </p:nvSpPr>
        <p:spPr>
          <a:xfrm>
            <a:off x="1371600" y="2914650"/>
            <a:ext cx="6400800" cy="1314450"/>
          </a:xfrm>
        </p:spPr>
        <p:txBody>
          <a:bodyPr/>
          <a:lstStyle/>
          <a:p>
            <a:endParaRPr lang="cs-CZ" dirty="0"/>
          </a:p>
        </p:txBody>
      </p:sp>
      <p:sp>
        <p:nvSpPr>
          <p:cNvPr id="25" name="Nadpis 24"/>
          <p:cNvSpPr>
            <a:spLocks noGrp="1"/>
          </p:cNvSpPr>
          <p:nvPr>
            <p:ph type="ctrTitle"/>
          </p:nvPr>
        </p:nvSpPr>
        <p:spPr/>
        <p:txBody>
          <a:bodyPr/>
          <a:lstStyle/>
          <a:p>
            <a:endParaRPr lang="cs-CZ"/>
          </a:p>
        </p:txBody>
      </p:sp>
      <p:graphicFrame>
        <p:nvGraphicFramePr>
          <p:cNvPr id="27" name="Group 43"/>
          <p:cNvGraphicFramePr>
            <a:graphicFrameLocks/>
          </p:cNvGraphicFramePr>
          <p:nvPr>
            <p:extLst>
              <p:ext uri="{D42A27DB-BD31-4B8C-83A1-F6EECF244321}">
                <p14:modId xmlns:p14="http://schemas.microsoft.com/office/powerpoint/2010/main" xmlns="" val="3518506040"/>
              </p:ext>
            </p:extLst>
          </p:nvPr>
        </p:nvGraphicFramePr>
        <p:xfrm>
          <a:off x="467544" y="1548191"/>
          <a:ext cx="8136582" cy="3528740"/>
        </p:xfrm>
        <a:graphic>
          <a:graphicData uri="http://schemas.openxmlformats.org/drawingml/2006/table">
            <a:tbl>
              <a:tblPr/>
              <a:tblGrid>
                <a:gridCol w="2074304"/>
                <a:gridCol w="6062278"/>
              </a:tblGrid>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FFFFFF"/>
                          </a:solidFill>
                          <a:effectLst/>
                          <a:latin typeface="Century Gothic" pitchFamily="34" charset="0"/>
                          <a:cs typeface="Times New Roman" pitchFamily="18" charset="0"/>
                        </a:rPr>
                        <a:t>Číslo projektu</a:t>
                      </a:r>
                      <a:endParaRPr kumimoji="0" lang="cs-CZ" sz="1300" b="1" i="0" u="none" strike="noStrike" cap="none" normalizeH="0" baseline="0" dirty="0" smtClean="0">
                        <a:ln>
                          <a:noFill/>
                        </a:ln>
                        <a:solidFill>
                          <a:srgbClr val="FFFFFF"/>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FFFFFF"/>
                          </a:solidFill>
                          <a:effectLst/>
                          <a:latin typeface="Calibri" pitchFamily="34" charset="0"/>
                          <a:ea typeface="Calibri" pitchFamily="34" charset="0"/>
                          <a:cs typeface="Times New Roman" pitchFamily="18" charset="0"/>
                        </a:rPr>
                        <a:t>OP VK 1.5 25549863</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Název projektu</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Moderní škola</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31748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Název školy</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Soukromá střední škola podnikání a managementu, o.p.s.</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Předmět</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Dějepis</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Téma</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Které je to století? Jaká je to epocha?</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Ročník</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1.</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317488">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Jméno autora</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rPr>
                        <a:t>Mgr. Dušan Kráčmar</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6F6"/>
                    </a:solidFill>
                  </a:tcPr>
                </a:tc>
              </a:tr>
              <a:tr h="962412">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Century Gothic" pitchFamily="34" charset="0"/>
                          <a:cs typeface="Times New Roman" pitchFamily="18" charset="0"/>
                        </a:rPr>
                        <a:t>Anotace</a:t>
                      </a: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p>
                      <a:pPr marL="0" marR="0" lvl="0" indent="0" algn="l" defTabSz="914400" rtl="0" eaLnBrk="1" fontAlgn="base" latinLnBrk="0" hangingPunct="1">
                        <a:lnSpc>
                          <a:spcPct val="115000"/>
                        </a:lnSpc>
                        <a:spcBef>
                          <a:spcPct val="0"/>
                        </a:spcBef>
                        <a:spcAft>
                          <a:spcPct val="0"/>
                        </a:spcAft>
                        <a:buClrTx/>
                        <a:buSzTx/>
                        <a:buFontTx/>
                        <a:buNone/>
                        <a:tabLst/>
                      </a:pPr>
                      <a:endParaRPr kumimoji="0" lang="cs-CZ" sz="1300" b="0" i="0" u="none" strike="noStrike" cap="none" normalizeH="0" baseline="0" dirty="0" smtClean="0">
                        <a:ln>
                          <a:noFill/>
                        </a:ln>
                        <a:solidFill>
                          <a:srgbClr val="000000"/>
                        </a:solidFill>
                        <a:effectLst/>
                        <a:latin typeface="Calibri" pitchFamily="34" charset="0"/>
                        <a:ea typeface="Calibri" pitchFamily="34" charset="0"/>
                        <a:cs typeface="Times New Roman" pitchFamily="18" charset="0"/>
                      </a:endParaRP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Třebaže je dějepis po řadu desetiletí součástí výuky přibližně již od jedenácti či dvanácti let věku žáka, setkáváme se často s tím, že ani mnozí dospělí lidé netuší, v jakém žijeme století. Takováto neznalost způsobuje nedorozumění nejen při výuce. Předejít jim je cílem této periodizace.  </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DECEC"/>
                    </a:solidFill>
                  </a:tcPr>
                </a:tc>
              </a:tr>
              <a:tr h="318971">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1" i="0" u="none" strike="noStrike" cap="none" normalizeH="0" baseline="0" dirty="0" smtClean="0">
                          <a:ln>
                            <a:noFill/>
                          </a:ln>
                          <a:solidFill>
                            <a:srgbClr val="000000"/>
                          </a:solidFill>
                          <a:effectLst/>
                          <a:latin typeface="Arial" charset="0"/>
                          <a:cs typeface="Times New Roman" pitchFamily="18" charset="0"/>
                        </a:rPr>
                        <a:t>Datum tvorby</a:t>
                      </a:r>
                    </a:p>
                  </a:txBody>
                  <a:tcPr marL="91436" marR="91436" marT="34293" marB="34293"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DECEC"/>
                    </a:solidFill>
                  </a:tcPr>
                </a:tc>
                <a:tc>
                  <a:txBody>
                    <a:bodyPr/>
                    <a:lstStyle/>
                    <a:p>
                      <a:pPr marL="0" marR="0" lvl="0" indent="0" algn="l" defTabSz="914400" rtl="0" eaLnBrk="1" fontAlgn="base" latinLnBrk="0" hangingPunct="1">
                        <a:lnSpc>
                          <a:spcPct val="115000"/>
                        </a:lnSpc>
                        <a:spcBef>
                          <a:spcPct val="0"/>
                        </a:spcBef>
                        <a:spcAft>
                          <a:spcPct val="0"/>
                        </a:spcAft>
                        <a:buClrTx/>
                        <a:buSzTx/>
                        <a:buFontTx/>
                        <a:buNone/>
                        <a:tabLst/>
                      </a:pPr>
                      <a:r>
                        <a:rPr kumimoji="0" lang="cs-CZ" sz="1300" b="0" i="0" u="none" strike="noStrike" cap="none" normalizeH="0" baseline="0" dirty="0" smtClean="0">
                          <a:ln>
                            <a:noFill/>
                          </a:ln>
                          <a:solidFill>
                            <a:srgbClr val="000000"/>
                          </a:solidFill>
                          <a:effectLst/>
                          <a:latin typeface="Arial" charset="0"/>
                          <a:cs typeface="Times New Roman" pitchFamily="18" charset="0"/>
                        </a:rPr>
                        <a:t>7. 9. 2013</a:t>
                      </a:r>
                    </a:p>
                  </a:txBody>
                  <a:tcPr marL="91436" marR="91436" marT="34293" marB="34293"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DECEC"/>
                    </a:solidFill>
                  </a:tcPr>
                </a:tc>
              </a:tr>
            </a:tbl>
          </a:graphicData>
        </a:graphic>
      </p:graphicFrame>
      <p:pic>
        <p:nvPicPr>
          <p:cNvPr id="28" name="Obrázek 33" descr="loga soukrškolyvjpeg.jpg"/>
          <p:cNvPicPr>
            <a:picLocks noChangeAspect="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467545" y="93334"/>
            <a:ext cx="7993521" cy="14599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xmlns="" val="116827526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38949"/>
          </a:xfrm>
          <a:prstGeom prst="rect">
            <a:avLst/>
          </a:prstGeom>
        </p:spPr>
      </p:pic>
      <p:sp>
        <p:nvSpPr>
          <p:cNvPr id="22" name="Podnadpis 2"/>
          <p:cNvSpPr>
            <a:spLocks noGrp="1"/>
          </p:cNvSpPr>
          <p:nvPr>
            <p:ph type="ctrTitle"/>
          </p:nvPr>
        </p:nvSpPr>
        <p:spPr>
          <a:xfrm>
            <a:off x="685800" y="1465273"/>
            <a:ext cx="7772400" cy="1101725"/>
          </a:xfrm>
        </p:spPr>
        <p:txBody>
          <a:bodyPr>
            <a:normAutofit fontScale="90000"/>
          </a:bodyPr>
          <a:lstStyle/>
          <a:p>
            <a:r>
              <a:rPr lang="cs-CZ" dirty="0" smtClean="0">
                <a:solidFill>
                  <a:schemeClr val="bg1"/>
                </a:solidFill>
                <a:effectLst>
                  <a:outerShdw blurRad="38100" dist="38100" dir="2700000" algn="tl">
                    <a:srgbClr val="000000">
                      <a:alpha val="43137"/>
                    </a:srgbClr>
                  </a:outerShdw>
                </a:effectLst>
              </a:rPr>
              <a:t>KTERÉ JE TO STOLETÍ?</a:t>
            </a:r>
            <a:br>
              <a:rPr lang="cs-CZ" dirty="0" smtClean="0">
                <a:solidFill>
                  <a:schemeClr val="bg1"/>
                </a:solidFill>
                <a:effectLst>
                  <a:outerShdw blurRad="38100" dist="38100" dir="2700000" algn="tl">
                    <a:srgbClr val="000000">
                      <a:alpha val="43137"/>
                    </a:srgbClr>
                  </a:outerShdw>
                </a:effectLst>
              </a:rPr>
            </a:br>
            <a:r>
              <a:rPr lang="cs-CZ" dirty="0" smtClean="0">
                <a:solidFill>
                  <a:schemeClr val="bg1"/>
                </a:solidFill>
                <a:effectLst>
                  <a:outerShdw blurRad="38100" dist="38100" dir="2700000" algn="tl">
                    <a:srgbClr val="000000">
                      <a:alpha val="43137"/>
                    </a:srgbClr>
                  </a:outerShdw>
                </a:effectLst>
              </a:rPr>
              <a:t>JAKÁ JE TO EPOCHA?</a:t>
            </a:r>
            <a:endParaRPr lang="cs-CZ" dirty="0">
              <a:solidFill>
                <a:schemeClr val="bg1"/>
              </a:solidFill>
              <a:effectLst>
                <a:outerShdw blurRad="38100" dist="38100" dir="2700000" algn="tl">
                  <a:srgbClr val="000000">
                    <a:alpha val="43137"/>
                  </a:srgbClr>
                </a:outerShdw>
              </a:effectLst>
            </a:endParaRPr>
          </a:p>
        </p:txBody>
      </p:sp>
      <p:sp>
        <p:nvSpPr>
          <p:cNvPr id="24" name="Podnadpis 2"/>
          <p:cNvSpPr txBox="1">
            <a:spLocks/>
          </p:cNvSpPr>
          <p:nvPr/>
        </p:nvSpPr>
        <p:spPr>
          <a:xfrm>
            <a:off x="6372200" y="4421694"/>
            <a:ext cx="2448272" cy="342342"/>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algn="l"/>
            <a:r>
              <a:rPr lang="cs-CZ" sz="1800" dirty="0" smtClean="0">
                <a:solidFill>
                  <a:srgbClr val="FFFF00"/>
                </a:solidFill>
                <a:effectLst>
                  <a:outerShdw blurRad="38100" dist="38100" dir="2700000" algn="tl">
                    <a:srgbClr val="000000">
                      <a:alpha val="43137"/>
                    </a:srgbClr>
                  </a:outerShdw>
                </a:effectLst>
              </a:rPr>
              <a:t>© Dušan Kráčmar 2013</a:t>
            </a:r>
            <a:endParaRPr lang="cs-CZ" sz="1800" dirty="0">
              <a:solidFill>
                <a:srgbClr val="FFFF00"/>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241734578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fade">
                                      <p:cBhvr>
                                        <p:cTn id="7" dur="1000"/>
                                        <p:tgtEl>
                                          <p:spTgt spid="22"/>
                                        </p:tgtEl>
                                      </p:cBhvr>
                                    </p:animEffect>
                                    <p:anim calcmode="lin" valueType="num">
                                      <p:cBhvr>
                                        <p:cTn id="8" dur="1000" fill="hold"/>
                                        <p:tgtEl>
                                          <p:spTgt spid="22"/>
                                        </p:tgtEl>
                                        <p:attrNameLst>
                                          <p:attrName>ppt_x</p:attrName>
                                        </p:attrNameLst>
                                      </p:cBhvr>
                                      <p:tavLst>
                                        <p:tav tm="0">
                                          <p:val>
                                            <p:strVal val="#ppt_x"/>
                                          </p:val>
                                        </p:tav>
                                        <p:tav tm="100000">
                                          <p:val>
                                            <p:strVal val="#ppt_x"/>
                                          </p:val>
                                        </p:tav>
                                      </p:tavLst>
                                    </p:anim>
                                    <p:anim calcmode="lin" valueType="num">
                                      <p:cBhvr>
                                        <p:cTn id="9"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4"/>
                                        </p:tgtEl>
                                        <p:attrNameLst>
                                          <p:attrName>style.visibility</p:attrName>
                                        </p:attrNameLst>
                                      </p:cBhvr>
                                      <p:to>
                                        <p:strVal val="visible"/>
                                      </p:to>
                                    </p:set>
                                    <p:animEffect transition="in" filter="fade">
                                      <p:cBhvr>
                                        <p:cTn id="14" dur="1000"/>
                                        <p:tgtEl>
                                          <p:spTgt spid="24"/>
                                        </p:tgtEl>
                                      </p:cBhvr>
                                    </p:animEffect>
                                    <p:anim calcmode="lin" valueType="num">
                                      <p:cBhvr>
                                        <p:cTn id="15" dur="1000" fill="hold"/>
                                        <p:tgtEl>
                                          <p:spTgt spid="24"/>
                                        </p:tgtEl>
                                        <p:attrNameLst>
                                          <p:attrName>ppt_x</p:attrName>
                                        </p:attrNameLst>
                                      </p:cBhvr>
                                      <p:tavLst>
                                        <p:tav tm="0">
                                          <p:val>
                                            <p:strVal val="#ppt_x"/>
                                          </p:val>
                                        </p:tav>
                                        <p:tav tm="100000">
                                          <p:val>
                                            <p:strVal val="#ppt_x"/>
                                          </p:val>
                                        </p:tav>
                                      </p:tavLst>
                                    </p:anim>
                                    <p:anim calcmode="lin" valueType="num">
                                      <p:cBhvr>
                                        <p:cTn id="16" dur="1000" fill="hold"/>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38949"/>
          </a:xfrm>
          <a:prstGeom prst="rect">
            <a:avLst/>
          </a:prstGeom>
        </p:spPr>
      </p:pic>
      <p:sp>
        <p:nvSpPr>
          <p:cNvPr id="22" name="Podnadpis 2"/>
          <p:cNvSpPr>
            <a:spLocks noGrp="1"/>
          </p:cNvSpPr>
          <p:nvPr>
            <p:ph type="ctrTitle"/>
          </p:nvPr>
        </p:nvSpPr>
        <p:spPr>
          <a:xfrm>
            <a:off x="0" y="19763"/>
            <a:ext cx="8820472" cy="1101725"/>
          </a:xfrm>
        </p:spPr>
        <p:txBody>
          <a:bodyPr>
            <a:noAutofit/>
          </a:bodyPr>
          <a:lstStyle/>
          <a:p>
            <a:r>
              <a:rPr lang="cs-CZ" sz="3600" dirty="0" smtClean="0">
                <a:solidFill>
                  <a:schemeClr val="bg1"/>
                </a:solidFill>
                <a:effectLst>
                  <a:outerShdw blurRad="38100" dist="38100" dir="2700000" algn="tl">
                    <a:srgbClr val="000000">
                      <a:alpha val="43137"/>
                    </a:srgbClr>
                  </a:outerShdw>
                </a:effectLst>
              </a:rPr>
              <a:t>KTERÉ JE TO STOLETÍ? JAKÁ JE TO EPOCHA?</a:t>
            </a:r>
            <a:br>
              <a:rPr lang="cs-CZ" sz="3600" dirty="0" smtClean="0">
                <a:solidFill>
                  <a:schemeClr val="bg1"/>
                </a:solidFill>
                <a:effectLst>
                  <a:outerShdw blurRad="38100" dist="38100" dir="2700000" algn="tl">
                    <a:srgbClr val="000000">
                      <a:alpha val="43137"/>
                    </a:srgbClr>
                  </a:outerShdw>
                </a:effectLst>
              </a:rPr>
            </a:br>
            <a:r>
              <a:rPr lang="cs-CZ" sz="3600" dirty="0" smtClean="0">
                <a:solidFill>
                  <a:srgbClr val="FFFF00"/>
                </a:solidFill>
                <a:effectLst>
                  <a:outerShdw blurRad="38100" dist="38100" dir="2700000" algn="tl">
                    <a:srgbClr val="000000">
                      <a:alpha val="43137"/>
                    </a:srgbClr>
                  </a:outerShdw>
                </a:effectLst>
              </a:rPr>
              <a:t>POČÍTÁME  STOLETÍ A TISÍCILETÍ </a:t>
            </a:r>
            <a:endParaRPr lang="cs-CZ" sz="3600" dirty="0">
              <a:solidFill>
                <a:srgbClr val="FFFF00"/>
              </a:solidFill>
              <a:effectLst>
                <a:outerShdw blurRad="38100" dist="38100" dir="2700000" algn="tl">
                  <a:srgbClr val="000000">
                    <a:alpha val="43137"/>
                  </a:srgbClr>
                </a:outerShdw>
              </a:effectLst>
            </a:endParaRPr>
          </a:p>
        </p:txBody>
      </p:sp>
      <p:sp>
        <p:nvSpPr>
          <p:cNvPr id="23" name="Podnadpis 2"/>
          <p:cNvSpPr>
            <a:spLocks noGrp="1"/>
          </p:cNvSpPr>
          <p:nvPr>
            <p:ph type="subTitle" idx="1"/>
          </p:nvPr>
        </p:nvSpPr>
        <p:spPr>
          <a:xfrm>
            <a:off x="179512" y="1255024"/>
            <a:ext cx="8784976" cy="3548974"/>
          </a:xfrm>
        </p:spPr>
        <p:txBody>
          <a:bodyPr/>
          <a:lstStyle/>
          <a:p>
            <a:pPr marL="457200" indent="-457200" algn="l">
              <a:buFont typeface="Arial" panose="020B0604020202020204" pitchFamily="34" charset="0"/>
              <a:buChar char="•"/>
            </a:pPr>
            <a:r>
              <a:rPr lang="cs-CZ" dirty="0">
                <a:solidFill>
                  <a:schemeClr val="bg1"/>
                </a:solidFill>
              </a:rPr>
              <a:t>p</a:t>
            </a:r>
            <a:r>
              <a:rPr lang="cs-CZ" dirty="0" smtClean="0">
                <a:solidFill>
                  <a:schemeClr val="bg1"/>
                </a:solidFill>
              </a:rPr>
              <a:t>íše se rok </a:t>
            </a:r>
            <a:r>
              <a:rPr lang="cs-CZ" dirty="0" smtClean="0">
                <a:solidFill>
                  <a:srgbClr val="FFFF00"/>
                </a:solidFill>
              </a:rPr>
              <a:t>2013</a:t>
            </a:r>
            <a:r>
              <a:rPr lang="cs-CZ" dirty="0" smtClean="0">
                <a:solidFill>
                  <a:schemeClr val="bg1"/>
                </a:solidFill>
              </a:rPr>
              <a:t>, žijeme tedy ve </a:t>
            </a:r>
            <a:r>
              <a:rPr lang="cs-CZ" dirty="0" smtClean="0">
                <a:solidFill>
                  <a:srgbClr val="FFFF00"/>
                </a:solidFill>
              </a:rPr>
              <a:t>třetím tisíciletí a 21. století</a:t>
            </a:r>
            <a:endParaRPr lang="cs-CZ" dirty="0">
              <a:solidFill>
                <a:schemeClr val="bg1"/>
              </a:solidFill>
            </a:endParaRPr>
          </a:p>
          <a:p>
            <a:pPr marL="457200" indent="-457200" algn="l">
              <a:buFont typeface="Arial" panose="020B0604020202020204" pitchFamily="34" charset="0"/>
              <a:buChar char="•"/>
            </a:pPr>
            <a:r>
              <a:rPr lang="cs-CZ" dirty="0" smtClean="0">
                <a:solidFill>
                  <a:schemeClr val="bg1"/>
                </a:solidFill>
              </a:rPr>
              <a:t>PROČ??? Vysvětlíme to na následujícím příkladu běžce a ubíhajících let našeho života</a:t>
            </a:r>
          </a:p>
          <a:p>
            <a:pPr algn="l"/>
            <a:r>
              <a:rPr lang="cs-CZ" dirty="0" smtClean="0">
                <a:solidFill>
                  <a:schemeClr val="bg1"/>
                </a:solidFill>
              </a:rPr>
              <a:t>  </a:t>
            </a:r>
            <a:endParaRPr lang="cs-CZ" dirty="0">
              <a:solidFill>
                <a:schemeClr val="bg1"/>
              </a:solidFill>
            </a:endParaRPr>
          </a:p>
        </p:txBody>
      </p:sp>
      <p:grpSp>
        <p:nvGrpSpPr>
          <p:cNvPr id="9" name="Skupina 8"/>
          <p:cNvGrpSpPr/>
          <p:nvPr/>
        </p:nvGrpSpPr>
        <p:grpSpPr>
          <a:xfrm>
            <a:off x="1579560" y="3357167"/>
            <a:ext cx="5984880" cy="1571550"/>
            <a:chOff x="1579560" y="3357167"/>
            <a:chExt cx="5984880" cy="1571550"/>
          </a:xfrm>
        </p:grpSpPr>
        <p:pic>
          <p:nvPicPr>
            <p:cNvPr id="1030" name="Picture 6" descr="atleti,atletika,běh,běžci,dráhy,hra v poli,muži,osoby,sporty,volný čas,závodění"/>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579560" y="3357167"/>
              <a:ext cx="1552280" cy="1552280"/>
            </a:xfrm>
            <a:prstGeom prst="rect">
              <a:avLst/>
            </a:prstGeom>
            <a:noFill/>
            <a:extLst>
              <a:ext uri="{909E8E84-426E-40DD-AFC4-6F175D3DCCD1}">
                <a14:hiddenFill xmlns:a14="http://schemas.microsoft.com/office/drawing/2010/main" xmlns="">
                  <a:solidFill>
                    <a:srgbClr val="FFFFFF"/>
                  </a:solidFill>
                </a14:hiddenFill>
              </a:ext>
            </a:extLst>
          </p:spPr>
        </p:pic>
        <p:pic>
          <p:nvPicPr>
            <p:cNvPr id="1034" name="Picture 10" descr="narozeninové dorty,narozeniny,oslavy,potraviny,svíčky,zvláštní příležitosti"/>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6012160" y="3376437"/>
              <a:ext cx="1552280" cy="1552280"/>
            </a:xfrm>
            <a:prstGeom prst="rect">
              <a:avLst/>
            </a:prstGeom>
            <a:noFill/>
            <a:extLst>
              <a:ext uri="{909E8E84-426E-40DD-AFC4-6F175D3DCCD1}">
                <a14:hiddenFill xmlns:a14="http://schemas.microsoft.com/office/drawing/2010/main" xmlns="">
                  <a:solidFill>
                    <a:srgbClr val="FFFFFF"/>
                  </a:solidFill>
                </a14:hiddenFill>
              </a:ext>
            </a:extLst>
          </p:spPr>
        </p:pic>
      </p:grpSp>
    </p:spTree>
    <p:extLst>
      <p:ext uri="{BB962C8B-B14F-4D97-AF65-F5344CB8AC3E}">
        <p14:creationId xmlns:p14="http://schemas.microsoft.com/office/powerpoint/2010/main" xmlns="" val="144387275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3">
                                            <p:txEl>
                                              <p:pRg st="0" end="0"/>
                                            </p:txEl>
                                          </p:spTgt>
                                        </p:tgtEl>
                                        <p:attrNameLst>
                                          <p:attrName>style.visibility</p:attrName>
                                        </p:attrNameLst>
                                      </p:cBhvr>
                                      <p:to>
                                        <p:strVal val="visible"/>
                                      </p:to>
                                    </p:set>
                                    <p:animEffect transition="in" filter="fade">
                                      <p:cBhvr>
                                        <p:cTn id="7" dur="1000"/>
                                        <p:tgtEl>
                                          <p:spTgt spid="23">
                                            <p:txEl>
                                              <p:pRg st="0" end="0"/>
                                            </p:txEl>
                                          </p:spTgt>
                                        </p:tgtEl>
                                      </p:cBhvr>
                                    </p:animEffect>
                                    <p:anim calcmode="lin" valueType="num">
                                      <p:cBhvr>
                                        <p:cTn id="8" dur="1000" fill="hold"/>
                                        <p:tgtEl>
                                          <p:spTgt spid="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3">
                                            <p:txEl>
                                              <p:pRg st="1" end="1"/>
                                            </p:txEl>
                                          </p:spTgt>
                                        </p:tgtEl>
                                        <p:attrNameLst>
                                          <p:attrName>style.visibility</p:attrName>
                                        </p:attrNameLst>
                                      </p:cBhvr>
                                      <p:to>
                                        <p:strVal val="visible"/>
                                      </p:to>
                                    </p:set>
                                    <p:animEffect transition="in" filter="fade">
                                      <p:cBhvr>
                                        <p:cTn id="14" dur="1000"/>
                                        <p:tgtEl>
                                          <p:spTgt spid="23">
                                            <p:txEl>
                                              <p:pRg st="1" end="1"/>
                                            </p:txEl>
                                          </p:spTgt>
                                        </p:tgtEl>
                                      </p:cBhvr>
                                    </p:animEffect>
                                    <p:anim calcmode="lin" valueType="num">
                                      <p:cBhvr>
                                        <p:cTn id="15" dur="1000" fill="hold"/>
                                        <p:tgtEl>
                                          <p:spTgt spid="2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3">
                                            <p:txEl>
                                              <p:pRg st="2" end="2"/>
                                            </p:txEl>
                                          </p:spTgt>
                                        </p:tgtEl>
                                        <p:attrNameLst>
                                          <p:attrName>style.visibility</p:attrName>
                                        </p:attrNameLst>
                                      </p:cBhvr>
                                      <p:to>
                                        <p:strVal val="visible"/>
                                      </p:to>
                                    </p:set>
                                    <p:animEffect transition="in" filter="fade">
                                      <p:cBhvr>
                                        <p:cTn id="21" dur="1000"/>
                                        <p:tgtEl>
                                          <p:spTgt spid="23">
                                            <p:txEl>
                                              <p:pRg st="2" end="2"/>
                                            </p:txEl>
                                          </p:spTgt>
                                        </p:tgtEl>
                                      </p:cBhvr>
                                    </p:animEffect>
                                    <p:anim calcmode="lin" valueType="num">
                                      <p:cBhvr>
                                        <p:cTn id="22" dur="1000" fill="hold"/>
                                        <p:tgtEl>
                                          <p:spTgt spid="2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38949"/>
          </a:xfrm>
          <a:prstGeom prst="rect">
            <a:avLst/>
          </a:prstGeom>
        </p:spPr>
      </p:pic>
      <p:sp>
        <p:nvSpPr>
          <p:cNvPr id="22" name="Podnadpis 2"/>
          <p:cNvSpPr>
            <a:spLocks noGrp="1"/>
          </p:cNvSpPr>
          <p:nvPr>
            <p:ph type="ctrTitle"/>
          </p:nvPr>
        </p:nvSpPr>
        <p:spPr>
          <a:xfrm>
            <a:off x="0" y="19763"/>
            <a:ext cx="8820472" cy="1101725"/>
          </a:xfrm>
        </p:spPr>
        <p:txBody>
          <a:bodyPr>
            <a:noAutofit/>
          </a:bodyPr>
          <a:lstStyle/>
          <a:p>
            <a:r>
              <a:rPr lang="cs-CZ" sz="2000" dirty="0" smtClean="0">
                <a:solidFill>
                  <a:schemeClr val="bg1"/>
                </a:solidFill>
                <a:effectLst>
                  <a:outerShdw blurRad="38100" dist="38100" dir="2700000" algn="tl">
                    <a:srgbClr val="000000">
                      <a:alpha val="43137"/>
                    </a:srgbClr>
                  </a:outerShdw>
                </a:effectLst>
              </a:rPr>
              <a:t>KTERÉ JE TO STOLETÍ? JAKÁ JE TO EPOCHA?</a:t>
            </a:r>
            <a:br>
              <a:rPr lang="cs-CZ" sz="2000" dirty="0" smtClean="0">
                <a:solidFill>
                  <a:schemeClr val="bg1"/>
                </a:solidFill>
                <a:effectLst>
                  <a:outerShdw blurRad="38100" dist="38100" dir="2700000" algn="tl">
                    <a:srgbClr val="000000">
                      <a:alpha val="43137"/>
                    </a:srgbClr>
                  </a:outerShdw>
                </a:effectLst>
              </a:rPr>
            </a:br>
            <a:r>
              <a:rPr lang="cs-CZ" sz="2000" dirty="0" smtClean="0">
                <a:solidFill>
                  <a:srgbClr val="FFFF00"/>
                </a:solidFill>
                <a:effectLst>
                  <a:outerShdw blurRad="38100" dist="38100" dir="2700000" algn="tl">
                    <a:srgbClr val="000000">
                      <a:alpha val="43137"/>
                    </a:srgbClr>
                  </a:outerShdw>
                </a:effectLst>
              </a:rPr>
              <a:t>POČÍTÁME STOLETÍ A TISÍCILETÍ</a:t>
            </a:r>
            <a:endParaRPr lang="cs-CZ" sz="2000" dirty="0">
              <a:solidFill>
                <a:srgbClr val="FFFF00"/>
              </a:solidFill>
              <a:effectLst>
                <a:outerShdw blurRad="38100" dist="38100" dir="2700000" algn="tl">
                  <a:srgbClr val="000000">
                    <a:alpha val="43137"/>
                  </a:srgbClr>
                </a:outerShdw>
              </a:effectLst>
            </a:endParaRPr>
          </a:p>
        </p:txBody>
      </p:sp>
      <p:sp>
        <p:nvSpPr>
          <p:cNvPr id="23" name="Podnadpis 2"/>
          <p:cNvSpPr>
            <a:spLocks noGrp="1"/>
          </p:cNvSpPr>
          <p:nvPr>
            <p:ph type="subTitle" idx="1"/>
          </p:nvPr>
        </p:nvSpPr>
        <p:spPr>
          <a:xfrm>
            <a:off x="179512" y="1255024"/>
            <a:ext cx="8784976" cy="3548974"/>
          </a:xfrm>
        </p:spPr>
        <p:txBody>
          <a:bodyPr/>
          <a:lstStyle/>
          <a:p>
            <a:pPr algn="l"/>
            <a:r>
              <a:rPr lang="cs-CZ" dirty="0" smtClean="0">
                <a:solidFill>
                  <a:schemeClr val="bg1"/>
                </a:solidFill>
              </a:rPr>
              <a:t>  </a:t>
            </a:r>
            <a:endParaRPr lang="cs-CZ" dirty="0">
              <a:solidFill>
                <a:schemeClr val="bg1"/>
              </a:solidFill>
            </a:endParaRPr>
          </a:p>
        </p:txBody>
      </p:sp>
      <p:grpSp>
        <p:nvGrpSpPr>
          <p:cNvPr id="21" name="Skupina 20"/>
          <p:cNvGrpSpPr/>
          <p:nvPr/>
        </p:nvGrpSpPr>
        <p:grpSpPr>
          <a:xfrm>
            <a:off x="196493" y="915566"/>
            <a:ext cx="5760640" cy="4104456"/>
            <a:chOff x="196493" y="915566"/>
            <a:chExt cx="5760640" cy="4104456"/>
          </a:xfrm>
        </p:grpSpPr>
        <p:sp>
          <p:nvSpPr>
            <p:cNvPr id="5" name="Podnadpis 2"/>
            <p:cNvSpPr txBox="1">
              <a:spLocks/>
            </p:cNvSpPr>
            <p:nvPr/>
          </p:nvSpPr>
          <p:spPr>
            <a:xfrm>
              <a:off x="196493" y="915566"/>
              <a:ext cx="5760640" cy="4104456"/>
            </a:xfrm>
            <a:prstGeom prst="rect">
              <a:avLst/>
            </a:prstGeom>
            <a:solidFill>
              <a:schemeClr val="bg1"/>
            </a:solidFill>
            <a:ln w="25400">
              <a:solidFill>
                <a:srgbClr val="002060"/>
              </a:solidFill>
            </a:ln>
          </p:spPr>
          <p:txBody>
            <a:bodyPr vert="horz" lIns="91440" tIns="45720" rIns="91440" bIns="45720" numCol="1"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200" b="1" dirty="0" smtClean="0">
                  <a:solidFill>
                    <a:srgbClr val="002060"/>
                  </a:solidFill>
                </a:rPr>
                <a:t>Stejně jako běží běžec kola na atletickém oválu od startu po cíl, utíkají i roky života vždy od ledna po prosinec a zase znova.</a:t>
              </a:r>
            </a:p>
            <a:p>
              <a:pPr algn="l"/>
              <a:endParaRPr lang="cs-CZ" sz="1200" b="1" dirty="0">
                <a:solidFill>
                  <a:srgbClr val="002060"/>
                </a:solidFill>
              </a:endParaRPr>
            </a:p>
          </p:txBody>
        </p:sp>
        <p:grpSp>
          <p:nvGrpSpPr>
            <p:cNvPr id="7" name="Skupina 6"/>
            <p:cNvGrpSpPr/>
            <p:nvPr/>
          </p:nvGrpSpPr>
          <p:grpSpPr>
            <a:xfrm>
              <a:off x="899592" y="1941073"/>
              <a:ext cx="4277078" cy="2376264"/>
              <a:chOff x="2195736" y="3759882"/>
              <a:chExt cx="2628292" cy="972526"/>
            </a:xfrm>
          </p:grpSpPr>
          <p:sp>
            <p:nvSpPr>
              <p:cNvPr id="3" name="Vývojový diagram: zpoždění 2"/>
              <p:cNvSpPr/>
              <p:nvPr/>
            </p:nvSpPr>
            <p:spPr>
              <a:xfrm>
                <a:off x="3527884" y="3759882"/>
                <a:ext cx="1296144" cy="972108"/>
              </a:xfrm>
              <a:prstGeom prst="flowChartDelay">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Vývojový diagram: zpoždění 7"/>
              <p:cNvSpPr/>
              <p:nvPr/>
            </p:nvSpPr>
            <p:spPr>
              <a:xfrm flipH="1">
                <a:off x="2195736" y="3760300"/>
                <a:ext cx="1332148" cy="972108"/>
              </a:xfrm>
              <a:prstGeom prst="flowChartDelay">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3491880" y="3795886"/>
                <a:ext cx="72008" cy="8996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pic>
          <p:nvPicPr>
            <p:cNvPr id="10" name="Picture 4" descr="Prapor šachovnice">
              <a:hlinkClick r:id="rId4" tooltip="Prapor šachovnice"/>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rot="1131638">
              <a:off x="2951359" y="4074579"/>
              <a:ext cx="250907" cy="483472"/>
            </a:xfrm>
            <a:prstGeom prst="rect">
              <a:avLst/>
            </a:prstGeom>
            <a:noFill/>
            <a:extLst>
              <a:ext uri="{909E8E84-426E-40DD-AFC4-6F175D3DCCD1}">
                <a14:hiddenFill xmlns:a14="http://schemas.microsoft.com/office/drawing/2010/main" xmlns="">
                  <a:solidFill>
                    <a:srgbClr val="FFFFFF"/>
                  </a:solidFill>
                </a14:hiddenFill>
              </a:ext>
            </a:extLst>
          </p:spPr>
        </p:pic>
        <p:sp>
          <p:nvSpPr>
            <p:cNvPr id="2" name="Obdélník 1"/>
            <p:cNvSpPr/>
            <p:nvPr/>
          </p:nvSpPr>
          <p:spPr>
            <a:xfrm>
              <a:off x="2525919" y="3381412"/>
              <a:ext cx="1116976" cy="25407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rgbClr val="002060"/>
                  </a:solidFill>
                </a:rPr>
                <a:t>cíl/start kola</a:t>
              </a:r>
              <a:endParaRPr lang="cs-CZ" sz="1400" dirty="0">
                <a:solidFill>
                  <a:srgbClr val="002060"/>
                </a:solidFill>
              </a:endParaRPr>
            </a:p>
          </p:txBody>
        </p:sp>
        <p:pic>
          <p:nvPicPr>
            <p:cNvPr id="12" name="Picture 6" descr="atleti,atletika,běh,běžci,dráhy,hra v poli,muži,osoby,sporty,volný čas,závodění"/>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3053184" y="4430214"/>
              <a:ext cx="377021" cy="377021"/>
            </a:xfrm>
            <a:prstGeom prst="rect">
              <a:avLst/>
            </a:prstGeom>
            <a:noFill/>
            <a:extLst>
              <a:ext uri="{909E8E84-426E-40DD-AFC4-6F175D3DCCD1}">
                <a14:hiddenFill xmlns:a14="http://schemas.microsoft.com/office/drawing/2010/main" xmlns="">
                  <a:solidFill>
                    <a:srgbClr val="FFFFFF"/>
                  </a:solidFill>
                </a14:hiddenFill>
              </a:ext>
            </a:extLst>
          </p:spPr>
        </p:pic>
        <p:pic>
          <p:nvPicPr>
            <p:cNvPr id="13" name="Picture 10" descr="narozeninové dorty,narozeniny,oslavy,potraviny,svíčky,zvláštní příležitosti"/>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2679918" y="4448497"/>
              <a:ext cx="360040" cy="360040"/>
            </a:xfrm>
            <a:prstGeom prst="rect">
              <a:avLst/>
            </a:prstGeom>
            <a:noFill/>
            <a:extLst>
              <a:ext uri="{909E8E84-426E-40DD-AFC4-6F175D3DCCD1}">
                <a14:hiddenFill xmlns:a14="http://schemas.microsoft.com/office/drawing/2010/main" xmlns="">
                  <a:solidFill>
                    <a:srgbClr val="FFFFFF"/>
                  </a:solidFill>
                </a14:hiddenFill>
              </a:ext>
            </a:extLst>
          </p:spPr>
        </p:pic>
        <p:sp>
          <p:nvSpPr>
            <p:cNvPr id="14" name="Obdélník 13"/>
            <p:cNvSpPr/>
            <p:nvPr/>
          </p:nvSpPr>
          <p:spPr>
            <a:xfrm>
              <a:off x="2518324" y="3712124"/>
              <a:ext cx="1116976" cy="25407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rgbClr val="FF0000"/>
                  </a:solidFill>
                </a:rPr>
                <a:t>31.12./1.1.</a:t>
              </a:r>
              <a:endParaRPr lang="cs-CZ" sz="1400" dirty="0">
                <a:solidFill>
                  <a:srgbClr val="FF0000"/>
                </a:solidFill>
              </a:endParaRPr>
            </a:p>
          </p:txBody>
        </p:sp>
        <p:sp>
          <p:nvSpPr>
            <p:cNvPr id="15" name="Obdélník 14"/>
            <p:cNvSpPr/>
            <p:nvPr/>
          </p:nvSpPr>
          <p:spPr>
            <a:xfrm>
              <a:off x="2752351" y="2067694"/>
              <a:ext cx="648923" cy="25407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rgbClr val="002060"/>
                  </a:solidFill>
                </a:rPr>
                <a:t>½ kola</a:t>
              </a:r>
              <a:endParaRPr lang="cs-CZ" sz="1400" dirty="0">
                <a:solidFill>
                  <a:srgbClr val="002060"/>
                </a:solidFill>
              </a:endParaRPr>
            </a:p>
          </p:txBody>
        </p:sp>
        <p:sp>
          <p:nvSpPr>
            <p:cNvPr id="16" name="Obdélník 15"/>
            <p:cNvSpPr/>
            <p:nvPr/>
          </p:nvSpPr>
          <p:spPr>
            <a:xfrm>
              <a:off x="2752352" y="2355726"/>
              <a:ext cx="648922" cy="25407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rgbClr val="FF0000"/>
                  </a:solidFill>
                </a:rPr>
                <a:t>30. 6. </a:t>
              </a:r>
              <a:endParaRPr lang="cs-CZ" sz="1400" dirty="0">
                <a:solidFill>
                  <a:srgbClr val="FF0000"/>
                </a:solidFill>
              </a:endParaRPr>
            </a:p>
          </p:txBody>
        </p:sp>
        <p:cxnSp>
          <p:nvCxnSpPr>
            <p:cNvPr id="9" name="Přímá spojnice se šipkou 8"/>
            <p:cNvCxnSpPr/>
            <p:nvPr/>
          </p:nvCxnSpPr>
          <p:spPr>
            <a:xfrm>
              <a:off x="3563888" y="4628517"/>
              <a:ext cx="864096" cy="0"/>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7" name="Přímá spojnice 16"/>
            <p:cNvCxnSpPr/>
            <p:nvPr/>
          </p:nvCxnSpPr>
          <p:spPr>
            <a:xfrm flipH="1">
              <a:off x="5071336" y="3128695"/>
              <a:ext cx="122315" cy="102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 name="Přímá spojnice 23"/>
            <p:cNvCxnSpPr/>
            <p:nvPr/>
          </p:nvCxnSpPr>
          <p:spPr>
            <a:xfrm flipH="1">
              <a:off x="916573" y="3075806"/>
              <a:ext cx="122315" cy="102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25" name="Obdélník 24"/>
            <p:cNvSpPr/>
            <p:nvPr/>
          </p:nvSpPr>
          <p:spPr>
            <a:xfrm>
              <a:off x="4300949" y="2840758"/>
              <a:ext cx="648923" cy="25407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rgbClr val="002060"/>
                  </a:solidFill>
                </a:rPr>
                <a:t>¼ kola</a:t>
              </a:r>
              <a:endParaRPr lang="cs-CZ" sz="1400" dirty="0">
                <a:solidFill>
                  <a:srgbClr val="002060"/>
                </a:solidFill>
              </a:endParaRPr>
            </a:p>
          </p:txBody>
        </p:sp>
        <p:sp>
          <p:nvSpPr>
            <p:cNvPr id="26" name="Obdélník 25"/>
            <p:cNvSpPr/>
            <p:nvPr/>
          </p:nvSpPr>
          <p:spPr>
            <a:xfrm>
              <a:off x="1204605" y="2817764"/>
              <a:ext cx="648923" cy="25407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rgbClr val="002060"/>
                  </a:solidFill>
                </a:rPr>
                <a:t>¾ kola</a:t>
              </a:r>
              <a:endParaRPr lang="cs-CZ" sz="1400" dirty="0">
                <a:solidFill>
                  <a:srgbClr val="002060"/>
                </a:solidFill>
              </a:endParaRPr>
            </a:p>
          </p:txBody>
        </p:sp>
        <p:sp>
          <p:nvSpPr>
            <p:cNvPr id="27" name="Obdélník 26"/>
            <p:cNvSpPr/>
            <p:nvPr/>
          </p:nvSpPr>
          <p:spPr>
            <a:xfrm>
              <a:off x="4301853" y="3207192"/>
              <a:ext cx="648922" cy="25407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rgbClr val="FF0000"/>
                  </a:solidFill>
                </a:rPr>
                <a:t>31. 3. </a:t>
              </a:r>
              <a:endParaRPr lang="cs-CZ" sz="1400" dirty="0">
                <a:solidFill>
                  <a:srgbClr val="FF0000"/>
                </a:solidFill>
              </a:endParaRPr>
            </a:p>
          </p:txBody>
        </p:sp>
        <p:sp>
          <p:nvSpPr>
            <p:cNvPr id="28" name="Obdélník 27"/>
            <p:cNvSpPr/>
            <p:nvPr/>
          </p:nvSpPr>
          <p:spPr>
            <a:xfrm>
              <a:off x="1204605" y="3201355"/>
              <a:ext cx="648922" cy="25407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rgbClr val="FF0000"/>
                  </a:solidFill>
                </a:rPr>
                <a:t>30. 9. </a:t>
              </a:r>
              <a:endParaRPr lang="cs-CZ" sz="1400" dirty="0">
                <a:solidFill>
                  <a:srgbClr val="FF0000"/>
                </a:solidFill>
              </a:endParaRPr>
            </a:p>
          </p:txBody>
        </p:sp>
        <p:pic>
          <p:nvPicPr>
            <p:cNvPr id="29" name="Picture 10" descr="narozeninové dorty,narozeniny,oslavy,potraviny,svíčky,zvláštní příležitosti"/>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5309061" y="3207192"/>
              <a:ext cx="360040" cy="360040"/>
            </a:xfrm>
            <a:prstGeom prst="rect">
              <a:avLst/>
            </a:prstGeom>
            <a:noFill/>
            <a:extLst>
              <a:ext uri="{909E8E84-426E-40DD-AFC4-6F175D3DCCD1}">
                <a14:hiddenFill xmlns:a14="http://schemas.microsoft.com/office/drawing/2010/main" xmlns="">
                  <a:solidFill>
                    <a:srgbClr val="FFFFFF"/>
                  </a:solidFill>
                </a14:hiddenFill>
              </a:ext>
            </a:extLst>
          </p:spPr>
        </p:pic>
        <p:pic>
          <p:nvPicPr>
            <p:cNvPr id="30" name="Picture 6" descr="atleti,atletika,běh,běžci,dráhy,hra v poli,muži,osoby,sporty,volný čas,závodění"/>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5309061" y="2779282"/>
              <a:ext cx="377021" cy="377021"/>
            </a:xfrm>
            <a:prstGeom prst="rect">
              <a:avLst/>
            </a:prstGeom>
            <a:noFill/>
            <a:extLst>
              <a:ext uri="{909E8E84-426E-40DD-AFC4-6F175D3DCCD1}">
                <a14:hiddenFill xmlns:a14="http://schemas.microsoft.com/office/drawing/2010/main" xmlns="">
                  <a:solidFill>
                    <a:srgbClr val="FFFFFF"/>
                  </a:solidFill>
                </a14:hiddenFill>
              </a:ext>
            </a:extLst>
          </p:spPr>
        </p:pic>
        <p:pic>
          <p:nvPicPr>
            <p:cNvPr id="31" name="Picture 6" descr="atleti,atletika,běh,běžci,dráhy,hra v poli,muži,osoby,sporty,volný čas,závodění"/>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2685727" y="1491630"/>
              <a:ext cx="377021" cy="377021"/>
            </a:xfrm>
            <a:prstGeom prst="rect">
              <a:avLst/>
            </a:prstGeom>
            <a:noFill/>
            <a:extLst>
              <a:ext uri="{909E8E84-426E-40DD-AFC4-6F175D3DCCD1}">
                <a14:hiddenFill xmlns:a14="http://schemas.microsoft.com/office/drawing/2010/main" xmlns="">
                  <a:solidFill>
                    <a:srgbClr val="FFFFFF"/>
                  </a:solidFill>
                </a14:hiddenFill>
              </a:ext>
            </a:extLst>
          </p:spPr>
        </p:pic>
        <p:pic>
          <p:nvPicPr>
            <p:cNvPr id="32" name="Picture 6" descr="atleti,atletika,běh,běžci,dráhy,hra v poli,muži,osoby,sporty,volný čas,závodění"/>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323528" y="2779281"/>
              <a:ext cx="377021" cy="377021"/>
            </a:xfrm>
            <a:prstGeom prst="rect">
              <a:avLst/>
            </a:prstGeom>
            <a:noFill/>
            <a:extLst>
              <a:ext uri="{909E8E84-426E-40DD-AFC4-6F175D3DCCD1}">
                <a14:hiddenFill xmlns:a14="http://schemas.microsoft.com/office/drawing/2010/main" xmlns="">
                  <a:solidFill>
                    <a:srgbClr val="FFFFFF"/>
                  </a:solidFill>
                </a14:hiddenFill>
              </a:ext>
            </a:extLst>
          </p:spPr>
        </p:pic>
        <p:pic>
          <p:nvPicPr>
            <p:cNvPr id="33" name="Picture 10" descr="narozeninové dorty,narozeniny,oslavy,potraviny,svíčky,zvláštní příležitosti"/>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3126016" y="1500120"/>
              <a:ext cx="360040" cy="360040"/>
            </a:xfrm>
            <a:prstGeom prst="rect">
              <a:avLst/>
            </a:prstGeom>
            <a:noFill/>
            <a:extLst>
              <a:ext uri="{909E8E84-426E-40DD-AFC4-6F175D3DCCD1}">
                <a14:hiddenFill xmlns:a14="http://schemas.microsoft.com/office/drawing/2010/main" xmlns="">
                  <a:solidFill>
                    <a:srgbClr val="FFFFFF"/>
                  </a:solidFill>
                </a14:hiddenFill>
              </a:ext>
            </a:extLst>
          </p:spPr>
        </p:pic>
        <p:pic>
          <p:nvPicPr>
            <p:cNvPr id="34" name="Picture 10" descr="narozeninové dorty,narozeniny,oslavy,potraviny,svíčky,zvláštní příležitosti"/>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340509" y="3176857"/>
              <a:ext cx="360040" cy="360040"/>
            </a:xfrm>
            <a:prstGeom prst="rect">
              <a:avLst/>
            </a:prstGeom>
            <a:noFill/>
            <a:extLst>
              <a:ext uri="{909E8E84-426E-40DD-AFC4-6F175D3DCCD1}">
                <a14:hiddenFill xmlns:a14="http://schemas.microsoft.com/office/drawing/2010/main" xmlns="">
                  <a:solidFill>
                    <a:srgbClr val="FFFFFF"/>
                  </a:solidFill>
                </a14:hiddenFill>
              </a:ext>
            </a:extLst>
          </p:spPr>
        </p:pic>
        <p:sp>
          <p:nvSpPr>
            <p:cNvPr id="35" name="Obdélník 34"/>
            <p:cNvSpPr/>
            <p:nvPr/>
          </p:nvSpPr>
          <p:spPr>
            <a:xfrm>
              <a:off x="2775156" y="3068482"/>
              <a:ext cx="626118" cy="25990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5./1.</a:t>
              </a:r>
              <a:endParaRPr lang="cs-CZ" sz="1400" dirty="0">
                <a:solidFill>
                  <a:schemeClr val="tx1"/>
                </a:solidFill>
              </a:endParaRPr>
            </a:p>
          </p:txBody>
        </p:sp>
        <p:sp>
          <p:nvSpPr>
            <p:cNvPr id="36" name="Obdélník 35"/>
            <p:cNvSpPr/>
            <p:nvPr/>
          </p:nvSpPr>
          <p:spPr>
            <a:xfrm>
              <a:off x="3878255" y="3049821"/>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2.</a:t>
              </a:r>
              <a:endParaRPr lang="cs-CZ" sz="1400" dirty="0">
                <a:solidFill>
                  <a:schemeClr val="tx1"/>
                </a:solidFill>
              </a:endParaRPr>
            </a:p>
          </p:txBody>
        </p:sp>
        <p:sp>
          <p:nvSpPr>
            <p:cNvPr id="37" name="Obdélník 36"/>
            <p:cNvSpPr/>
            <p:nvPr/>
          </p:nvSpPr>
          <p:spPr>
            <a:xfrm>
              <a:off x="2894674" y="2662923"/>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3.</a:t>
              </a:r>
              <a:endParaRPr lang="cs-CZ" sz="1400" dirty="0">
                <a:solidFill>
                  <a:schemeClr val="tx1"/>
                </a:solidFill>
              </a:endParaRPr>
            </a:p>
          </p:txBody>
        </p:sp>
        <p:sp>
          <p:nvSpPr>
            <p:cNvPr id="38" name="Obdélník 37"/>
            <p:cNvSpPr/>
            <p:nvPr/>
          </p:nvSpPr>
          <p:spPr>
            <a:xfrm>
              <a:off x="1924685" y="2967794"/>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4.</a:t>
              </a:r>
              <a:endParaRPr lang="cs-CZ" sz="1400" dirty="0">
                <a:solidFill>
                  <a:schemeClr val="tx1"/>
                </a:solidFill>
              </a:endParaRPr>
            </a:p>
          </p:txBody>
        </p:sp>
      </p:grpSp>
      <p:grpSp>
        <p:nvGrpSpPr>
          <p:cNvPr id="51" name="Skupina 50"/>
          <p:cNvGrpSpPr/>
          <p:nvPr/>
        </p:nvGrpSpPr>
        <p:grpSpPr>
          <a:xfrm>
            <a:off x="6156176" y="915566"/>
            <a:ext cx="2808312" cy="4104456"/>
            <a:chOff x="6156176" y="915566"/>
            <a:chExt cx="2808312" cy="4104456"/>
          </a:xfrm>
        </p:grpSpPr>
        <p:sp>
          <p:nvSpPr>
            <p:cNvPr id="39" name="Podnadpis 2"/>
            <p:cNvSpPr txBox="1">
              <a:spLocks/>
            </p:cNvSpPr>
            <p:nvPr/>
          </p:nvSpPr>
          <p:spPr>
            <a:xfrm>
              <a:off x="6156176" y="915566"/>
              <a:ext cx="2808312" cy="4104456"/>
            </a:xfrm>
            <a:prstGeom prst="rect">
              <a:avLst/>
            </a:prstGeom>
            <a:solidFill>
              <a:schemeClr val="bg1"/>
            </a:solidFill>
            <a:ln w="25400">
              <a:solidFill>
                <a:srgbClr val="002060"/>
              </a:solidFill>
            </a:ln>
          </p:spPr>
          <p:txBody>
            <a:bodyPr vert="horz" lIns="91440" tIns="45720" rIns="91440" bIns="45720" numCol="1"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endParaRPr lang="cs-CZ" sz="1200" b="1" dirty="0" smtClean="0">
                <a:solidFill>
                  <a:schemeClr val="tx1"/>
                </a:solidFill>
              </a:endParaRPr>
            </a:p>
            <a:p>
              <a:pPr algn="l"/>
              <a:r>
                <a:rPr lang="cs-CZ" sz="1200" b="1" dirty="0" smtClean="0">
                  <a:solidFill>
                    <a:schemeClr val="tx1"/>
                  </a:solidFill>
                </a:rPr>
                <a:t>                                                                       </a:t>
              </a:r>
              <a:r>
                <a:rPr lang="cs-CZ" sz="1000" b="1" dirty="0" smtClean="0">
                  <a:solidFill>
                    <a:srgbClr val="002060"/>
                  </a:solidFill>
                </a:rPr>
                <a:t>Běžec </a:t>
              </a:r>
              <a:r>
                <a:rPr lang="cs-CZ" sz="1000" b="1" dirty="0" smtClean="0">
                  <a:solidFill>
                    <a:schemeClr val="tx1"/>
                  </a:solidFill>
                </a:rPr>
                <a:t>je na startu, na zaznění  pistole vyběhne, nemá ještě uběhlé žádné kolo,  </a:t>
              </a:r>
              <a:r>
                <a:rPr lang="cs-CZ" sz="1000" b="1" dirty="0" smtClean="0">
                  <a:solidFill>
                    <a:srgbClr val="002060"/>
                  </a:solidFill>
                </a:rPr>
                <a:t>ZAČÍNÁ</a:t>
              </a:r>
              <a:r>
                <a:rPr lang="cs-CZ" sz="1000" b="1" dirty="0" smtClean="0">
                  <a:solidFill>
                    <a:schemeClr val="tx1"/>
                  </a:solidFill>
                </a:rPr>
                <a:t> </a:t>
              </a:r>
              <a:r>
                <a:rPr lang="cs-CZ" sz="1000" b="1" dirty="0" smtClean="0">
                  <a:solidFill>
                    <a:srgbClr val="002060"/>
                  </a:solidFill>
                </a:rPr>
                <a:t>BĚŽET PRVNÍ KOLO ZÁVODU </a:t>
              </a:r>
              <a:r>
                <a:rPr lang="cs-CZ" sz="1000" b="1" dirty="0" smtClean="0">
                  <a:solidFill>
                    <a:schemeClr val="tx1"/>
                  </a:solidFill>
                </a:rPr>
                <a:t>(ne nulté kolo!)</a:t>
              </a:r>
            </a:p>
            <a:p>
              <a:pPr algn="l"/>
              <a:r>
                <a:rPr lang="cs-CZ" sz="1000" b="1" dirty="0" smtClean="0">
                  <a:solidFill>
                    <a:srgbClr val="FF0000"/>
                  </a:solidFill>
                </a:rPr>
                <a:t>Narodil </a:t>
              </a:r>
              <a:r>
                <a:rPr lang="cs-CZ" sz="1000" b="1" dirty="0" smtClean="0">
                  <a:solidFill>
                    <a:schemeClr val="tx1"/>
                  </a:solidFill>
                </a:rPr>
                <a:t>jsem se přesně v první vteřině nového roku, je 1. 1., nemám ještě žádný rok života za sebou, </a:t>
              </a:r>
              <a:r>
                <a:rPr lang="cs-CZ" sz="1000" b="1" dirty="0" smtClean="0">
                  <a:solidFill>
                    <a:srgbClr val="FF0000"/>
                  </a:solidFill>
                </a:rPr>
                <a:t>ZAČÍNÁM ŽÍT PRVNÍ ROK ŽIVOTA </a:t>
              </a:r>
              <a:r>
                <a:rPr lang="cs-CZ" sz="1000" b="1" dirty="0" smtClean="0">
                  <a:solidFill>
                    <a:schemeClr val="tx1"/>
                  </a:solidFill>
                </a:rPr>
                <a:t>(ne nultý rok!)</a:t>
              </a:r>
              <a:endParaRPr lang="cs-CZ" sz="1000" b="1" dirty="0" smtClean="0">
                <a:solidFill>
                  <a:srgbClr val="FF0000"/>
                </a:solidFill>
              </a:endParaRPr>
            </a:p>
            <a:p>
              <a:pPr algn="l"/>
              <a:endParaRPr lang="cs-CZ" sz="1000" b="1" dirty="0" smtClean="0">
                <a:solidFill>
                  <a:srgbClr val="FF0000"/>
                </a:solidFill>
              </a:endParaRPr>
            </a:p>
            <a:p>
              <a:pPr algn="l"/>
              <a:endParaRPr lang="cs-CZ" sz="1000" b="1" dirty="0" smtClean="0">
                <a:solidFill>
                  <a:srgbClr val="FF0000"/>
                </a:solidFill>
              </a:endParaRPr>
            </a:p>
            <a:p>
              <a:pPr algn="l"/>
              <a:r>
                <a:rPr lang="cs-CZ" sz="1000" b="1" dirty="0" smtClean="0">
                  <a:solidFill>
                    <a:schemeClr val="tx2"/>
                  </a:solidFill>
                </a:rPr>
                <a:t>Běžec  </a:t>
              </a:r>
              <a:r>
                <a:rPr lang="cs-CZ" sz="1000" b="1" dirty="0" smtClean="0">
                  <a:solidFill>
                    <a:srgbClr val="002060"/>
                  </a:solidFill>
                </a:rPr>
                <a:t>běží první kolo</a:t>
              </a:r>
              <a:r>
                <a:rPr lang="cs-CZ" sz="1000" b="1" dirty="0" smtClean="0">
                  <a:solidFill>
                    <a:schemeClr val="tx1"/>
                  </a:solidFill>
                </a:rPr>
                <a:t> (ne nulté kolo!), je např.              v jeho ¼, ½ nebo ¾</a:t>
              </a:r>
            </a:p>
            <a:p>
              <a:pPr algn="l"/>
              <a:r>
                <a:rPr lang="cs-CZ" sz="1000" b="1" dirty="0" smtClean="0">
                  <a:solidFill>
                    <a:srgbClr val="FF0000"/>
                  </a:solidFill>
                </a:rPr>
                <a:t>Žiji první rok svého života </a:t>
              </a:r>
              <a:r>
                <a:rPr lang="cs-CZ" sz="1000" b="1" dirty="0" smtClean="0">
                  <a:solidFill>
                    <a:schemeClr val="tx1"/>
                  </a:solidFill>
                </a:rPr>
                <a:t>(ne nultý rok!), je např. 31. 3., 30. 6. nebo 30. 9.  </a:t>
              </a:r>
              <a:endParaRPr lang="cs-CZ" sz="1000" b="1" dirty="0">
                <a:solidFill>
                  <a:schemeClr val="tx2"/>
                </a:solidFill>
              </a:endParaRPr>
            </a:p>
            <a:p>
              <a:pPr algn="l"/>
              <a:endParaRPr lang="cs-CZ" sz="1000" b="1" dirty="0" smtClean="0">
                <a:solidFill>
                  <a:srgbClr val="FF0000"/>
                </a:solidFill>
              </a:endParaRPr>
            </a:p>
            <a:p>
              <a:pPr algn="l"/>
              <a:endParaRPr lang="cs-CZ" sz="1000" b="1" dirty="0" smtClean="0">
                <a:solidFill>
                  <a:srgbClr val="FF0000"/>
                </a:solidFill>
              </a:endParaRPr>
            </a:p>
            <a:p>
              <a:pPr algn="l"/>
              <a:r>
                <a:rPr lang="cs-CZ" sz="1000" b="1" dirty="0" smtClean="0">
                  <a:solidFill>
                    <a:srgbClr val="002060"/>
                  </a:solidFill>
                </a:rPr>
                <a:t>Běžec je v cíli prvního kola, </a:t>
              </a:r>
              <a:r>
                <a:rPr lang="cs-CZ" sz="1000" b="1" dirty="0" smtClean="0">
                  <a:solidFill>
                    <a:schemeClr val="tx1"/>
                  </a:solidFill>
                </a:rPr>
                <a:t>protnul místo, odkud odstartoval, </a:t>
              </a:r>
              <a:r>
                <a:rPr lang="cs-CZ" sz="1000" b="1" dirty="0" smtClean="0">
                  <a:solidFill>
                    <a:srgbClr val="002060"/>
                  </a:solidFill>
                </a:rPr>
                <a:t>UBĚHL PRVNÍ KOLO </a:t>
              </a:r>
              <a:r>
                <a:rPr lang="cs-CZ" sz="1000" b="1" dirty="0" smtClean="0">
                  <a:solidFill>
                    <a:schemeClr val="tx1"/>
                  </a:solidFill>
                </a:rPr>
                <a:t>od startu do cíle(ne nulté kolo!)</a:t>
              </a:r>
              <a:r>
                <a:rPr lang="cs-CZ" sz="1000" b="1" dirty="0" smtClean="0">
                  <a:solidFill>
                    <a:srgbClr val="002060"/>
                  </a:solidFill>
                </a:rPr>
                <a:t>, ZAČÍNÁ BĚŽET DRUHÉ KOLO ZÁVODU</a:t>
              </a:r>
            </a:p>
            <a:p>
              <a:pPr algn="l"/>
              <a:r>
                <a:rPr lang="cs-CZ" sz="1000" b="1" dirty="0" smtClean="0">
                  <a:solidFill>
                    <a:srgbClr val="FF0000"/>
                  </a:solidFill>
                </a:rPr>
                <a:t>Mám první narozeniny, </a:t>
              </a:r>
              <a:r>
                <a:rPr lang="cs-CZ" sz="1000" b="1" dirty="0" smtClean="0">
                  <a:solidFill>
                    <a:schemeClr val="tx1"/>
                  </a:solidFill>
                </a:rPr>
                <a:t>je opět 1. 1., </a:t>
              </a:r>
              <a:r>
                <a:rPr lang="cs-CZ" sz="1000" b="1" dirty="0" smtClean="0">
                  <a:solidFill>
                    <a:srgbClr val="FF0000"/>
                  </a:solidFill>
                </a:rPr>
                <a:t>PROŽIL JSEM CELÝ PRVNÍ ROK ŽIVOTA </a:t>
              </a:r>
              <a:r>
                <a:rPr lang="cs-CZ" sz="1000" b="1" dirty="0" smtClean="0">
                  <a:solidFill>
                    <a:schemeClr val="tx1"/>
                  </a:solidFill>
                </a:rPr>
                <a:t>od 1. 1. do 31 . 12. (ne nultý rok!), </a:t>
              </a:r>
              <a:r>
                <a:rPr lang="cs-CZ" sz="1000" b="1" dirty="0" smtClean="0">
                  <a:solidFill>
                    <a:srgbClr val="FF0000"/>
                  </a:solidFill>
                </a:rPr>
                <a:t>ZAČÍNÁM ŽÍT DRUHÝ ROK ŽIVOTA</a:t>
              </a:r>
              <a:r>
                <a:rPr lang="cs-CZ" sz="1000" b="1" dirty="0" smtClean="0">
                  <a:solidFill>
                    <a:schemeClr val="tx1"/>
                  </a:solidFill>
                </a:rPr>
                <a:t> </a:t>
              </a:r>
              <a:r>
                <a:rPr lang="cs-CZ" sz="1000" b="1" dirty="0" smtClean="0">
                  <a:solidFill>
                    <a:srgbClr val="002060"/>
                  </a:solidFill>
                </a:rPr>
                <a:t> </a:t>
              </a:r>
            </a:p>
            <a:p>
              <a:pPr algn="l"/>
              <a:r>
                <a:rPr lang="cs-CZ" sz="1100" b="1" dirty="0" smtClean="0">
                  <a:solidFill>
                    <a:schemeClr val="tx1"/>
                  </a:solidFill>
                </a:rPr>
                <a:t> </a:t>
              </a:r>
              <a:r>
                <a:rPr lang="cs-CZ" sz="1100" b="1" dirty="0" smtClean="0">
                  <a:solidFill>
                    <a:srgbClr val="002060"/>
                  </a:solidFill>
                </a:rPr>
                <a:t>  </a:t>
              </a:r>
              <a:endParaRPr lang="cs-CZ" sz="1100" b="1" dirty="0">
                <a:solidFill>
                  <a:srgbClr val="002060"/>
                </a:solidFill>
              </a:endParaRPr>
            </a:p>
          </p:txBody>
        </p:sp>
        <p:sp>
          <p:nvSpPr>
            <p:cNvPr id="46" name="Obdélník 45"/>
            <p:cNvSpPr/>
            <p:nvPr/>
          </p:nvSpPr>
          <p:spPr>
            <a:xfrm>
              <a:off x="6228184" y="2518655"/>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2.</a:t>
              </a:r>
              <a:endParaRPr lang="cs-CZ" sz="1400" dirty="0">
                <a:solidFill>
                  <a:schemeClr val="tx1"/>
                </a:solidFill>
              </a:endParaRPr>
            </a:p>
          </p:txBody>
        </p:sp>
        <p:sp>
          <p:nvSpPr>
            <p:cNvPr id="47" name="Obdélník 46"/>
            <p:cNvSpPr/>
            <p:nvPr/>
          </p:nvSpPr>
          <p:spPr>
            <a:xfrm>
              <a:off x="7152621" y="2516637"/>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4.</a:t>
              </a:r>
              <a:endParaRPr lang="cs-CZ" sz="1400" dirty="0">
                <a:solidFill>
                  <a:schemeClr val="tx1"/>
                </a:solidFill>
              </a:endParaRPr>
            </a:p>
          </p:txBody>
        </p:sp>
        <p:sp>
          <p:nvSpPr>
            <p:cNvPr id="48" name="Obdélník 47"/>
            <p:cNvSpPr/>
            <p:nvPr/>
          </p:nvSpPr>
          <p:spPr>
            <a:xfrm>
              <a:off x="6693050" y="2522211"/>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3.</a:t>
              </a:r>
              <a:endParaRPr lang="cs-CZ" sz="1400" dirty="0">
                <a:solidFill>
                  <a:schemeClr val="tx1"/>
                </a:solidFill>
              </a:endParaRPr>
            </a:p>
          </p:txBody>
        </p:sp>
        <p:sp>
          <p:nvSpPr>
            <p:cNvPr id="49" name="Obdélník 48"/>
            <p:cNvSpPr/>
            <p:nvPr/>
          </p:nvSpPr>
          <p:spPr>
            <a:xfrm>
              <a:off x="6228184" y="1004554"/>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1.</a:t>
              </a:r>
              <a:endParaRPr lang="cs-CZ" sz="1400" dirty="0">
                <a:solidFill>
                  <a:schemeClr val="tx1"/>
                </a:solidFill>
              </a:endParaRPr>
            </a:p>
          </p:txBody>
        </p:sp>
        <p:sp>
          <p:nvSpPr>
            <p:cNvPr id="50" name="Obdélník 49"/>
            <p:cNvSpPr/>
            <p:nvPr/>
          </p:nvSpPr>
          <p:spPr>
            <a:xfrm>
              <a:off x="6228184" y="3559032"/>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5.</a:t>
              </a:r>
              <a:endParaRPr lang="cs-CZ" sz="1400" dirty="0">
                <a:solidFill>
                  <a:schemeClr val="tx1"/>
                </a:solidFill>
              </a:endParaRPr>
            </a:p>
          </p:txBody>
        </p:sp>
      </p:grpSp>
    </p:spTree>
    <p:extLst>
      <p:ext uri="{BB962C8B-B14F-4D97-AF65-F5344CB8AC3E}">
        <p14:creationId xmlns:p14="http://schemas.microsoft.com/office/powerpoint/2010/main" xmlns="" val="99838962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1"/>
                                        </p:tgtEl>
                                        <p:attrNameLst>
                                          <p:attrName>style.visibility</p:attrName>
                                        </p:attrNameLst>
                                      </p:cBhvr>
                                      <p:to>
                                        <p:strVal val="visible"/>
                                      </p:to>
                                    </p:set>
                                    <p:animEffect transition="in" filter="fade">
                                      <p:cBhvr>
                                        <p:cTn id="14" dur="1000"/>
                                        <p:tgtEl>
                                          <p:spTgt spid="51"/>
                                        </p:tgtEl>
                                      </p:cBhvr>
                                    </p:animEffect>
                                    <p:anim calcmode="lin" valueType="num">
                                      <p:cBhvr>
                                        <p:cTn id="15" dur="1000" fill="hold"/>
                                        <p:tgtEl>
                                          <p:spTgt spid="51"/>
                                        </p:tgtEl>
                                        <p:attrNameLst>
                                          <p:attrName>ppt_x</p:attrName>
                                        </p:attrNameLst>
                                      </p:cBhvr>
                                      <p:tavLst>
                                        <p:tav tm="0">
                                          <p:val>
                                            <p:strVal val="#ppt_x"/>
                                          </p:val>
                                        </p:tav>
                                        <p:tav tm="100000">
                                          <p:val>
                                            <p:strVal val="#ppt_x"/>
                                          </p:val>
                                        </p:tav>
                                      </p:tavLst>
                                    </p:anim>
                                    <p:anim calcmode="lin" valueType="num">
                                      <p:cBhvr>
                                        <p:cTn id="16" dur="1000" fill="hold"/>
                                        <p:tgtEl>
                                          <p:spTgt spid="5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38949"/>
          </a:xfrm>
          <a:prstGeom prst="rect">
            <a:avLst/>
          </a:prstGeom>
        </p:spPr>
      </p:pic>
      <p:sp>
        <p:nvSpPr>
          <p:cNvPr id="22" name="Podnadpis 2"/>
          <p:cNvSpPr>
            <a:spLocks noGrp="1"/>
          </p:cNvSpPr>
          <p:nvPr>
            <p:ph type="ctrTitle"/>
          </p:nvPr>
        </p:nvSpPr>
        <p:spPr>
          <a:xfrm>
            <a:off x="0" y="19763"/>
            <a:ext cx="8820472" cy="1101725"/>
          </a:xfrm>
        </p:spPr>
        <p:txBody>
          <a:bodyPr>
            <a:noAutofit/>
          </a:bodyPr>
          <a:lstStyle/>
          <a:p>
            <a:r>
              <a:rPr lang="cs-CZ" sz="2000" dirty="0" smtClean="0">
                <a:solidFill>
                  <a:schemeClr val="bg1"/>
                </a:solidFill>
                <a:effectLst>
                  <a:outerShdw blurRad="38100" dist="38100" dir="2700000" algn="tl">
                    <a:srgbClr val="000000">
                      <a:alpha val="43137"/>
                    </a:srgbClr>
                  </a:outerShdw>
                </a:effectLst>
              </a:rPr>
              <a:t>KTERÉ JE TO STOLETÍ? JAKÁ JE TO EPOCHA?</a:t>
            </a:r>
            <a:br>
              <a:rPr lang="cs-CZ" sz="2000" dirty="0" smtClean="0">
                <a:solidFill>
                  <a:schemeClr val="bg1"/>
                </a:solidFill>
                <a:effectLst>
                  <a:outerShdw blurRad="38100" dist="38100" dir="2700000" algn="tl">
                    <a:srgbClr val="000000">
                      <a:alpha val="43137"/>
                    </a:srgbClr>
                  </a:outerShdw>
                </a:effectLst>
              </a:rPr>
            </a:br>
            <a:r>
              <a:rPr lang="cs-CZ" sz="2000" dirty="0" smtClean="0">
                <a:solidFill>
                  <a:srgbClr val="FFFF00"/>
                </a:solidFill>
                <a:effectLst>
                  <a:outerShdw blurRad="38100" dist="38100" dir="2700000" algn="tl">
                    <a:srgbClr val="000000">
                      <a:alpha val="43137"/>
                    </a:srgbClr>
                  </a:outerShdw>
                </a:effectLst>
              </a:rPr>
              <a:t>POČÍTÁME STOLETÍ A TISÍCILETÍ</a:t>
            </a:r>
            <a:endParaRPr lang="cs-CZ" sz="2000" dirty="0">
              <a:solidFill>
                <a:srgbClr val="FFFF00"/>
              </a:solidFill>
              <a:effectLst>
                <a:outerShdw blurRad="38100" dist="38100" dir="2700000" algn="tl">
                  <a:srgbClr val="000000">
                    <a:alpha val="43137"/>
                  </a:srgbClr>
                </a:outerShdw>
              </a:effectLst>
            </a:endParaRPr>
          </a:p>
        </p:txBody>
      </p:sp>
      <p:sp>
        <p:nvSpPr>
          <p:cNvPr id="23" name="Podnadpis 2"/>
          <p:cNvSpPr>
            <a:spLocks noGrp="1"/>
          </p:cNvSpPr>
          <p:nvPr>
            <p:ph type="subTitle" idx="1"/>
          </p:nvPr>
        </p:nvSpPr>
        <p:spPr>
          <a:xfrm>
            <a:off x="179512" y="1255024"/>
            <a:ext cx="8784976" cy="3548974"/>
          </a:xfrm>
        </p:spPr>
        <p:txBody>
          <a:bodyPr/>
          <a:lstStyle/>
          <a:p>
            <a:pPr algn="l"/>
            <a:r>
              <a:rPr lang="cs-CZ" dirty="0" smtClean="0">
                <a:solidFill>
                  <a:schemeClr val="bg1"/>
                </a:solidFill>
              </a:rPr>
              <a:t>  </a:t>
            </a:r>
            <a:endParaRPr lang="cs-CZ" dirty="0">
              <a:solidFill>
                <a:schemeClr val="bg1"/>
              </a:solidFill>
            </a:endParaRPr>
          </a:p>
        </p:txBody>
      </p:sp>
      <p:grpSp>
        <p:nvGrpSpPr>
          <p:cNvPr id="21" name="Skupina 20"/>
          <p:cNvGrpSpPr/>
          <p:nvPr/>
        </p:nvGrpSpPr>
        <p:grpSpPr>
          <a:xfrm>
            <a:off x="196493" y="915566"/>
            <a:ext cx="5760640" cy="4104456"/>
            <a:chOff x="196493" y="915566"/>
            <a:chExt cx="5760640" cy="4104456"/>
          </a:xfrm>
        </p:grpSpPr>
        <p:sp>
          <p:nvSpPr>
            <p:cNvPr id="5" name="Podnadpis 2"/>
            <p:cNvSpPr txBox="1">
              <a:spLocks/>
            </p:cNvSpPr>
            <p:nvPr/>
          </p:nvSpPr>
          <p:spPr>
            <a:xfrm>
              <a:off x="196493" y="915566"/>
              <a:ext cx="5760640" cy="4104456"/>
            </a:xfrm>
            <a:prstGeom prst="rect">
              <a:avLst/>
            </a:prstGeom>
            <a:solidFill>
              <a:schemeClr val="bg1"/>
            </a:solidFill>
            <a:ln w="25400">
              <a:solidFill>
                <a:srgbClr val="002060"/>
              </a:solidFill>
            </a:ln>
          </p:spPr>
          <p:txBody>
            <a:bodyPr vert="horz" lIns="91440" tIns="45720" rIns="91440" bIns="45720" numCol="1"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r>
                <a:rPr lang="cs-CZ" sz="1200" b="1" dirty="0" smtClean="0">
                  <a:solidFill>
                    <a:srgbClr val="002060"/>
                  </a:solidFill>
                </a:rPr>
                <a:t>Běžec uběhl již 99 kol, prožil jsem 99 let života. Kdy budu mít odžito (kdy skončí) první století? </a:t>
              </a:r>
              <a:endParaRPr lang="cs-CZ" sz="1200" b="1" dirty="0">
                <a:solidFill>
                  <a:srgbClr val="002060"/>
                </a:solidFill>
              </a:endParaRPr>
            </a:p>
          </p:txBody>
        </p:sp>
        <p:grpSp>
          <p:nvGrpSpPr>
            <p:cNvPr id="7" name="Skupina 6"/>
            <p:cNvGrpSpPr/>
            <p:nvPr/>
          </p:nvGrpSpPr>
          <p:grpSpPr>
            <a:xfrm>
              <a:off x="899592" y="1941073"/>
              <a:ext cx="4277078" cy="2376264"/>
              <a:chOff x="2195736" y="3759882"/>
              <a:chExt cx="2628292" cy="972526"/>
            </a:xfrm>
          </p:grpSpPr>
          <p:sp>
            <p:nvSpPr>
              <p:cNvPr id="3" name="Vývojový diagram: zpoždění 2"/>
              <p:cNvSpPr/>
              <p:nvPr/>
            </p:nvSpPr>
            <p:spPr>
              <a:xfrm>
                <a:off x="3527884" y="3759882"/>
                <a:ext cx="1296144" cy="972108"/>
              </a:xfrm>
              <a:prstGeom prst="flowChartDelay">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Vývojový diagram: zpoždění 7"/>
              <p:cNvSpPr/>
              <p:nvPr/>
            </p:nvSpPr>
            <p:spPr>
              <a:xfrm flipH="1">
                <a:off x="2195736" y="3760300"/>
                <a:ext cx="1332148" cy="972108"/>
              </a:xfrm>
              <a:prstGeom prst="flowChartDelay">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3491880" y="3795886"/>
                <a:ext cx="72008" cy="89968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pic>
          <p:nvPicPr>
            <p:cNvPr id="10" name="Picture 4" descr="Prapor šachovnice">
              <a:hlinkClick r:id="rId4" tooltip="Prapor šachovnice"/>
            </p:cNvPr>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rot="1131638">
              <a:off x="2951359" y="4074579"/>
              <a:ext cx="250907" cy="483472"/>
            </a:xfrm>
            <a:prstGeom prst="rect">
              <a:avLst/>
            </a:prstGeom>
            <a:noFill/>
            <a:extLst>
              <a:ext uri="{909E8E84-426E-40DD-AFC4-6F175D3DCCD1}">
                <a14:hiddenFill xmlns:a14="http://schemas.microsoft.com/office/drawing/2010/main" xmlns="">
                  <a:solidFill>
                    <a:srgbClr val="FFFFFF"/>
                  </a:solidFill>
                </a14:hiddenFill>
              </a:ext>
            </a:extLst>
          </p:spPr>
        </p:pic>
        <p:sp>
          <p:nvSpPr>
            <p:cNvPr id="2" name="Obdélník 1"/>
            <p:cNvSpPr/>
            <p:nvPr/>
          </p:nvSpPr>
          <p:spPr>
            <a:xfrm>
              <a:off x="2229757" y="3440196"/>
              <a:ext cx="1633439" cy="254071"/>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dirty="0" smtClean="0">
                  <a:solidFill>
                    <a:srgbClr val="002060"/>
                  </a:solidFill>
                </a:rPr>
                <a:t>cíl 100./start 100 kola</a:t>
              </a:r>
              <a:endParaRPr lang="cs-CZ" sz="1200" dirty="0">
                <a:solidFill>
                  <a:srgbClr val="002060"/>
                </a:solidFill>
              </a:endParaRPr>
            </a:p>
          </p:txBody>
        </p:sp>
        <p:pic>
          <p:nvPicPr>
            <p:cNvPr id="12" name="Picture 6" descr="atleti,atletika,běh,běžci,dráhy,hra v poli,muži,osoby,sporty,volný čas,závodění"/>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3053184" y="4430214"/>
              <a:ext cx="377021" cy="377021"/>
            </a:xfrm>
            <a:prstGeom prst="rect">
              <a:avLst/>
            </a:prstGeom>
            <a:noFill/>
            <a:extLst>
              <a:ext uri="{909E8E84-426E-40DD-AFC4-6F175D3DCCD1}">
                <a14:hiddenFill xmlns:a14="http://schemas.microsoft.com/office/drawing/2010/main" xmlns="">
                  <a:solidFill>
                    <a:srgbClr val="FFFFFF"/>
                  </a:solidFill>
                </a14:hiddenFill>
              </a:ext>
            </a:extLst>
          </p:spPr>
        </p:pic>
        <p:pic>
          <p:nvPicPr>
            <p:cNvPr id="13" name="Picture 10" descr="narozeninové dorty,narozeniny,oslavy,potraviny,svíčky,zvláštní příležitosti"/>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2679918" y="4448497"/>
              <a:ext cx="360040" cy="360040"/>
            </a:xfrm>
            <a:prstGeom prst="rect">
              <a:avLst/>
            </a:prstGeom>
            <a:noFill/>
            <a:extLst>
              <a:ext uri="{909E8E84-426E-40DD-AFC4-6F175D3DCCD1}">
                <a14:hiddenFill xmlns:a14="http://schemas.microsoft.com/office/drawing/2010/main" xmlns="">
                  <a:solidFill>
                    <a:srgbClr val="FFFFFF"/>
                  </a:solidFill>
                </a14:hiddenFill>
              </a:ext>
            </a:extLst>
          </p:spPr>
        </p:pic>
        <p:sp>
          <p:nvSpPr>
            <p:cNvPr id="14" name="Obdélník 13"/>
            <p:cNvSpPr/>
            <p:nvPr/>
          </p:nvSpPr>
          <p:spPr>
            <a:xfrm>
              <a:off x="2259050" y="3771947"/>
              <a:ext cx="1512168" cy="25407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dirty="0" smtClean="0">
                  <a:solidFill>
                    <a:srgbClr val="FF0000"/>
                  </a:solidFill>
                </a:rPr>
                <a:t>31.12. 100/1.1. 100</a:t>
              </a:r>
              <a:endParaRPr lang="cs-CZ" sz="1200" dirty="0">
                <a:solidFill>
                  <a:srgbClr val="FF0000"/>
                </a:solidFill>
              </a:endParaRPr>
            </a:p>
          </p:txBody>
        </p:sp>
        <p:sp>
          <p:nvSpPr>
            <p:cNvPr id="16" name="Obdélník 15"/>
            <p:cNvSpPr/>
            <p:nvPr/>
          </p:nvSpPr>
          <p:spPr>
            <a:xfrm>
              <a:off x="2652105" y="2404647"/>
              <a:ext cx="830641" cy="25407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dirty="0" smtClean="0">
                  <a:solidFill>
                    <a:srgbClr val="FF0000"/>
                  </a:solidFill>
                </a:rPr>
                <a:t>30. 6. 100 </a:t>
              </a:r>
              <a:endParaRPr lang="cs-CZ" sz="1200" dirty="0">
                <a:solidFill>
                  <a:srgbClr val="FF0000"/>
                </a:solidFill>
              </a:endParaRPr>
            </a:p>
          </p:txBody>
        </p:sp>
        <p:cxnSp>
          <p:nvCxnSpPr>
            <p:cNvPr id="9" name="Přímá spojnice se šipkou 8"/>
            <p:cNvCxnSpPr/>
            <p:nvPr/>
          </p:nvCxnSpPr>
          <p:spPr>
            <a:xfrm>
              <a:off x="3563888" y="4628517"/>
              <a:ext cx="864096" cy="0"/>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7" name="Přímá spojnice 16"/>
            <p:cNvCxnSpPr/>
            <p:nvPr/>
          </p:nvCxnSpPr>
          <p:spPr>
            <a:xfrm flipH="1">
              <a:off x="5071336" y="3128695"/>
              <a:ext cx="122315" cy="102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4" name="Přímá spojnice 23"/>
            <p:cNvCxnSpPr/>
            <p:nvPr/>
          </p:nvCxnSpPr>
          <p:spPr>
            <a:xfrm flipH="1">
              <a:off x="916573" y="3075806"/>
              <a:ext cx="122315" cy="1020"/>
            </a:xfrm>
            <a:prstGeom prst="line">
              <a:avLst/>
            </a:prstGeom>
            <a:ln w="25400">
              <a:solidFill>
                <a:srgbClr val="FF0000"/>
              </a:solidFill>
            </a:ln>
          </p:spPr>
          <p:style>
            <a:lnRef idx="1">
              <a:schemeClr val="accent1"/>
            </a:lnRef>
            <a:fillRef idx="0">
              <a:schemeClr val="accent1"/>
            </a:fillRef>
            <a:effectRef idx="0">
              <a:schemeClr val="accent1"/>
            </a:effectRef>
            <a:fontRef idx="minor">
              <a:schemeClr val="tx1"/>
            </a:fontRef>
          </p:style>
        </p:cxnSp>
        <p:sp>
          <p:nvSpPr>
            <p:cNvPr id="27" name="Obdélník 26"/>
            <p:cNvSpPr/>
            <p:nvPr/>
          </p:nvSpPr>
          <p:spPr>
            <a:xfrm>
              <a:off x="4272985" y="3176857"/>
              <a:ext cx="830641" cy="25407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dirty="0" smtClean="0">
                  <a:solidFill>
                    <a:srgbClr val="FF0000"/>
                  </a:solidFill>
                </a:rPr>
                <a:t>31. 3. 100 </a:t>
              </a:r>
              <a:endParaRPr lang="cs-CZ" sz="1200" dirty="0">
                <a:solidFill>
                  <a:srgbClr val="FF0000"/>
                </a:solidFill>
              </a:endParaRPr>
            </a:p>
          </p:txBody>
        </p:sp>
        <p:sp>
          <p:nvSpPr>
            <p:cNvPr id="28" name="Obdélník 27"/>
            <p:cNvSpPr/>
            <p:nvPr/>
          </p:nvSpPr>
          <p:spPr>
            <a:xfrm>
              <a:off x="1094044" y="3201355"/>
              <a:ext cx="889465" cy="254071"/>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dirty="0" smtClean="0">
                  <a:solidFill>
                    <a:srgbClr val="FF0000"/>
                  </a:solidFill>
                </a:rPr>
                <a:t>30. 9. 100</a:t>
              </a:r>
              <a:endParaRPr lang="cs-CZ" sz="1200" dirty="0">
                <a:solidFill>
                  <a:srgbClr val="FF0000"/>
                </a:solidFill>
              </a:endParaRPr>
            </a:p>
          </p:txBody>
        </p:sp>
        <p:pic>
          <p:nvPicPr>
            <p:cNvPr id="29" name="Picture 10" descr="narozeninové dorty,narozeniny,oslavy,potraviny,svíčky,zvláštní příležitosti"/>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5309061" y="3207192"/>
              <a:ext cx="360040" cy="360040"/>
            </a:xfrm>
            <a:prstGeom prst="rect">
              <a:avLst/>
            </a:prstGeom>
            <a:noFill/>
            <a:extLst>
              <a:ext uri="{909E8E84-426E-40DD-AFC4-6F175D3DCCD1}">
                <a14:hiddenFill xmlns:a14="http://schemas.microsoft.com/office/drawing/2010/main" xmlns="">
                  <a:solidFill>
                    <a:srgbClr val="FFFFFF"/>
                  </a:solidFill>
                </a14:hiddenFill>
              </a:ext>
            </a:extLst>
          </p:spPr>
        </p:pic>
        <p:pic>
          <p:nvPicPr>
            <p:cNvPr id="30" name="Picture 6" descr="atleti,atletika,běh,běžci,dráhy,hra v poli,muži,osoby,sporty,volný čas,závodění"/>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5309061" y="2779282"/>
              <a:ext cx="377021" cy="377021"/>
            </a:xfrm>
            <a:prstGeom prst="rect">
              <a:avLst/>
            </a:prstGeom>
            <a:noFill/>
            <a:extLst>
              <a:ext uri="{909E8E84-426E-40DD-AFC4-6F175D3DCCD1}">
                <a14:hiddenFill xmlns:a14="http://schemas.microsoft.com/office/drawing/2010/main" xmlns="">
                  <a:solidFill>
                    <a:srgbClr val="FFFFFF"/>
                  </a:solidFill>
                </a14:hiddenFill>
              </a:ext>
            </a:extLst>
          </p:spPr>
        </p:pic>
        <p:pic>
          <p:nvPicPr>
            <p:cNvPr id="31" name="Picture 6" descr="atleti,atletika,běh,běžci,dráhy,hra v poli,muži,osoby,sporty,volný čas,závodění"/>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2685727" y="1491630"/>
              <a:ext cx="377021" cy="377021"/>
            </a:xfrm>
            <a:prstGeom prst="rect">
              <a:avLst/>
            </a:prstGeom>
            <a:noFill/>
            <a:extLst>
              <a:ext uri="{909E8E84-426E-40DD-AFC4-6F175D3DCCD1}">
                <a14:hiddenFill xmlns:a14="http://schemas.microsoft.com/office/drawing/2010/main" xmlns="">
                  <a:solidFill>
                    <a:srgbClr val="FFFFFF"/>
                  </a:solidFill>
                </a14:hiddenFill>
              </a:ext>
            </a:extLst>
          </p:spPr>
        </p:pic>
        <p:pic>
          <p:nvPicPr>
            <p:cNvPr id="32" name="Picture 6" descr="atleti,atletika,běh,běžci,dráhy,hra v poli,muži,osoby,sporty,volný čas,závodění"/>
            <p:cNvPicPr>
              <a:picLocks noChangeAspect="1" noChangeArrowheads="1"/>
            </p:cNvPicPr>
            <p:nvPr/>
          </p:nvPicPr>
          <p:blipFill>
            <a:blip r:embed="rId6" cstate="print">
              <a:extLst>
                <a:ext uri="{28A0092B-C50C-407E-A947-70E740481C1C}">
                  <a14:useLocalDpi xmlns:a14="http://schemas.microsoft.com/office/drawing/2010/main" xmlns="" val="0"/>
                </a:ext>
              </a:extLst>
            </a:blip>
            <a:srcRect/>
            <a:stretch>
              <a:fillRect/>
            </a:stretch>
          </p:blipFill>
          <p:spPr bwMode="auto">
            <a:xfrm>
              <a:off x="323528" y="2779281"/>
              <a:ext cx="377021" cy="377021"/>
            </a:xfrm>
            <a:prstGeom prst="rect">
              <a:avLst/>
            </a:prstGeom>
            <a:noFill/>
            <a:extLst>
              <a:ext uri="{909E8E84-426E-40DD-AFC4-6F175D3DCCD1}">
                <a14:hiddenFill xmlns:a14="http://schemas.microsoft.com/office/drawing/2010/main" xmlns="">
                  <a:solidFill>
                    <a:srgbClr val="FFFFFF"/>
                  </a:solidFill>
                </a14:hiddenFill>
              </a:ext>
            </a:extLst>
          </p:spPr>
        </p:pic>
        <p:pic>
          <p:nvPicPr>
            <p:cNvPr id="33" name="Picture 10" descr="narozeninové dorty,narozeniny,oslavy,potraviny,svíčky,zvláštní příležitosti"/>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3126016" y="1500120"/>
              <a:ext cx="360040" cy="360040"/>
            </a:xfrm>
            <a:prstGeom prst="rect">
              <a:avLst/>
            </a:prstGeom>
            <a:noFill/>
            <a:extLst>
              <a:ext uri="{909E8E84-426E-40DD-AFC4-6F175D3DCCD1}">
                <a14:hiddenFill xmlns:a14="http://schemas.microsoft.com/office/drawing/2010/main" xmlns="">
                  <a:solidFill>
                    <a:srgbClr val="FFFFFF"/>
                  </a:solidFill>
                </a14:hiddenFill>
              </a:ext>
            </a:extLst>
          </p:spPr>
        </p:pic>
        <p:pic>
          <p:nvPicPr>
            <p:cNvPr id="34" name="Picture 10" descr="narozeninové dorty,narozeniny,oslavy,potraviny,svíčky,zvláštní příležitosti"/>
            <p:cNvPicPr>
              <a:picLocks noChangeAspect="1" noChangeArrowheads="1"/>
            </p:cNvPicPr>
            <p:nvPr/>
          </p:nvPicPr>
          <p:blipFill>
            <a:blip r:embed="rId7" cstate="print">
              <a:extLst>
                <a:ext uri="{28A0092B-C50C-407E-A947-70E740481C1C}">
                  <a14:useLocalDpi xmlns:a14="http://schemas.microsoft.com/office/drawing/2010/main" xmlns="" val="0"/>
                </a:ext>
              </a:extLst>
            </a:blip>
            <a:srcRect/>
            <a:stretch>
              <a:fillRect/>
            </a:stretch>
          </p:blipFill>
          <p:spPr bwMode="auto">
            <a:xfrm>
              <a:off x="340509" y="3176857"/>
              <a:ext cx="360040" cy="360040"/>
            </a:xfrm>
            <a:prstGeom prst="rect">
              <a:avLst/>
            </a:prstGeom>
            <a:noFill/>
            <a:extLst>
              <a:ext uri="{909E8E84-426E-40DD-AFC4-6F175D3DCCD1}">
                <a14:hiddenFill xmlns:a14="http://schemas.microsoft.com/office/drawing/2010/main" xmlns="">
                  <a:solidFill>
                    <a:srgbClr val="FFFFFF"/>
                  </a:solidFill>
                </a14:hiddenFill>
              </a:ext>
            </a:extLst>
          </p:spPr>
        </p:pic>
        <p:sp>
          <p:nvSpPr>
            <p:cNvPr id="35" name="Obdélník 34"/>
            <p:cNvSpPr/>
            <p:nvPr/>
          </p:nvSpPr>
          <p:spPr>
            <a:xfrm>
              <a:off x="2733417" y="3133880"/>
              <a:ext cx="626118" cy="259908"/>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5./1.</a:t>
              </a:r>
              <a:endParaRPr lang="cs-CZ" sz="1400" dirty="0">
                <a:solidFill>
                  <a:schemeClr val="tx1"/>
                </a:solidFill>
              </a:endParaRPr>
            </a:p>
          </p:txBody>
        </p:sp>
        <p:sp>
          <p:nvSpPr>
            <p:cNvPr id="36" name="Obdélník 35"/>
            <p:cNvSpPr/>
            <p:nvPr/>
          </p:nvSpPr>
          <p:spPr>
            <a:xfrm>
              <a:off x="3829175" y="3049821"/>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2.</a:t>
              </a:r>
              <a:endParaRPr lang="cs-CZ" sz="1400" dirty="0">
                <a:solidFill>
                  <a:schemeClr val="tx1"/>
                </a:solidFill>
              </a:endParaRPr>
            </a:p>
          </p:txBody>
        </p:sp>
        <p:sp>
          <p:nvSpPr>
            <p:cNvPr id="37" name="Obdélník 36"/>
            <p:cNvSpPr/>
            <p:nvPr/>
          </p:nvSpPr>
          <p:spPr>
            <a:xfrm>
              <a:off x="2905283" y="2713720"/>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3.</a:t>
              </a:r>
              <a:endParaRPr lang="cs-CZ" sz="1400" dirty="0">
                <a:solidFill>
                  <a:schemeClr val="tx1"/>
                </a:solidFill>
              </a:endParaRPr>
            </a:p>
          </p:txBody>
        </p:sp>
        <p:sp>
          <p:nvSpPr>
            <p:cNvPr id="38" name="Obdélník 37"/>
            <p:cNvSpPr/>
            <p:nvPr/>
          </p:nvSpPr>
          <p:spPr>
            <a:xfrm>
              <a:off x="2102437" y="2922785"/>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4.</a:t>
              </a:r>
              <a:endParaRPr lang="cs-CZ" sz="1400" dirty="0">
                <a:solidFill>
                  <a:schemeClr val="tx1"/>
                </a:solidFill>
              </a:endParaRPr>
            </a:p>
          </p:txBody>
        </p:sp>
      </p:grpSp>
      <p:grpSp>
        <p:nvGrpSpPr>
          <p:cNvPr id="51" name="Skupina 50"/>
          <p:cNvGrpSpPr/>
          <p:nvPr/>
        </p:nvGrpSpPr>
        <p:grpSpPr>
          <a:xfrm>
            <a:off x="6156176" y="915566"/>
            <a:ext cx="2808312" cy="4104456"/>
            <a:chOff x="6156176" y="915566"/>
            <a:chExt cx="2808312" cy="4104456"/>
          </a:xfrm>
        </p:grpSpPr>
        <p:sp>
          <p:nvSpPr>
            <p:cNvPr id="39" name="Podnadpis 2"/>
            <p:cNvSpPr txBox="1">
              <a:spLocks/>
            </p:cNvSpPr>
            <p:nvPr/>
          </p:nvSpPr>
          <p:spPr>
            <a:xfrm>
              <a:off x="6156176" y="915566"/>
              <a:ext cx="2808312" cy="4104456"/>
            </a:xfrm>
            <a:prstGeom prst="rect">
              <a:avLst/>
            </a:prstGeom>
            <a:solidFill>
              <a:schemeClr val="bg1"/>
            </a:solidFill>
            <a:ln w="25400">
              <a:solidFill>
                <a:srgbClr val="002060"/>
              </a:solidFill>
            </a:ln>
          </p:spPr>
          <p:txBody>
            <a:bodyPr vert="horz" lIns="91440" tIns="45720" rIns="91440" bIns="45720" numCol="1"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algn="l"/>
              <a:endParaRPr lang="cs-CZ" sz="1200" b="1" dirty="0" smtClean="0">
                <a:solidFill>
                  <a:schemeClr val="tx1"/>
                </a:solidFill>
              </a:endParaRPr>
            </a:p>
            <a:p>
              <a:pPr algn="l"/>
              <a:r>
                <a:rPr lang="cs-CZ" sz="1200" b="1" dirty="0" smtClean="0">
                  <a:solidFill>
                    <a:schemeClr val="tx1"/>
                  </a:solidFill>
                </a:rPr>
                <a:t>                                                                       </a:t>
              </a:r>
              <a:r>
                <a:rPr lang="cs-CZ" sz="1000" b="1" dirty="0" smtClean="0">
                  <a:solidFill>
                    <a:srgbClr val="002060"/>
                  </a:solidFill>
                </a:rPr>
                <a:t>Běžec vbíhá do 100. kola </a:t>
              </a:r>
              <a:r>
                <a:rPr lang="cs-CZ" sz="1000" b="1" dirty="0" smtClean="0">
                  <a:solidFill>
                    <a:schemeClr val="tx1"/>
                  </a:solidFill>
                </a:rPr>
                <a:t>(99 celých kol už uběhl), </a:t>
              </a:r>
              <a:r>
                <a:rPr lang="cs-CZ" sz="1000" b="1" dirty="0" smtClean="0">
                  <a:solidFill>
                    <a:srgbClr val="002060"/>
                  </a:solidFill>
                </a:rPr>
                <a:t>ZAČÍNÁ TEDY BĚŽET 100. KOLO</a:t>
              </a:r>
            </a:p>
            <a:p>
              <a:pPr algn="l"/>
              <a:r>
                <a:rPr lang="cs-CZ" sz="1000" b="1" dirty="0">
                  <a:solidFill>
                    <a:srgbClr val="FF0000"/>
                  </a:solidFill>
                </a:rPr>
                <a:t>P</a:t>
              </a:r>
              <a:r>
                <a:rPr lang="cs-CZ" sz="1000" b="1" dirty="0" smtClean="0">
                  <a:solidFill>
                    <a:srgbClr val="FF0000"/>
                  </a:solidFill>
                </a:rPr>
                <a:t>rávě jsem oslavil 99. narozeniny </a:t>
              </a:r>
              <a:r>
                <a:rPr lang="cs-CZ" sz="1000" b="1" dirty="0" smtClean="0">
                  <a:solidFill>
                    <a:schemeClr val="tx1"/>
                  </a:solidFill>
                </a:rPr>
                <a:t>(prožil jsem tedy 99 celých let), je 1. 1. , </a:t>
              </a:r>
              <a:r>
                <a:rPr lang="cs-CZ" sz="1000" b="1" dirty="0" smtClean="0">
                  <a:solidFill>
                    <a:srgbClr val="FF0000"/>
                  </a:solidFill>
                </a:rPr>
                <a:t>ZAČÍNÁM ŽÍT STÝ ROK ŽIVOTA </a:t>
              </a:r>
            </a:p>
            <a:p>
              <a:pPr algn="l"/>
              <a:endParaRPr lang="cs-CZ" sz="1000" b="1" dirty="0" smtClean="0">
                <a:solidFill>
                  <a:srgbClr val="FF0000"/>
                </a:solidFill>
              </a:endParaRPr>
            </a:p>
            <a:p>
              <a:pPr algn="l"/>
              <a:endParaRPr lang="cs-CZ" sz="1000" b="1" dirty="0" smtClean="0">
                <a:solidFill>
                  <a:srgbClr val="FF0000"/>
                </a:solidFill>
              </a:endParaRPr>
            </a:p>
            <a:p>
              <a:pPr algn="l"/>
              <a:r>
                <a:rPr lang="cs-CZ" sz="1000" b="1" dirty="0" smtClean="0">
                  <a:solidFill>
                    <a:schemeClr val="tx2"/>
                  </a:solidFill>
                </a:rPr>
                <a:t>Běžec  </a:t>
              </a:r>
              <a:r>
                <a:rPr lang="cs-CZ" sz="1000" b="1" dirty="0" smtClean="0">
                  <a:solidFill>
                    <a:srgbClr val="002060"/>
                  </a:solidFill>
                </a:rPr>
                <a:t>běží 100. kolo</a:t>
              </a:r>
              <a:r>
                <a:rPr lang="cs-CZ" sz="1000" b="1" dirty="0" smtClean="0">
                  <a:solidFill>
                    <a:schemeClr val="tx1"/>
                  </a:solidFill>
                </a:rPr>
                <a:t>, uběhl tedy již např. 99 a ¼, 99 a ½ nebo 99 a ¾ kola</a:t>
              </a:r>
            </a:p>
            <a:p>
              <a:pPr algn="l"/>
              <a:r>
                <a:rPr lang="cs-CZ" sz="1000" b="1" dirty="0" smtClean="0">
                  <a:solidFill>
                    <a:srgbClr val="FF0000"/>
                  </a:solidFill>
                </a:rPr>
                <a:t>Žiji 100. rok svého života</a:t>
              </a:r>
              <a:r>
                <a:rPr lang="cs-CZ" sz="1000" b="1" dirty="0" smtClean="0">
                  <a:solidFill>
                    <a:schemeClr val="tx1"/>
                  </a:solidFill>
                </a:rPr>
                <a:t>, je např. 31. 3., 30. 6. nebo 30. 9 stého roku mého života  </a:t>
              </a:r>
              <a:endParaRPr lang="cs-CZ" sz="1000" b="1" dirty="0">
                <a:solidFill>
                  <a:schemeClr val="tx2"/>
                </a:solidFill>
              </a:endParaRPr>
            </a:p>
            <a:p>
              <a:pPr algn="l"/>
              <a:endParaRPr lang="cs-CZ" sz="1000" b="1" dirty="0" smtClean="0">
                <a:solidFill>
                  <a:srgbClr val="FF0000"/>
                </a:solidFill>
              </a:endParaRPr>
            </a:p>
            <a:p>
              <a:pPr algn="l"/>
              <a:endParaRPr lang="cs-CZ" sz="1000" b="1" dirty="0" smtClean="0">
                <a:solidFill>
                  <a:srgbClr val="FF0000"/>
                </a:solidFill>
              </a:endParaRPr>
            </a:p>
            <a:p>
              <a:pPr algn="l"/>
              <a:r>
                <a:rPr lang="cs-CZ" sz="1000" b="1" dirty="0" err="1" smtClean="0">
                  <a:solidFill>
                    <a:srgbClr val="002060"/>
                  </a:solidFill>
                </a:rPr>
                <a:t>Bězec</a:t>
              </a:r>
              <a:r>
                <a:rPr lang="cs-CZ" sz="1000" b="1" dirty="0" smtClean="0">
                  <a:solidFill>
                    <a:srgbClr val="002060"/>
                  </a:solidFill>
                </a:rPr>
                <a:t> je v cíli 100. kola, </a:t>
              </a:r>
              <a:r>
                <a:rPr lang="cs-CZ" sz="1000" b="1" dirty="0" smtClean="0">
                  <a:solidFill>
                    <a:schemeClr val="tx1"/>
                  </a:solidFill>
                </a:rPr>
                <a:t>protnul místo, odkud odstartoval, </a:t>
              </a:r>
              <a:r>
                <a:rPr lang="cs-CZ" sz="1000" b="1" dirty="0" smtClean="0">
                  <a:solidFill>
                    <a:srgbClr val="002060"/>
                  </a:solidFill>
                </a:rPr>
                <a:t>UBĚHL PRVNÍ STOVKU KOL </a:t>
              </a:r>
              <a:r>
                <a:rPr lang="cs-CZ" sz="1000" b="1" dirty="0" smtClean="0">
                  <a:solidFill>
                    <a:schemeClr val="tx1"/>
                  </a:solidFill>
                </a:rPr>
                <a:t>od startu do cíle</a:t>
              </a:r>
              <a:r>
                <a:rPr lang="cs-CZ" sz="1000" b="1" dirty="0" smtClean="0">
                  <a:solidFill>
                    <a:srgbClr val="002060"/>
                  </a:solidFill>
                </a:rPr>
                <a:t>, ZAČÍNÁ BĚŽET 101. KOLO, TJ. DRUHOU STOVKU KOL ZÁVODU</a:t>
              </a:r>
            </a:p>
            <a:p>
              <a:pPr algn="l"/>
              <a:r>
                <a:rPr lang="cs-CZ" sz="1000" b="1" dirty="0" smtClean="0">
                  <a:solidFill>
                    <a:srgbClr val="FF0000"/>
                  </a:solidFill>
                </a:rPr>
                <a:t>Mám 100. narozeniny, </a:t>
              </a:r>
              <a:r>
                <a:rPr lang="cs-CZ" sz="1000" b="1" dirty="0" smtClean="0">
                  <a:solidFill>
                    <a:schemeClr val="tx1"/>
                  </a:solidFill>
                </a:rPr>
                <a:t>je opět 1. 1., </a:t>
              </a:r>
              <a:r>
                <a:rPr lang="cs-CZ" sz="1000" b="1" dirty="0" smtClean="0">
                  <a:solidFill>
                    <a:srgbClr val="FF0000"/>
                  </a:solidFill>
                </a:rPr>
                <a:t>PROŽIL JSEM CELÝCH STO LET ŽIVOTA </a:t>
              </a:r>
              <a:r>
                <a:rPr lang="cs-CZ" sz="1000" b="1" dirty="0" smtClean="0">
                  <a:solidFill>
                    <a:schemeClr val="tx1"/>
                  </a:solidFill>
                </a:rPr>
                <a:t>od 1. 1. do 31 . 12., </a:t>
              </a:r>
              <a:r>
                <a:rPr lang="cs-CZ" sz="1000" b="1" dirty="0" smtClean="0">
                  <a:solidFill>
                    <a:srgbClr val="FF0000"/>
                  </a:solidFill>
                </a:rPr>
                <a:t>ZAČÍNÁM ŽÍT 101. ROK, TJ. DRUHÉ STOLETÍ ŽIVOTA </a:t>
              </a:r>
              <a:r>
                <a:rPr lang="cs-CZ" sz="1000" b="1" dirty="0" smtClean="0">
                  <a:solidFill>
                    <a:srgbClr val="FF0000"/>
                  </a:solidFill>
                  <a:sym typeface="Wingdings" panose="05000000000000000000" pitchFamily="2" charset="2"/>
                </a:rPr>
                <a:t>  </a:t>
              </a:r>
              <a:r>
                <a:rPr lang="cs-CZ" sz="1000" b="1" dirty="0" smtClean="0">
                  <a:solidFill>
                    <a:schemeClr val="tx1"/>
                  </a:solidFill>
                </a:rPr>
                <a:t> </a:t>
              </a:r>
              <a:r>
                <a:rPr lang="cs-CZ" sz="1000" b="1" dirty="0" smtClean="0">
                  <a:solidFill>
                    <a:srgbClr val="002060"/>
                  </a:solidFill>
                </a:rPr>
                <a:t> </a:t>
              </a:r>
            </a:p>
            <a:p>
              <a:pPr algn="l"/>
              <a:r>
                <a:rPr lang="cs-CZ" sz="1100" b="1" dirty="0" smtClean="0">
                  <a:solidFill>
                    <a:schemeClr val="tx1"/>
                  </a:solidFill>
                </a:rPr>
                <a:t> </a:t>
              </a:r>
              <a:r>
                <a:rPr lang="cs-CZ" sz="1100" b="1" dirty="0" smtClean="0">
                  <a:solidFill>
                    <a:srgbClr val="002060"/>
                  </a:solidFill>
                </a:rPr>
                <a:t>  </a:t>
              </a:r>
              <a:endParaRPr lang="cs-CZ" sz="1100" b="1" dirty="0">
                <a:solidFill>
                  <a:srgbClr val="002060"/>
                </a:solidFill>
              </a:endParaRPr>
            </a:p>
          </p:txBody>
        </p:sp>
        <p:sp>
          <p:nvSpPr>
            <p:cNvPr id="46" name="Obdélník 45"/>
            <p:cNvSpPr/>
            <p:nvPr/>
          </p:nvSpPr>
          <p:spPr>
            <a:xfrm>
              <a:off x="6228184" y="2205494"/>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2.</a:t>
              </a:r>
              <a:endParaRPr lang="cs-CZ" sz="1400" dirty="0">
                <a:solidFill>
                  <a:schemeClr val="tx1"/>
                </a:solidFill>
              </a:endParaRPr>
            </a:p>
          </p:txBody>
        </p:sp>
        <p:sp>
          <p:nvSpPr>
            <p:cNvPr id="47" name="Obdélník 46"/>
            <p:cNvSpPr/>
            <p:nvPr/>
          </p:nvSpPr>
          <p:spPr>
            <a:xfrm>
              <a:off x="7140392" y="2205493"/>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4.</a:t>
              </a:r>
              <a:endParaRPr lang="cs-CZ" sz="1400" dirty="0">
                <a:solidFill>
                  <a:schemeClr val="tx1"/>
                </a:solidFill>
              </a:endParaRPr>
            </a:p>
          </p:txBody>
        </p:sp>
        <p:sp>
          <p:nvSpPr>
            <p:cNvPr id="48" name="Obdélník 47"/>
            <p:cNvSpPr/>
            <p:nvPr/>
          </p:nvSpPr>
          <p:spPr>
            <a:xfrm>
              <a:off x="6693050" y="2205494"/>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3.</a:t>
              </a:r>
              <a:endParaRPr lang="cs-CZ" sz="1400" dirty="0">
                <a:solidFill>
                  <a:schemeClr val="tx1"/>
                </a:solidFill>
              </a:endParaRPr>
            </a:p>
          </p:txBody>
        </p:sp>
        <p:sp>
          <p:nvSpPr>
            <p:cNvPr id="49" name="Obdélník 48"/>
            <p:cNvSpPr/>
            <p:nvPr/>
          </p:nvSpPr>
          <p:spPr>
            <a:xfrm>
              <a:off x="6228184" y="1004554"/>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1.</a:t>
              </a:r>
              <a:endParaRPr lang="cs-CZ" sz="1400" dirty="0">
                <a:solidFill>
                  <a:schemeClr val="tx1"/>
                </a:solidFill>
              </a:endParaRPr>
            </a:p>
          </p:txBody>
        </p:sp>
        <p:sp>
          <p:nvSpPr>
            <p:cNvPr id="50" name="Obdélník 49"/>
            <p:cNvSpPr/>
            <p:nvPr/>
          </p:nvSpPr>
          <p:spPr>
            <a:xfrm>
              <a:off x="6232351" y="3229841"/>
              <a:ext cx="365864" cy="25407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400" dirty="0" smtClean="0">
                  <a:solidFill>
                    <a:schemeClr val="tx1"/>
                  </a:solidFill>
                </a:rPr>
                <a:t> 5.</a:t>
              </a:r>
              <a:endParaRPr lang="cs-CZ" sz="1400" dirty="0">
                <a:solidFill>
                  <a:schemeClr val="tx1"/>
                </a:solidFill>
              </a:endParaRPr>
            </a:p>
          </p:txBody>
        </p:sp>
      </p:grpSp>
      <p:sp>
        <p:nvSpPr>
          <p:cNvPr id="44" name="Obdélník 43"/>
          <p:cNvSpPr/>
          <p:nvPr/>
        </p:nvSpPr>
        <p:spPr>
          <a:xfrm>
            <a:off x="4272985" y="2840758"/>
            <a:ext cx="830641" cy="254071"/>
          </a:xfrm>
          <a:prstGeom prst="rect">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dirty="0" smtClean="0">
                <a:solidFill>
                  <a:schemeClr val="tx2"/>
                </a:solidFill>
              </a:rPr>
              <a:t>99 ¼ kola</a:t>
            </a:r>
            <a:r>
              <a:rPr lang="cs-CZ" sz="1200" dirty="0" smtClean="0">
                <a:solidFill>
                  <a:srgbClr val="FF0000"/>
                </a:solidFill>
              </a:rPr>
              <a:t> </a:t>
            </a:r>
            <a:endParaRPr lang="cs-CZ" sz="1200" dirty="0">
              <a:solidFill>
                <a:srgbClr val="FF0000"/>
              </a:solidFill>
            </a:endParaRPr>
          </a:p>
        </p:txBody>
      </p:sp>
      <p:sp>
        <p:nvSpPr>
          <p:cNvPr id="45" name="Obdélník 44"/>
          <p:cNvSpPr/>
          <p:nvPr/>
        </p:nvSpPr>
        <p:spPr>
          <a:xfrm>
            <a:off x="2652105" y="2076422"/>
            <a:ext cx="830641" cy="254071"/>
          </a:xfrm>
          <a:prstGeom prst="rect">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dirty="0" smtClean="0">
                <a:solidFill>
                  <a:schemeClr val="tx2"/>
                </a:solidFill>
              </a:rPr>
              <a:t>99 ½  kola</a:t>
            </a:r>
            <a:r>
              <a:rPr lang="cs-CZ" sz="1200" dirty="0" smtClean="0">
                <a:solidFill>
                  <a:srgbClr val="FF0000"/>
                </a:solidFill>
              </a:rPr>
              <a:t> </a:t>
            </a:r>
            <a:endParaRPr lang="cs-CZ" sz="1200" dirty="0">
              <a:solidFill>
                <a:srgbClr val="FF0000"/>
              </a:solidFill>
            </a:endParaRPr>
          </a:p>
        </p:txBody>
      </p:sp>
      <p:sp>
        <p:nvSpPr>
          <p:cNvPr id="52" name="Obdélník 51"/>
          <p:cNvSpPr/>
          <p:nvPr/>
        </p:nvSpPr>
        <p:spPr>
          <a:xfrm>
            <a:off x="1094044" y="2847019"/>
            <a:ext cx="889465" cy="254071"/>
          </a:xfrm>
          <a:prstGeom prst="rect">
            <a:avLst/>
          </a:prstGeom>
          <a:noFill/>
          <a:ln>
            <a:solidFill>
              <a:srgbClr val="00206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200" dirty="0" smtClean="0">
                <a:solidFill>
                  <a:schemeClr val="tx2"/>
                </a:solidFill>
              </a:rPr>
              <a:t>99 ¾   kola</a:t>
            </a:r>
            <a:r>
              <a:rPr lang="cs-CZ" sz="1200" dirty="0" smtClean="0">
                <a:solidFill>
                  <a:srgbClr val="FF0000"/>
                </a:solidFill>
              </a:rPr>
              <a:t> </a:t>
            </a:r>
            <a:endParaRPr lang="cs-CZ" sz="1200" dirty="0">
              <a:solidFill>
                <a:srgbClr val="FF0000"/>
              </a:solidFill>
            </a:endParaRPr>
          </a:p>
        </p:txBody>
      </p:sp>
    </p:spTree>
    <p:extLst>
      <p:ext uri="{BB962C8B-B14F-4D97-AF65-F5344CB8AC3E}">
        <p14:creationId xmlns:p14="http://schemas.microsoft.com/office/powerpoint/2010/main" xmlns="" val="209832122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51"/>
                                        </p:tgtEl>
                                        <p:attrNameLst>
                                          <p:attrName>style.visibility</p:attrName>
                                        </p:attrNameLst>
                                      </p:cBhvr>
                                      <p:to>
                                        <p:strVal val="visible"/>
                                      </p:to>
                                    </p:set>
                                    <p:animEffect transition="in" filter="fade">
                                      <p:cBhvr>
                                        <p:cTn id="14" dur="1000"/>
                                        <p:tgtEl>
                                          <p:spTgt spid="51"/>
                                        </p:tgtEl>
                                      </p:cBhvr>
                                    </p:animEffect>
                                    <p:anim calcmode="lin" valueType="num">
                                      <p:cBhvr>
                                        <p:cTn id="15" dur="1000" fill="hold"/>
                                        <p:tgtEl>
                                          <p:spTgt spid="51"/>
                                        </p:tgtEl>
                                        <p:attrNameLst>
                                          <p:attrName>ppt_x</p:attrName>
                                        </p:attrNameLst>
                                      </p:cBhvr>
                                      <p:tavLst>
                                        <p:tav tm="0">
                                          <p:val>
                                            <p:strVal val="#ppt_x"/>
                                          </p:val>
                                        </p:tav>
                                        <p:tav tm="100000">
                                          <p:val>
                                            <p:strVal val="#ppt_x"/>
                                          </p:val>
                                        </p:tav>
                                      </p:tavLst>
                                    </p:anim>
                                    <p:anim calcmode="lin" valueType="num">
                                      <p:cBhvr>
                                        <p:cTn id="16" dur="1000" fill="hold"/>
                                        <p:tgtEl>
                                          <p:spTgt spid="5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56051"/>
          </a:xfrm>
          <a:prstGeom prst="rect">
            <a:avLst/>
          </a:prstGeom>
        </p:spPr>
      </p:pic>
      <p:sp>
        <p:nvSpPr>
          <p:cNvPr id="22" name="Podnadpis 2"/>
          <p:cNvSpPr>
            <a:spLocks noGrp="1"/>
          </p:cNvSpPr>
          <p:nvPr>
            <p:ph type="ctrTitle"/>
          </p:nvPr>
        </p:nvSpPr>
        <p:spPr>
          <a:xfrm>
            <a:off x="0" y="19763"/>
            <a:ext cx="8820472" cy="1101725"/>
          </a:xfrm>
        </p:spPr>
        <p:txBody>
          <a:bodyPr>
            <a:noAutofit/>
          </a:bodyPr>
          <a:lstStyle/>
          <a:p>
            <a:r>
              <a:rPr lang="cs-CZ" sz="2000" dirty="0" smtClean="0">
                <a:solidFill>
                  <a:schemeClr val="bg1"/>
                </a:solidFill>
                <a:effectLst>
                  <a:outerShdw blurRad="38100" dist="38100" dir="2700000" algn="tl">
                    <a:srgbClr val="000000">
                      <a:alpha val="43137"/>
                    </a:srgbClr>
                  </a:outerShdw>
                </a:effectLst>
              </a:rPr>
              <a:t>KTERÉ JE TO STOLETÍ? JAKÁ JE TO EPOCHA?</a:t>
            </a:r>
            <a:br>
              <a:rPr lang="cs-CZ" sz="2000" dirty="0" smtClean="0">
                <a:solidFill>
                  <a:schemeClr val="bg1"/>
                </a:solidFill>
                <a:effectLst>
                  <a:outerShdw blurRad="38100" dist="38100" dir="2700000" algn="tl">
                    <a:srgbClr val="000000">
                      <a:alpha val="43137"/>
                    </a:srgbClr>
                  </a:outerShdw>
                </a:effectLst>
              </a:rPr>
            </a:br>
            <a:r>
              <a:rPr lang="cs-CZ" sz="2000" dirty="0" smtClean="0">
                <a:solidFill>
                  <a:srgbClr val="FFFF00"/>
                </a:solidFill>
                <a:effectLst>
                  <a:outerShdw blurRad="38100" dist="38100" dir="2700000" algn="tl">
                    <a:srgbClr val="000000">
                      <a:alpha val="43137"/>
                    </a:srgbClr>
                  </a:outerShdw>
                </a:effectLst>
              </a:rPr>
              <a:t>POČÍTÁME STOLETÍ A TISÍCILETÍ</a:t>
            </a:r>
            <a:endParaRPr lang="cs-CZ" sz="2000" dirty="0">
              <a:solidFill>
                <a:srgbClr val="FFFF00"/>
              </a:solidFill>
              <a:effectLst>
                <a:outerShdw blurRad="38100" dist="38100" dir="2700000" algn="tl">
                  <a:srgbClr val="000000">
                    <a:alpha val="43137"/>
                  </a:srgbClr>
                </a:outerShdw>
              </a:effectLst>
            </a:endParaRPr>
          </a:p>
        </p:txBody>
      </p:sp>
      <p:sp>
        <p:nvSpPr>
          <p:cNvPr id="23" name="Podnadpis 2"/>
          <p:cNvSpPr>
            <a:spLocks noGrp="1"/>
          </p:cNvSpPr>
          <p:nvPr>
            <p:ph type="subTitle" idx="1"/>
          </p:nvPr>
        </p:nvSpPr>
        <p:spPr>
          <a:xfrm>
            <a:off x="179512" y="1255024"/>
            <a:ext cx="8784976" cy="3548974"/>
          </a:xfrm>
        </p:spPr>
        <p:txBody>
          <a:bodyPr/>
          <a:lstStyle/>
          <a:p>
            <a:pPr algn="l"/>
            <a:r>
              <a:rPr lang="cs-CZ" dirty="0" smtClean="0">
                <a:solidFill>
                  <a:schemeClr val="bg1"/>
                </a:solidFill>
              </a:rPr>
              <a:t>  </a:t>
            </a:r>
            <a:endParaRPr lang="cs-CZ" dirty="0">
              <a:solidFill>
                <a:schemeClr val="bg1"/>
              </a:solidFill>
            </a:endParaRPr>
          </a:p>
        </p:txBody>
      </p:sp>
      <p:sp>
        <p:nvSpPr>
          <p:cNvPr id="42" name="Podnadpis 2"/>
          <p:cNvSpPr txBox="1">
            <a:spLocks/>
          </p:cNvSpPr>
          <p:nvPr/>
        </p:nvSpPr>
        <p:spPr>
          <a:xfrm>
            <a:off x="179512" y="987573"/>
            <a:ext cx="8784976" cy="2441401"/>
          </a:xfrm>
          <a:prstGeom prst="rect">
            <a:avLst/>
          </a:prstGeom>
        </p:spPr>
        <p:txBody>
          <a:bodyPr vert="horz" lIns="91440" tIns="45720" rIns="91440" bIns="45720" rtlCol="0">
            <a:normAutofit fontScale="62500" lnSpcReduction="2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Font typeface="Arial" panose="020B0604020202020204" pitchFamily="34" charset="0"/>
              <a:buChar char="•"/>
            </a:pPr>
            <a:r>
              <a:rPr lang="cs-CZ" dirty="0">
                <a:solidFill>
                  <a:srgbClr val="FFFF00"/>
                </a:solidFill>
                <a:effectLst>
                  <a:outerShdw blurRad="38100" dist="38100" dir="2700000" algn="tl">
                    <a:srgbClr val="000000">
                      <a:alpha val="43137"/>
                    </a:srgbClr>
                  </a:outerShdw>
                </a:effectLst>
              </a:rPr>
              <a:t>A</a:t>
            </a:r>
            <a:r>
              <a:rPr lang="cs-CZ" dirty="0" smtClean="0">
                <a:solidFill>
                  <a:srgbClr val="FFFF00"/>
                </a:solidFill>
                <a:effectLst>
                  <a:outerShdw blurRad="38100" dist="38100" dir="2700000" algn="tl">
                    <a:srgbClr val="000000">
                      <a:alpha val="43137"/>
                    </a:srgbClr>
                  </a:outerShdw>
                </a:effectLst>
              </a:rPr>
              <a:t> co z toho plyne pro počítání století a tisíciletí?</a:t>
            </a:r>
          </a:p>
          <a:p>
            <a:pPr marL="914400" lvl="1" indent="-457200" algn="l">
              <a:buFont typeface="Wingdings" panose="05000000000000000000" pitchFamily="2" charset="2"/>
              <a:buChar char="Ø"/>
            </a:pPr>
            <a:r>
              <a:rPr lang="cs-CZ" dirty="0">
                <a:solidFill>
                  <a:schemeClr val="bg1"/>
                </a:solidFill>
              </a:rPr>
              <a:t>s</a:t>
            </a:r>
            <a:r>
              <a:rPr lang="cs-CZ" dirty="0" smtClean="0">
                <a:solidFill>
                  <a:schemeClr val="bg1"/>
                </a:solidFill>
              </a:rPr>
              <a:t>tejně jako běžec na dráze odběhne 100 kol až v cíli toho stého a my oslavíme 100. narozeniny až ve chvíli, kdy máme odžitých celých sto let života, </a:t>
            </a:r>
            <a:r>
              <a:rPr lang="cs-CZ" dirty="0" smtClean="0">
                <a:solidFill>
                  <a:srgbClr val="FFFF00"/>
                </a:solidFill>
              </a:rPr>
              <a:t>skončilo první století</a:t>
            </a:r>
            <a:r>
              <a:rPr lang="cs-CZ" dirty="0" smtClean="0">
                <a:solidFill>
                  <a:schemeClr val="bg1"/>
                </a:solidFill>
              </a:rPr>
              <a:t> také až po </a:t>
            </a:r>
            <a:r>
              <a:rPr lang="cs-CZ" dirty="0">
                <a:solidFill>
                  <a:schemeClr val="bg1"/>
                </a:solidFill>
              </a:rPr>
              <a:t>u</a:t>
            </a:r>
            <a:r>
              <a:rPr lang="cs-CZ" dirty="0" smtClean="0">
                <a:solidFill>
                  <a:schemeClr val="bg1"/>
                </a:solidFill>
              </a:rPr>
              <a:t>plynutí rovné stovky let – tj. </a:t>
            </a:r>
            <a:r>
              <a:rPr lang="cs-CZ" dirty="0" smtClean="0">
                <a:solidFill>
                  <a:srgbClr val="FFFF00"/>
                </a:solidFill>
              </a:rPr>
              <a:t>31. 12. 100</a:t>
            </a:r>
            <a:r>
              <a:rPr lang="cs-CZ" dirty="0" smtClean="0">
                <a:solidFill>
                  <a:schemeClr val="bg1"/>
                </a:solidFill>
              </a:rPr>
              <a:t>, </a:t>
            </a:r>
            <a:r>
              <a:rPr lang="cs-CZ" dirty="0" smtClean="0">
                <a:solidFill>
                  <a:srgbClr val="FFFF00"/>
                </a:solidFill>
              </a:rPr>
              <a:t>druhé století pak začalo 1. 1. 101</a:t>
            </a:r>
            <a:r>
              <a:rPr lang="cs-CZ" dirty="0" smtClean="0">
                <a:solidFill>
                  <a:schemeClr val="bg1"/>
                </a:solidFill>
              </a:rPr>
              <a:t> a skončilo 31. 12. 200, nyní tedy žijeme v 21. století které započalo 1. 1. 2001 a skončí 31. 12. 2100  </a:t>
            </a:r>
          </a:p>
          <a:p>
            <a:pPr marL="914400" lvl="1" indent="-457200" algn="l">
              <a:buFont typeface="Wingdings" panose="05000000000000000000" pitchFamily="2" charset="2"/>
              <a:buChar char="Ø"/>
            </a:pPr>
            <a:r>
              <a:rPr lang="cs-CZ" dirty="0">
                <a:solidFill>
                  <a:schemeClr val="bg1"/>
                </a:solidFill>
              </a:rPr>
              <a:t>p</a:t>
            </a:r>
            <a:r>
              <a:rPr lang="cs-CZ" dirty="0" smtClean="0">
                <a:solidFill>
                  <a:schemeClr val="bg1"/>
                </a:solidFill>
              </a:rPr>
              <a:t>odle stejného principu </a:t>
            </a:r>
            <a:r>
              <a:rPr lang="cs-CZ" dirty="0" smtClean="0">
                <a:solidFill>
                  <a:srgbClr val="FFFF00"/>
                </a:solidFill>
              </a:rPr>
              <a:t>skončilo první tisíciletí 31. 12. 1000 a druhé tisíciletí začalo 1. 1. 1001</a:t>
            </a:r>
            <a:r>
              <a:rPr lang="cs-CZ" dirty="0" smtClean="0">
                <a:solidFill>
                  <a:schemeClr val="bg1"/>
                </a:solidFill>
              </a:rPr>
              <a:t>, naše třetí tisíciletí tak započalo 1. 1. 2001 a skončí 31. 12. 3000       </a:t>
            </a:r>
          </a:p>
          <a:p>
            <a:pPr algn="l"/>
            <a:r>
              <a:rPr lang="cs-CZ" dirty="0" smtClean="0">
                <a:solidFill>
                  <a:schemeClr val="bg1"/>
                </a:solidFill>
              </a:rPr>
              <a:t>  </a:t>
            </a:r>
            <a:endParaRPr lang="cs-CZ" dirty="0">
              <a:solidFill>
                <a:schemeClr val="bg1"/>
              </a:solidFill>
            </a:endParaRPr>
          </a:p>
        </p:txBody>
      </p:sp>
      <p:cxnSp>
        <p:nvCxnSpPr>
          <p:cNvPr id="11" name="Přímá spojnice 10"/>
          <p:cNvCxnSpPr/>
          <p:nvPr/>
        </p:nvCxnSpPr>
        <p:spPr>
          <a:xfrm>
            <a:off x="146745" y="3428975"/>
            <a:ext cx="8840613" cy="36004"/>
          </a:xfrm>
          <a:prstGeom prst="line">
            <a:avLst/>
          </a:prstGeom>
          <a:ln w="44450">
            <a:solidFill>
              <a:schemeClr val="tx1"/>
            </a:solidFill>
            <a:prstDash val="dash"/>
          </a:ln>
        </p:spPr>
        <p:style>
          <a:lnRef idx="1">
            <a:schemeClr val="accent1"/>
          </a:lnRef>
          <a:fillRef idx="0">
            <a:schemeClr val="accent1"/>
          </a:fillRef>
          <a:effectRef idx="0">
            <a:schemeClr val="accent1"/>
          </a:effectRef>
          <a:fontRef idx="minor">
            <a:schemeClr val="tx1"/>
          </a:fontRef>
        </p:style>
      </p:cxnSp>
      <p:sp>
        <p:nvSpPr>
          <p:cNvPr id="53" name="Podnadpis 2"/>
          <p:cNvSpPr txBox="1">
            <a:spLocks/>
          </p:cNvSpPr>
          <p:nvPr/>
        </p:nvSpPr>
        <p:spPr>
          <a:xfrm>
            <a:off x="174563" y="3723878"/>
            <a:ext cx="8784976" cy="1152127"/>
          </a:xfrm>
          <a:prstGeom prst="rect">
            <a:avLst/>
          </a:prstGeom>
          <a:solidFill>
            <a:schemeClr val="bg1"/>
          </a:solidFill>
          <a:ln w="25400">
            <a:solidFill>
              <a:schemeClr val="tx2"/>
            </a:solidFill>
          </a:ln>
        </p:spPr>
        <p:txBody>
          <a:bodyPr vert="horz" lIns="91440" tIns="45720" rIns="91440" bIns="45720" rtlCol="0">
            <a:normAutofit fontScale="85000"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2400" dirty="0" smtClean="0">
                <a:solidFill>
                  <a:srgbClr val="002060"/>
                </a:solidFill>
                <a:sym typeface="Wingdings" panose="05000000000000000000" pitchFamily="2" charset="2"/>
              </a:rPr>
              <a:t> </a:t>
            </a:r>
            <a:r>
              <a:rPr lang="cs-CZ" sz="2400" dirty="0" smtClean="0">
                <a:solidFill>
                  <a:srgbClr val="002060"/>
                </a:solidFill>
              </a:rPr>
              <a:t>MATEMATICKO – FYZIKÁLNĚ – TĚLOCVIČNÁ POZNÁMKA PRO BYSTRÉ ŽÁKY </a:t>
            </a:r>
            <a:r>
              <a:rPr lang="cs-CZ" sz="2400" dirty="0" smtClean="0">
                <a:solidFill>
                  <a:srgbClr val="002060"/>
                </a:solidFill>
                <a:sym typeface="Wingdings" panose="05000000000000000000" pitchFamily="2" charset="2"/>
              </a:rPr>
              <a:t></a:t>
            </a:r>
          </a:p>
          <a:p>
            <a:pPr algn="just"/>
            <a:r>
              <a:rPr lang="cs-CZ" sz="1800" dirty="0" smtClean="0">
                <a:solidFill>
                  <a:srgbClr val="002060"/>
                </a:solidFill>
                <a:sym typeface="Wingdings" panose="05000000000000000000" pitchFamily="2" charset="2"/>
              </a:rPr>
              <a:t>Mnou uvedený příklad s běžcem a roky života je opravdu extrémní. Kdyby běžec běžel na klasickém atletickém oválu o délce 400 m, měl by po 100 kolech v nohou 40 km – tj. téměř celý maraton. Uběhnout ho je pro většinu z nás stejně nereálné jako dožít se při našem životním stylu sta let. A konce tisíciletí se už určitě nedočkáme…</a:t>
            </a:r>
            <a:endParaRPr lang="cs-CZ" sz="1800" dirty="0">
              <a:solidFill>
                <a:srgbClr val="002060"/>
              </a:solidFill>
            </a:endParaRPr>
          </a:p>
        </p:txBody>
      </p:sp>
    </p:spTree>
    <p:extLst>
      <p:ext uri="{BB962C8B-B14F-4D97-AF65-F5344CB8AC3E}">
        <p14:creationId xmlns:p14="http://schemas.microsoft.com/office/powerpoint/2010/main" xmlns="" val="276538885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1000"/>
                                        <p:tgtEl>
                                          <p:spTgt spid="42">
                                            <p:txEl>
                                              <p:pRg st="0" end="0"/>
                                            </p:txEl>
                                          </p:spTgt>
                                        </p:tgtEl>
                                      </p:cBhvr>
                                    </p:animEffect>
                                    <p:anim calcmode="lin" valueType="num">
                                      <p:cBhvr>
                                        <p:cTn id="8" dur="1000" fill="hold"/>
                                        <p:tgtEl>
                                          <p:spTgt spid="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2">
                                            <p:txEl>
                                              <p:pRg st="1" end="1"/>
                                            </p:txEl>
                                          </p:spTgt>
                                        </p:tgtEl>
                                        <p:attrNameLst>
                                          <p:attrName>style.visibility</p:attrName>
                                        </p:attrNameLst>
                                      </p:cBhvr>
                                      <p:to>
                                        <p:strVal val="visible"/>
                                      </p:to>
                                    </p:set>
                                    <p:animEffect transition="in" filter="fade">
                                      <p:cBhvr>
                                        <p:cTn id="14" dur="1000"/>
                                        <p:tgtEl>
                                          <p:spTgt spid="42">
                                            <p:txEl>
                                              <p:pRg st="1" end="1"/>
                                            </p:txEl>
                                          </p:spTgt>
                                        </p:tgtEl>
                                      </p:cBhvr>
                                    </p:animEffect>
                                    <p:anim calcmode="lin" valueType="num">
                                      <p:cBhvr>
                                        <p:cTn id="15" dur="1000" fill="hold"/>
                                        <p:tgtEl>
                                          <p:spTgt spid="4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2">
                                            <p:txEl>
                                              <p:pRg st="2" end="2"/>
                                            </p:txEl>
                                          </p:spTgt>
                                        </p:tgtEl>
                                        <p:attrNameLst>
                                          <p:attrName>style.visibility</p:attrName>
                                        </p:attrNameLst>
                                      </p:cBhvr>
                                      <p:to>
                                        <p:strVal val="visible"/>
                                      </p:to>
                                    </p:set>
                                    <p:animEffect transition="in" filter="fade">
                                      <p:cBhvr>
                                        <p:cTn id="21" dur="1000"/>
                                        <p:tgtEl>
                                          <p:spTgt spid="42">
                                            <p:txEl>
                                              <p:pRg st="2" end="2"/>
                                            </p:txEl>
                                          </p:spTgt>
                                        </p:tgtEl>
                                      </p:cBhvr>
                                    </p:animEffect>
                                    <p:anim calcmode="lin" valueType="num">
                                      <p:cBhvr>
                                        <p:cTn id="22" dur="1000" fill="hold"/>
                                        <p:tgtEl>
                                          <p:spTgt spid="4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2">
                                            <p:txEl>
                                              <p:pRg st="3" end="3"/>
                                            </p:txEl>
                                          </p:spTgt>
                                        </p:tgtEl>
                                        <p:attrNameLst>
                                          <p:attrName>style.visibility</p:attrName>
                                        </p:attrNameLst>
                                      </p:cBhvr>
                                      <p:to>
                                        <p:strVal val="visible"/>
                                      </p:to>
                                    </p:set>
                                    <p:animEffect transition="in" filter="fade">
                                      <p:cBhvr>
                                        <p:cTn id="28" dur="1000"/>
                                        <p:tgtEl>
                                          <p:spTgt spid="42">
                                            <p:txEl>
                                              <p:pRg st="3" end="3"/>
                                            </p:txEl>
                                          </p:spTgt>
                                        </p:tgtEl>
                                      </p:cBhvr>
                                    </p:animEffect>
                                    <p:anim calcmode="lin" valueType="num">
                                      <p:cBhvr>
                                        <p:cTn id="29" dur="1000" fill="hold"/>
                                        <p:tgtEl>
                                          <p:spTgt spid="4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3"/>
                                        </p:tgtEl>
                                        <p:attrNameLst>
                                          <p:attrName>style.visibility</p:attrName>
                                        </p:attrNameLst>
                                      </p:cBhvr>
                                      <p:to>
                                        <p:strVal val="visible"/>
                                      </p:to>
                                    </p:set>
                                    <p:animEffect transition="in" filter="fade">
                                      <p:cBhvr>
                                        <p:cTn id="35" dur="1000"/>
                                        <p:tgtEl>
                                          <p:spTgt spid="53"/>
                                        </p:tgtEl>
                                      </p:cBhvr>
                                    </p:animEffect>
                                    <p:anim calcmode="lin" valueType="num">
                                      <p:cBhvr>
                                        <p:cTn id="36" dur="1000" fill="hold"/>
                                        <p:tgtEl>
                                          <p:spTgt spid="53"/>
                                        </p:tgtEl>
                                        <p:attrNameLst>
                                          <p:attrName>ppt_x</p:attrName>
                                        </p:attrNameLst>
                                      </p:cBhvr>
                                      <p:tavLst>
                                        <p:tav tm="0">
                                          <p:val>
                                            <p:strVal val="#ppt_x"/>
                                          </p:val>
                                        </p:tav>
                                        <p:tav tm="100000">
                                          <p:val>
                                            <p:strVal val="#ppt_x"/>
                                          </p:val>
                                        </p:tav>
                                      </p:tavLst>
                                    </p:anim>
                                    <p:anim calcmode="lin" valueType="num">
                                      <p:cBhvr>
                                        <p:cTn id="37" dur="1000" fill="hold"/>
                                        <p:tgtEl>
                                          <p:spTgt spid="5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build="p" bldLvl="2"/>
      <p:bldP spid="5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4551"/>
            <a:ext cx="9144000" cy="5138949"/>
          </a:xfrm>
          <a:prstGeom prst="rect">
            <a:avLst/>
          </a:prstGeom>
        </p:spPr>
      </p:pic>
      <p:sp>
        <p:nvSpPr>
          <p:cNvPr id="22" name="Podnadpis 2"/>
          <p:cNvSpPr>
            <a:spLocks noGrp="1"/>
          </p:cNvSpPr>
          <p:nvPr>
            <p:ph type="ctrTitle"/>
          </p:nvPr>
        </p:nvSpPr>
        <p:spPr>
          <a:xfrm>
            <a:off x="0" y="15154"/>
            <a:ext cx="8820472" cy="1101725"/>
          </a:xfrm>
        </p:spPr>
        <p:txBody>
          <a:bodyPr>
            <a:noAutofit/>
          </a:bodyPr>
          <a:lstStyle/>
          <a:p>
            <a:r>
              <a:rPr lang="cs-CZ" sz="2400" dirty="0" smtClean="0">
                <a:solidFill>
                  <a:schemeClr val="bg1"/>
                </a:solidFill>
                <a:effectLst>
                  <a:outerShdw blurRad="38100" dist="38100" dir="2700000" algn="tl">
                    <a:srgbClr val="000000">
                      <a:alpha val="43137"/>
                    </a:srgbClr>
                  </a:outerShdw>
                </a:effectLst>
              </a:rPr>
              <a:t>KTERÉ JE TO STOLETÍ? JAKÁ JE TO EPOCHA?</a:t>
            </a:r>
            <a:br>
              <a:rPr lang="cs-CZ" sz="2400" dirty="0" smtClean="0">
                <a:solidFill>
                  <a:schemeClr val="bg1"/>
                </a:solidFill>
                <a:effectLst>
                  <a:outerShdw blurRad="38100" dist="38100" dir="2700000" algn="tl">
                    <a:srgbClr val="000000">
                      <a:alpha val="43137"/>
                    </a:srgbClr>
                  </a:outerShdw>
                </a:effectLst>
              </a:rPr>
            </a:br>
            <a:r>
              <a:rPr lang="cs-CZ" sz="2400" dirty="0" smtClean="0">
                <a:solidFill>
                  <a:srgbClr val="FFFF00"/>
                </a:solidFill>
                <a:effectLst>
                  <a:outerShdw blurRad="38100" dist="38100" dir="2700000" algn="tl">
                    <a:srgbClr val="000000">
                      <a:alpha val="43137"/>
                    </a:srgbClr>
                  </a:outerShdw>
                </a:effectLst>
              </a:rPr>
              <a:t>POČÍTÁME STOLETÍ A TISÍCILETÍ</a:t>
            </a:r>
            <a:endParaRPr lang="cs-CZ" sz="2400" dirty="0">
              <a:solidFill>
                <a:srgbClr val="FFFF00"/>
              </a:solidFill>
              <a:effectLst>
                <a:outerShdw blurRad="38100" dist="38100" dir="2700000" algn="tl">
                  <a:srgbClr val="000000">
                    <a:alpha val="43137"/>
                  </a:srgbClr>
                </a:outerShdw>
              </a:effectLst>
            </a:endParaRPr>
          </a:p>
        </p:txBody>
      </p:sp>
      <p:sp>
        <p:nvSpPr>
          <p:cNvPr id="23" name="Podnadpis 2"/>
          <p:cNvSpPr>
            <a:spLocks noGrp="1"/>
          </p:cNvSpPr>
          <p:nvPr>
            <p:ph type="subTitle" idx="1"/>
          </p:nvPr>
        </p:nvSpPr>
        <p:spPr>
          <a:xfrm>
            <a:off x="179512" y="1255024"/>
            <a:ext cx="8784976" cy="3548974"/>
          </a:xfrm>
        </p:spPr>
        <p:txBody>
          <a:bodyPr/>
          <a:lstStyle/>
          <a:p>
            <a:pPr algn="l"/>
            <a:r>
              <a:rPr lang="cs-CZ" dirty="0" smtClean="0">
                <a:solidFill>
                  <a:schemeClr val="bg1"/>
                </a:solidFill>
              </a:rPr>
              <a:t>  </a:t>
            </a:r>
            <a:endParaRPr lang="cs-CZ" dirty="0">
              <a:solidFill>
                <a:schemeClr val="bg1"/>
              </a:solidFill>
            </a:endParaRPr>
          </a:p>
        </p:txBody>
      </p:sp>
      <p:sp>
        <p:nvSpPr>
          <p:cNvPr id="42" name="Podnadpis 2"/>
          <p:cNvSpPr txBox="1">
            <a:spLocks/>
          </p:cNvSpPr>
          <p:nvPr/>
        </p:nvSpPr>
        <p:spPr>
          <a:xfrm>
            <a:off x="179512" y="987574"/>
            <a:ext cx="8784976" cy="864096"/>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Font typeface="Arial" panose="020B0604020202020204" pitchFamily="34" charset="0"/>
              <a:buChar char="•"/>
            </a:pPr>
            <a:r>
              <a:rPr lang="cs-CZ" sz="2000" dirty="0" smtClean="0">
                <a:solidFill>
                  <a:srgbClr val="FFFF00"/>
                </a:solidFill>
                <a:effectLst>
                  <a:outerShdw blurRad="38100" dist="38100" dir="2700000" algn="tl">
                    <a:srgbClr val="000000">
                      <a:alpha val="43137"/>
                    </a:srgbClr>
                  </a:outerShdw>
                </a:effectLst>
              </a:rPr>
              <a:t>Bylo to (zbytečně) moc složité? Nevadí – tak se při počítání století a tisíciletí jednoduše řiďte následujícími tabulkami a časovou osou</a:t>
            </a:r>
            <a:r>
              <a:rPr lang="cs-CZ" sz="2000" dirty="0" smtClean="0">
                <a:solidFill>
                  <a:schemeClr val="bg1"/>
                </a:solidFill>
              </a:rPr>
              <a:t>  </a:t>
            </a:r>
            <a:endParaRPr lang="cs-CZ" sz="2000" dirty="0">
              <a:solidFill>
                <a:schemeClr val="bg1"/>
              </a:solidFill>
            </a:endParaRPr>
          </a:p>
        </p:txBody>
      </p:sp>
      <p:sp>
        <p:nvSpPr>
          <p:cNvPr id="8" name="Podnadpis 2"/>
          <p:cNvSpPr txBox="1">
            <a:spLocks/>
          </p:cNvSpPr>
          <p:nvPr/>
        </p:nvSpPr>
        <p:spPr>
          <a:xfrm>
            <a:off x="179512" y="1707654"/>
            <a:ext cx="3116063" cy="3096344"/>
          </a:xfrm>
          <a:prstGeom prst="rect">
            <a:avLst/>
          </a:prstGeom>
          <a:solidFill>
            <a:schemeClr val="bg1"/>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POČÍTÁNÍ STOLETÍ</a:t>
            </a:r>
          </a:p>
          <a:p>
            <a:pPr algn="l"/>
            <a:r>
              <a:rPr lang="cs-CZ" sz="1400" b="1" dirty="0" smtClean="0">
                <a:solidFill>
                  <a:srgbClr val="002060"/>
                </a:solidFill>
              </a:rPr>
              <a:t>roky                                         století</a:t>
            </a:r>
          </a:p>
          <a:p>
            <a:pPr algn="l"/>
            <a:r>
              <a:rPr lang="cs-CZ" sz="1400" dirty="0" smtClean="0">
                <a:solidFill>
                  <a:srgbClr val="002060"/>
                </a:solidFill>
              </a:rPr>
              <a:t>     1 – 100                                1. století</a:t>
            </a:r>
          </a:p>
          <a:p>
            <a:pPr algn="l"/>
            <a:r>
              <a:rPr lang="cs-CZ" sz="1400" dirty="0" smtClean="0">
                <a:solidFill>
                  <a:srgbClr val="002060"/>
                </a:solidFill>
              </a:rPr>
              <a:t> 101 – 200                                2. století</a:t>
            </a:r>
          </a:p>
          <a:p>
            <a:pPr algn="l"/>
            <a:r>
              <a:rPr lang="cs-CZ" sz="1400" dirty="0" smtClean="0">
                <a:solidFill>
                  <a:srgbClr val="002060"/>
                </a:solidFill>
              </a:rPr>
              <a:t> 201 -  300                                3. století</a:t>
            </a:r>
          </a:p>
          <a:p>
            <a:pPr algn="l"/>
            <a:r>
              <a:rPr lang="cs-CZ" sz="1400" dirty="0" smtClean="0">
                <a:solidFill>
                  <a:srgbClr val="002060"/>
                </a:solidFill>
              </a:rPr>
              <a:t>……..</a:t>
            </a:r>
          </a:p>
          <a:p>
            <a:pPr algn="l"/>
            <a:r>
              <a:rPr lang="cs-CZ" sz="1400" dirty="0" smtClean="0">
                <a:solidFill>
                  <a:srgbClr val="002060"/>
                </a:solidFill>
              </a:rPr>
              <a:t>1401 – 1500       </a:t>
            </a:r>
            <a:r>
              <a:rPr lang="cs-CZ" sz="1400" b="1" dirty="0" smtClean="0">
                <a:solidFill>
                  <a:srgbClr val="002060"/>
                </a:solidFill>
              </a:rPr>
              <a:t>                    </a:t>
            </a:r>
            <a:r>
              <a:rPr lang="cs-CZ" sz="1400" dirty="0" smtClean="0">
                <a:solidFill>
                  <a:srgbClr val="002060"/>
                </a:solidFill>
              </a:rPr>
              <a:t>15. století</a:t>
            </a:r>
          </a:p>
          <a:p>
            <a:pPr algn="l"/>
            <a:r>
              <a:rPr lang="cs-CZ" sz="1400" dirty="0" smtClean="0">
                <a:solidFill>
                  <a:srgbClr val="002060"/>
                </a:solidFill>
              </a:rPr>
              <a:t>………</a:t>
            </a:r>
          </a:p>
          <a:p>
            <a:pPr algn="l"/>
            <a:r>
              <a:rPr lang="cs-CZ" sz="1400" dirty="0" smtClean="0">
                <a:solidFill>
                  <a:srgbClr val="002060"/>
                </a:solidFill>
              </a:rPr>
              <a:t>1901 – 2000                           20. století</a:t>
            </a:r>
          </a:p>
          <a:p>
            <a:pPr algn="l"/>
            <a:r>
              <a:rPr lang="cs-CZ" sz="1400" dirty="0" smtClean="0">
                <a:solidFill>
                  <a:srgbClr val="002060"/>
                </a:solidFill>
              </a:rPr>
              <a:t>2001 – 2100                           21. století</a:t>
            </a:r>
          </a:p>
          <a:p>
            <a:pPr algn="l"/>
            <a:r>
              <a:rPr lang="cs-CZ" sz="1400" dirty="0" smtClean="0">
                <a:solidFill>
                  <a:srgbClr val="002060"/>
                </a:solidFill>
              </a:rPr>
              <a:t>………</a:t>
            </a:r>
          </a:p>
          <a:p>
            <a:pPr algn="l"/>
            <a:r>
              <a:rPr lang="cs-CZ" sz="1400" dirty="0" smtClean="0">
                <a:solidFill>
                  <a:srgbClr val="002060"/>
                </a:solidFill>
              </a:rPr>
              <a:t>2401 – 2500                           25. století </a:t>
            </a:r>
            <a:endParaRPr lang="cs-CZ" sz="1400" dirty="0">
              <a:solidFill>
                <a:srgbClr val="002060"/>
              </a:solidFill>
            </a:endParaRPr>
          </a:p>
        </p:txBody>
      </p:sp>
      <p:sp>
        <p:nvSpPr>
          <p:cNvPr id="10" name="Podnadpis 2"/>
          <p:cNvSpPr txBox="1">
            <a:spLocks/>
          </p:cNvSpPr>
          <p:nvPr/>
        </p:nvSpPr>
        <p:spPr>
          <a:xfrm>
            <a:off x="4854830" y="1711268"/>
            <a:ext cx="3116063" cy="1725513"/>
          </a:xfrm>
          <a:prstGeom prst="rect">
            <a:avLst/>
          </a:prstGeom>
          <a:solidFill>
            <a:schemeClr val="bg1"/>
          </a:solidFill>
          <a:ln w="25400">
            <a:solidFill>
              <a:schemeClr val="tx2"/>
            </a:solidFill>
          </a:ln>
        </p:spPr>
        <p:txBody>
          <a:bodyPr vert="horz" lIns="91440" tIns="45720" rIns="91440" bIns="45720" rtlCol="0">
            <a:normAutofit fontScale="92500"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POČÍTÁNÍ TISÍCILETÍ</a:t>
            </a:r>
          </a:p>
          <a:p>
            <a:pPr algn="l"/>
            <a:r>
              <a:rPr lang="cs-CZ" sz="1400" b="1" dirty="0" smtClean="0">
                <a:solidFill>
                  <a:srgbClr val="002060"/>
                </a:solidFill>
              </a:rPr>
              <a:t>roky                                         tisíciletí</a:t>
            </a:r>
          </a:p>
          <a:p>
            <a:pPr algn="l"/>
            <a:r>
              <a:rPr lang="cs-CZ" sz="1400" dirty="0" smtClean="0">
                <a:solidFill>
                  <a:srgbClr val="002060"/>
                </a:solidFill>
              </a:rPr>
              <a:t>        1 – 1000                         1. tisíciletí</a:t>
            </a:r>
          </a:p>
          <a:p>
            <a:pPr algn="l"/>
            <a:r>
              <a:rPr lang="cs-CZ" sz="1400" dirty="0" smtClean="0">
                <a:solidFill>
                  <a:srgbClr val="002060"/>
                </a:solidFill>
              </a:rPr>
              <a:t> 1001 – 2000                          2. tisíciletí</a:t>
            </a:r>
          </a:p>
          <a:p>
            <a:pPr algn="l"/>
            <a:r>
              <a:rPr lang="cs-CZ" sz="1400" dirty="0" smtClean="0">
                <a:solidFill>
                  <a:srgbClr val="002060"/>
                </a:solidFill>
              </a:rPr>
              <a:t> 2001 -  3000                          3. tisíciletí</a:t>
            </a:r>
          </a:p>
          <a:p>
            <a:pPr algn="l"/>
            <a:r>
              <a:rPr lang="cs-CZ" sz="1400" dirty="0" smtClean="0">
                <a:solidFill>
                  <a:srgbClr val="002060"/>
                </a:solidFill>
              </a:rPr>
              <a:t> 3001 -  4000                          4. tisíciletí</a:t>
            </a:r>
          </a:p>
          <a:p>
            <a:pPr algn="l"/>
            <a:r>
              <a:rPr lang="cs-CZ" sz="1400" dirty="0" smtClean="0">
                <a:solidFill>
                  <a:srgbClr val="002060"/>
                </a:solidFill>
              </a:rPr>
              <a:t>…… </a:t>
            </a:r>
          </a:p>
        </p:txBody>
      </p:sp>
      <p:grpSp>
        <p:nvGrpSpPr>
          <p:cNvPr id="21" name="Skupina 20"/>
          <p:cNvGrpSpPr/>
          <p:nvPr/>
        </p:nvGrpSpPr>
        <p:grpSpPr>
          <a:xfrm>
            <a:off x="3373870" y="3651832"/>
            <a:ext cx="5718083" cy="1086619"/>
            <a:chOff x="3491589" y="3835102"/>
            <a:chExt cx="5718083" cy="1086619"/>
          </a:xfrm>
        </p:grpSpPr>
        <p:grpSp>
          <p:nvGrpSpPr>
            <p:cNvPr id="19" name="Skupina 18"/>
            <p:cNvGrpSpPr/>
            <p:nvPr/>
          </p:nvGrpSpPr>
          <p:grpSpPr>
            <a:xfrm>
              <a:off x="3707612" y="4561681"/>
              <a:ext cx="5107657" cy="360040"/>
              <a:chOff x="4648919" y="4267917"/>
              <a:chExt cx="5107657" cy="360040"/>
            </a:xfrm>
          </p:grpSpPr>
          <p:sp>
            <p:nvSpPr>
              <p:cNvPr id="12" name="Podnadpis 2"/>
              <p:cNvSpPr txBox="1">
                <a:spLocks/>
              </p:cNvSpPr>
              <p:nvPr/>
            </p:nvSpPr>
            <p:spPr>
              <a:xfrm>
                <a:off x="4864942" y="4267917"/>
                <a:ext cx="931195" cy="360040"/>
              </a:xfrm>
              <a:prstGeom prst="rect">
                <a:avLst/>
              </a:prstGeom>
              <a:solidFill>
                <a:schemeClr val="bg1"/>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1998</a:t>
                </a:r>
              </a:p>
            </p:txBody>
          </p:sp>
          <p:sp>
            <p:nvSpPr>
              <p:cNvPr id="13" name="Podnadpis 2"/>
              <p:cNvSpPr txBox="1">
                <a:spLocks/>
              </p:cNvSpPr>
              <p:nvPr/>
            </p:nvSpPr>
            <p:spPr>
              <a:xfrm>
                <a:off x="5796137" y="4267917"/>
                <a:ext cx="931195" cy="360040"/>
              </a:xfrm>
              <a:prstGeom prst="rect">
                <a:avLst/>
              </a:prstGeom>
              <a:solidFill>
                <a:schemeClr val="bg1"/>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1999</a:t>
                </a:r>
              </a:p>
            </p:txBody>
          </p:sp>
          <p:sp>
            <p:nvSpPr>
              <p:cNvPr id="14" name="Podnadpis 2"/>
              <p:cNvSpPr txBox="1">
                <a:spLocks/>
              </p:cNvSpPr>
              <p:nvPr/>
            </p:nvSpPr>
            <p:spPr>
              <a:xfrm>
                <a:off x="6727332" y="4267917"/>
                <a:ext cx="931195" cy="360040"/>
              </a:xfrm>
              <a:prstGeom prst="rect">
                <a:avLst/>
              </a:prstGeom>
              <a:solidFill>
                <a:schemeClr val="bg1"/>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2000</a:t>
                </a:r>
              </a:p>
            </p:txBody>
          </p:sp>
          <p:sp>
            <p:nvSpPr>
              <p:cNvPr id="15" name="Podnadpis 2"/>
              <p:cNvSpPr txBox="1">
                <a:spLocks/>
              </p:cNvSpPr>
              <p:nvPr/>
            </p:nvSpPr>
            <p:spPr>
              <a:xfrm>
                <a:off x="7658527" y="4267917"/>
                <a:ext cx="931195" cy="360040"/>
              </a:xfrm>
              <a:prstGeom prst="rect">
                <a:avLst/>
              </a:prstGeom>
              <a:solidFill>
                <a:schemeClr val="bg1"/>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2001</a:t>
                </a:r>
              </a:p>
            </p:txBody>
          </p:sp>
          <p:sp>
            <p:nvSpPr>
              <p:cNvPr id="16" name="Podnadpis 2"/>
              <p:cNvSpPr txBox="1">
                <a:spLocks/>
              </p:cNvSpPr>
              <p:nvPr/>
            </p:nvSpPr>
            <p:spPr>
              <a:xfrm>
                <a:off x="8589722" y="4267917"/>
                <a:ext cx="931195" cy="360040"/>
              </a:xfrm>
              <a:prstGeom prst="rect">
                <a:avLst/>
              </a:prstGeom>
              <a:solidFill>
                <a:schemeClr val="bg1"/>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2002</a:t>
                </a:r>
              </a:p>
            </p:txBody>
          </p:sp>
          <p:cxnSp>
            <p:nvCxnSpPr>
              <p:cNvPr id="3" name="Přímá spojnice se šipkou 2"/>
              <p:cNvCxnSpPr>
                <a:stCxn id="16" idx="3"/>
              </p:cNvCxnSpPr>
              <p:nvPr/>
            </p:nvCxnSpPr>
            <p:spPr>
              <a:xfrm>
                <a:off x="9520917" y="4447937"/>
                <a:ext cx="235659" cy="0"/>
              </a:xfrm>
              <a:prstGeom prst="straightConnector1">
                <a:avLst/>
              </a:prstGeom>
              <a:ln w="2540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7" name="Přímá spojnice 6"/>
              <p:cNvCxnSpPr/>
              <p:nvPr/>
            </p:nvCxnSpPr>
            <p:spPr>
              <a:xfrm>
                <a:off x="4648919" y="4447937"/>
                <a:ext cx="216023" cy="0"/>
              </a:xfrm>
              <a:prstGeom prst="line">
                <a:avLst/>
              </a:prstGeom>
              <a:ln w="25400">
                <a:solidFill>
                  <a:srgbClr val="002060"/>
                </a:solidFill>
              </a:ln>
            </p:spPr>
            <p:style>
              <a:lnRef idx="1">
                <a:schemeClr val="accent1"/>
              </a:lnRef>
              <a:fillRef idx="0">
                <a:schemeClr val="accent1"/>
              </a:fillRef>
              <a:effectRef idx="0">
                <a:schemeClr val="accent1"/>
              </a:effectRef>
              <a:fontRef idx="minor">
                <a:schemeClr val="tx1"/>
              </a:fontRef>
            </p:style>
          </p:cxnSp>
        </p:grpSp>
        <p:sp>
          <p:nvSpPr>
            <p:cNvPr id="25" name="Podnadpis 2"/>
            <p:cNvSpPr txBox="1">
              <a:spLocks/>
            </p:cNvSpPr>
            <p:nvPr/>
          </p:nvSpPr>
          <p:spPr>
            <a:xfrm>
              <a:off x="3707613" y="4201641"/>
              <a:ext cx="3009608" cy="360040"/>
            </a:xfrm>
            <a:prstGeom prst="rect">
              <a:avLst/>
            </a:prstGeom>
            <a:solidFill>
              <a:schemeClr val="accent2">
                <a:lumMod val="40000"/>
                <a:lumOff val="60000"/>
              </a:schemeClr>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20. století</a:t>
              </a:r>
            </a:p>
          </p:txBody>
        </p:sp>
        <p:sp>
          <p:nvSpPr>
            <p:cNvPr id="26" name="Podnadpis 2"/>
            <p:cNvSpPr txBox="1">
              <a:spLocks/>
            </p:cNvSpPr>
            <p:nvPr/>
          </p:nvSpPr>
          <p:spPr>
            <a:xfrm>
              <a:off x="6707696" y="4201641"/>
              <a:ext cx="2256792" cy="360040"/>
            </a:xfrm>
            <a:prstGeom prst="rect">
              <a:avLst/>
            </a:prstGeom>
            <a:solidFill>
              <a:schemeClr val="tx2">
                <a:lumMod val="40000"/>
                <a:lumOff val="60000"/>
              </a:schemeClr>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21. století</a:t>
              </a:r>
            </a:p>
          </p:txBody>
        </p:sp>
        <p:sp>
          <p:nvSpPr>
            <p:cNvPr id="27" name="Podnadpis 2"/>
            <p:cNvSpPr txBox="1">
              <a:spLocks/>
            </p:cNvSpPr>
            <p:nvPr/>
          </p:nvSpPr>
          <p:spPr>
            <a:xfrm>
              <a:off x="3707613" y="3841601"/>
              <a:ext cx="3009608" cy="360040"/>
            </a:xfrm>
            <a:prstGeom prst="rect">
              <a:avLst/>
            </a:prstGeom>
            <a:solidFill>
              <a:schemeClr val="accent2">
                <a:lumMod val="75000"/>
              </a:schemeClr>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chemeClr val="tx1"/>
                  </a:solidFill>
                </a:rPr>
                <a:t>2. tisíciletí</a:t>
              </a:r>
            </a:p>
          </p:txBody>
        </p:sp>
        <p:sp>
          <p:nvSpPr>
            <p:cNvPr id="28" name="Podnadpis 2"/>
            <p:cNvSpPr txBox="1">
              <a:spLocks/>
            </p:cNvSpPr>
            <p:nvPr/>
          </p:nvSpPr>
          <p:spPr>
            <a:xfrm>
              <a:off x="6717220" y="3835102"/>
              <a:ext cx="2256793" cy="360040"/>
            </a:xfrm>
            <a:prstGeom prst="rect">
              <a:avLst/>
            </a:prstGeom>
            <a:solidFill>
              <a:schemeClr val="tx2">
                <a:lumMod val="75000"/>
              </a:schemeClr>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chemeClr val="tx1"/>
                  </a:solidFill>
                </a:rPr>
                <a:t>3. tisíciletí</a:t>
              </a:r>
            </a:p>
          </p:txBody>
        </p:sp>
        <p:cxnSp>
          <p:nvCxnSpPr>
            <p:cNvPr id="29" name="Přímá spojnice se šipkou 28"/>
            <p:cNvCxnSpPr/>
            <p:nvPr/>
          </p:nvCxnSpPr>
          <p:spPr>
            <a:xfrm>
              <a:off x="8964488" y="4381661"/>
              <a:ext cx="235659" cy="0"/>
            </a:xfrm>
            <a:prstGeom prst="straightConnector1">
              <a:avLst/>
            </a:prstGeom>
            <a:ln w="2540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0" name="Přímá spojnice se šipkou 29"/>
            <p:cNvCxnSpPr/>
            <p:nvPr/>
          </p:nvCxnSpPr>
          <p:spPr>
            <a:xfrm>
              <a:off x="8974013" y="4021621"/>
              <a:ext cx="235659" cy="0"/>
            </a:xfrm>
            <a:prstGeom prst="straightConnector1">
              <a:avLst/>
            </a:prstGeom>
            <a:ln w="2540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1" name="Přímá spojnice 30"/>
            <p:cNvCxnSpPr/>
            <p:nvPr/>
          </p:nvCxnSpPr>
          <p:spPr>
            <a:xfrm>
              <a:off x="3491590" y="4031307"/>
              <a:ext cx="216023" cy="0"/>
            </a:xfrm>
            <a:prstGeom prst="line">
              <a:avLst/>
            </a:prstGeom>
            <a:ln w="254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32" name="Přímá spojnice 31"/>
            <p:cNvCxnSpPr/>
            <p:nvPr/>
          </p:nvCxnSpPr>
          <p:spPr>
            <a:xfrm>
              <a:off x="3491589" y="4381822"/>
              <a:ext cx="216023" cy="0"/>
            </a:xfrm>
            <a:prstGeom prst="line">
              <a:avLst/>
            </a:prstGeom>
            <a:ln w="25400">
              <a:solidFill>
                <a:srgbClr val="00206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xmlns="" val="117257584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1000"/>
                                        <p:tgtEl>
                                          <p:spTgt spid="42"/>
                                        </p:tgtEl>
                                      </p:cBhvr>
                                    </p:animEffect>
                                    <p:anim calcmode="lin" valueType="num">
                                      <p:cBhvr>
                                        <p:cTn id="8" dur="1000" fill="hold"/>
                                        <p:tgtEl>
                                          <p:spTgt spid="42"/>
                                        </p:tgtEl>
                                        <p:attrNameLst>
                                          <p:attrName>ppt_x</p:attrName>
                                        </p:attrNameLst>
                                      </p:cBhvr>
                                      <p:tavLst>
                                        <p:tav tm="0">
                                          <p:val>
                                            <p:strVal val="#ppt_x"/>
                                          </p:val>
                                        </p:tav>
                                        <p:tav tm="100000">
                                          <p:val>
                                            <p:strVal val="#ppt_x"/>
                                          </p:val>
                                        </p:tav>
                                      </p:tavLst>
                                    </p:anim>
                                    <p:anim calcmode="lin" valueType="num">
                                      <p:cBhvr>
                                        <p:cTn id="9"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fade">
                                      <p:cBhvr>
                                        <p:cTn id="28" dur="1000"/>
                                        <p:tgtEl>
                                          <p:spTgt spid="21"/>
                                        </p:tgtEl>
                                      </p:cBhvr>
                                    </p:animEffect>
                                    <p:anim calcmode="lin" valueType="num">
                                      <p:cBhvr>
                                        <p:cTn id="29" dur="1000" fill="hold"/>
                                        <p:tgtEl>
                                          <p:spTgt spid="21"/>
                                        </p:tgtEl>
                                        <p:attrNameLst>
                                          <p:attrName>ppt_x</p:attrName>
                                        </p:attrNameLst>
                                      </p:cBhvr>
                                      <p:tavLst>
                                        <p:tav tm="0">
                                          <p:val>
                                            <p:strVal val="#ppt_x"/>
                                          </p:val>
                                        </p:tav>
                                        <p:tav tm="100000">
                                          <p:val>
                                            <p:strVal val="#ppt_x"/>
                                          </p:val>
                                        </p:tav>
                                      </p:tavLst>
                                    </p:anim>
                                    <p:anim calcmode="lin" valueType="num">
                                      <p:cBhvr>
                                        <p:cTn id="30"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8" grpId="0" animBg="1"/>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56051"/>
          </a:xfrm>
          <a:prstGeom prst="rect">
            <a:avLst/>
          </a:prstGeom>
        </p:spPr>
      </p:pic>
      <p:sp>
        <p:nvSpPr>
          <p:cNvPr id="22" name="Podnadpis 2"/>
          <p:cNvSpPr>
            <a:spLocks noGrp="1"/>
          </p:cNvSpPr>
          <p:nvPr>
            <p:ph type="ctrTitle"/>
          </p:nvPr>
        </p:nvSpPr>
        <p:spPr>
          <a:xfrm>
            <a:off x="0" y="15154"/>
            <a:ext cx="8820472" cy="1101725"/>
          </a:xfrm>
        </p:spPr>
        <p:txBody>
          <a:bodyPr>
            <a:noAutofit/>
          </a:bodyPr>
          <a:lstStyle/>
          <a:p>
            <a:r>
              <a:rPr lang="cs-CZ" sz="2400" dirty="0" smtClean="0">
                <a:solidFill>
                  <a:schemeClr val="bg1"/>
                </a:solidFill>
                <a:effectLst>
                  <a:outerShdw blurRad="38100" dist="38100" dir="2700000" algn="tl">
                    <a:srgbClr val="000000">
                      <a:alpha val="43137"/>
                    </a:srgbClr>
                  </a:outerShdw>
                </a:effectLst>
              </a:rPr>
              <a:t>KTERÉ JE TO STOLETÍ? JAKÁ JE TO EPOCHA?</a:t>
            </a:r>
            <a:br>
              <a:rPr lang="cs-CZ" sz="2400" dirty="0" smtClean="0">
                <a:solidFill>
                  <a:schemeClr val="bg1"/>
                </a:solidFill>
                <a:effectLst>
                  <a:outerShdw blurRad="38100" dist="38100" dir="2700000" algn="tl">
                    <a:srgbClr val="000000">
                      <a:alpha val="43137"/>
                    </a:srgbClr>
                  </a:outerShdw>
                </a:effectLst>
              </a:rPr>
            </a:br>
            <a:r>
              <a:rPr lang="cs-CZ" sz="2400" dirty="0" smtClean="0">
                <a:solidFill>
                  <a:srgbClr val="FFFF00"/>
                </a:solidFill>
                <a:effectLst>
                  <a:outerShdw blurRad="38100" dist="38100" dir="2700000" algn="tl">
                    <a:srgbClr val="000000">
                      <a:alpha val="43137"/>
                    </a:srgbClr>
                  </a:outerShdw>
                </a:effectLst>
              </a:rPr>
              <a:t>POČÍTÁME STOLETÍ A TISÍCILETÍ</a:t>
            </a:r>
            <a:endParaRPr lang="cs-CZ" sz="2400" dirty="0">
              <a:solidFill>
                <a:srgbClr val="FFFF00"/>
              </a:solidFill>
              <a:effectLst>
                <a:outerShdw blurRad="38100" dist="38100" dir="2700000" algn="tl">
                  <a:srgbClr val="000000">
                    <a:alpha val="43137"/>
                  </a:srgbClr>
                </a:outerShdw>
              </a:effectLst>
            </a:endParaRPr>
          </a:p>
        </p:txBody>
      </p:sp>
      <p:sp>
        <p:nvSpPr>
          <p:cNvPr id="23" name="Podnadpis 2"/>
          <p:cNvSpPr>
            <a:spLocks noGrp="1"/>
          </p:cNvSpPr>
          <p:nvPr>
            <p:ph type="subTitle" idx="1"/>
          </p:nvPr>
        </p:nvSpPr>
        <p:spPr>
          <a:xfrm>
            <a:off x="179512" y="1255024"/>
            <a:ext cx="8784976" cy="3548974"/>
          </a:xfrm>
        </p:spPr>
        <p:txBody>
          <a:bodyPr/>
          <a:lstStyle/>
          <a:p>
            <a:pPr algn="l"/>
            <a:r>
              <a:rPr lang="cs-CZ" dirty="0" smtClean="0">
                <a:solidFill>
                  <a:schemeClr val="bg1"/>
                </a:solidFill>
              </a:rPr>
              <a:t>  </a:t>
            </a:r>
            <a:endParaRPr lang="cs-CZ" dirty="0">
              <a:solidFill>
                <a:schemeClr val="bg1"/>
              </a:solidFill>
            </a:endParaRPr>
          </a:p>
        </p:txBody>
      </p:sp>
      <p:sp>
        <p:nvSpPr>
          <p:cNvPr id="42" name="Podnadpis 2"/>
          <p:cNvSpPr txBox="1">
            <a:spLocks/>
          </p:cNvSpPr>
          <p:nvPr/>
        </p:nvSpPr>
        <p:spPr>
          <a:xfrm>
            <a:off x="179512" y="987574"/>
            <a:ext cx="8784976" cy="864096"/>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Font typeface="Arial" panose="020B0604020202020204" pitchFamily="34" charset="0"/>
              <a:buChar char="•"/>
            </a:pPr>
            <a:r>
              <a:rPr lang="cs-CZ" sz="2000" dirty="0" smtClean="0">
                <a:solidFill>
                  <a:srgbClr val="FFFF00"/>
                </a:solidFill>
                <a:effectLst>
                  <a:outerShdw blurRad="38100" dist="38100" dir="2700000" algn="tl">
                    <a:srgbClr val="000000">
                      <a:alpha val="43137"/>
                    </a:srgbClr>
                  </a:outerShdw>
                </a:effectLst>
              </a:rPr>
              <a:t>A co období před naším letopočtem? Žádný strach – postupujeme zcela stejně</a:t>
            </a:r>
            <a:r>
              <a:rPr lang="cs-CZ" sz="2000" dirty="0" smtClean="0">
                <a:solidFill>
                  <a:schemeClr val="bg1"/>
                </a:solidFill>
              </a:rPr>
              <a:t>  </a:t>
            </a:r>
            <a:endParaRPr lang="cs-CZ" sz="2000" dirty="0">
              <a:solidFill>
                <a:schemeClr val="bg1"/>
              </a:solidFill>
            </a:endParaRPr>
          </a:p>
        </p:txBody>
      </p:sp>
      <p:sp>
        <p:nvSpPr>
          <p:cNvPr id="8" name="Podnadpis 2"/>
          <p:cNvSpPr txBox="1">
            <a:spLocks/>
          </p:cNvSpPr>
          <p:nvPr/>
        </p:nvSpPr>
        <p:spPr>
          <a:xfrm>
            <a:off x="179512" y="1710333"/>
            <a:ext cx="3116063" cy="3096344"/>
          </a:xfrm>
          <a:prstGeom prst="rect">
            <a:avLst/>
          </a:prstGeom>
          <a:solidFill>
            <a:schemeClr val="bg1"/>
          </a:solidFill>
          <a:ln w="25400">
            <a:solidFill>
              <a:schemeClr val="tx2"/>
            </a:solidFill>
          </a:ln>
        </p:spPr>
        <p:txBody>
          <a:bodyPr vert="horz" lIns="91440" tIns="45720" rIns="91440" bIns="45720" rtlCol="0">
            <a:normAutofit fontScale="925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POČÍTÁNÍ STOLETÍ</a:t>
            </a:r>
          </a:p>
          <a:p>
            <a:pPr algn="l"/>
            <a:r>
              <a:rPr lang="cs-CZ" sz="1400" b="1" dirty="0" smtClean="0">
                <a:solidFill>
                  <a:srgbClr val="002060"/>
                </a:solidFill>
              </a:rPr>
              <a:t>roky                                         století</a:t>
            </a:r>
          </a:p>
          <a:p>
            <a:pPr algn="l"/>
            <a:r>
              <a:rPr lang="cs-CZ" sz="1400" dirty="0" smtClean="0">
                <a:solidFill>
                  <a:srgbClr val="002060"/>
                </a:solidFill>
              </a:rPr>
              <a:t> 100 – 1 př. n. l.                 1. století př. n. l.</a:t>
            </a:r>
          </a:p>
          <a:p>
            <a:pPr algn="l"/>
            <a:r>
              <a:rPr lang="cs-CZ" sz="1400" dirty="0" smtClean="0">
                <a:solidFill>
                  <a:srgbClr val="002060"/>
                </a:solidFill>
              </a:rPr>
              <a:t> 200 – 101 </a:t>
            </a:r>
            <a:r>
              <a:rPr lang="cs-CZ" sz="1400" dirty="0" err="1" smtClean="0">
                <a:solidFill>
                  <a:srgbClr val="002060"/>
                </a:solidFill>
              </a:rPr>
              <a:t>př.n</a:t>
            </a:r>
            <a:r>
              <a:rPr lang="cs-CZ" sz="1400" dirty="0" smtClean="0">
                <a:solidFill>
                  <a:srgbClr val="002060"/>
                </a:solidFill>
              </a:rPr>
              <a:t>. l.              2. století př. n. l.</a:t>
            </a:r>
          </a:p>
          <a:p>
            <a:pPr algn="l"/>
            <a:r>
              <a:rPr lang="cs-CZ" sz="1400" dirty="0" smtClean="0">
                <a:solidFill>
                  <a:srgbClr val="002060"/>
                </a:solidFill>
              </a:rPr>
              <a:t> 300 – 201 př. n. l.             3. století př. n. l.</a:t>
            </a:r>
          </a:p>
          <a:p>
            <a:pPr algn="l"/>
            <a:r>
              <a:rPr lang="cs-CZ" sz="1400" dirty="0" smtClean="0">
                <a:solidFill>
                  <a:srgbClr val="002060"/>
                </a:solidFill>
              </a:rPr>
              <a:t>……..</a:t>
            </a:r>
          </a:p>
          <a:p>
            <a:pPr algn="l"/>
            <a:r>
              <a:rPr lang="cs-CZ" sz="1400" dirty="0" smtClean="0">
                <a:solidFill>
                  <a:srgbClr val="002060"/>
                </a:solidFill>
              </a:rPr>
              <a:t>1500 – 1401 př. n. l.     </a:t>
            </a:r>
            <a:r>
              <a:rPr lang="cs-CZ" sz="1400" b="1" dirty="0" smtClean="0">
                <a:solidFill>
                  <a:srgbClr val="002060"/>
                </a:solidFill>
              </a:rPr>
              <a:t>  </a:t>
            </a:r>
            <a:r>
              <a:rPr lang="cs-CZ" sz="1400" dirty="0" smtClean="0">
                <a:solidFill>
                  <a:srgbClr val="002060"/>
                </a:solidFill>
              </a:rPr>
              <a:t>15. století př. n. l.</a:t>
            </a:r>
          </a:p>
          <a:p>
            <a:pPr algn="l"/>
            <a:r>
              <a:rPr lang="cs-CZ" sz="1400" dirty="0" smtClean="0">
                <a:solidFill>
                  <a:srgbClr val="002060"/>
                </a:solidFill>
              </a:rPr>
              <a:t>………</a:t>
            </a:r>
          </a:p>
          <a:p>
            <a:pPr algn="l"/>
            <a:r>
              <a:rPr lang="cs-CZ" sz="1400" dirty="0" smtClean="0">
                <a:solidFill>
                  <a:srgbClr val="002060"/>
                </a:solidFill>
              </a:rPr>
              <a:t>2000 – 1901 př. n. l.       20. století př. n. l.</a:t>
            </a:r>
          </a:p>
          <a:p>
            <a:pPr algn="l"/>
            <a:r>
              <a:rPr lang="cs-CZ" sz="1400" dirty="0" smtClean="0">
                <a:solidFill>
                  <a:srgbClr val="002060"/>
                </a:solidFill>
              </a:rPr>
              <a:t>2100 – 2001 př. n. l.       21. století př. n. l.</a:t>
            </a:r>
          </a:p>
          <a:p>
            <a:pPr algn="l"/>
            <a:r>
              <a:rPr lang="cs-CZ" sz="1400" dirty="0" smtClean="0">
                <a:solidFill>
                  <a:srgbClr val="002060"/>
                </a:solidFill>
              </a:rPr>
              <a:t>………</a:t>
            </a:r>
          </a:p>
          <a:p>
            <a:pPr algn="l"/>
            <a:r>
              <a:rPr lang="cs-CZ" sz="1400" dirty="0" smtClean="0">
                <a:solidFill>
                  <a:srgbClr val="002060"/>
                </a:solidFill>
              </a:rPr>
              <a:t>2500 – 2401 př. n. l.       25. století př. n. l. </a:t>
            </a:r>
            <a:endParaRPr lang="cs-CZ" sz="1400" dirty="0">
              <a:solidFill>
                <a:srgbClr val="002060"/>
              </a:solidFill>
            </a:endParaRPr>
          </a:p>
        </p:txBody>
      </p:sp>
      <p:sp>
        <p:nvSpPr>
          <p:cNvPr id="10" name="Podnadpis 2"/>
          <p:cNvSpPr txBox="1">
            <a:spLocks/>
          </p:cNvSpPr>
          <p:nvPr/>
        </p:nvSpPr>
        <p:spPr>
          <a:xfrm>
            <a:off x="4777269" y="1686731"/>
            <a:ext cx="3116063" cy="1725513"/>
          </a:xfrm>
          <a:prstGeom prst="rect">
            <a:avLst/>
          </a:prstGeom>
          <a:solidFill>
            <a:schemeClr val="bg1"/>
          </a:solidFill>
          <a:ln w="25400">
            <a:solidFill>
              <a:schemeClr val="tx2"/>
            </a:solidFill>
          </a:ln>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POČÍTÁNÍ TISÍCILETÍ</a:t>
            </a:r>
          </a:p>
          <a:p>
            <a:pPr algn="l"/>
            <a:r>
              <a:rPr lang="cs-CZ" sz="1400" b="1" dirty="0" smtClean="0">
                <a:solidFill>
                  <a:srgbClr val="002060"/>
                </a:solidFill>
              </a:rPr>
              <a:t>roky                                         tisíciletí</a:t>
            </a:r>
          </a:p>
          <a:p>
            <a:pPr algn="l"/>
            <a:r>
              <a:rPr lang="cs-CZ" sz="1400" dirty="0" smtClean="0">
                <a:solidFill>
                  <a:srgbClr val="002060"/>
                </a:solidFill>
              </a:rPr>
              <a:t> 1000 – 1 př. n. l.          1. tisíciletí př. n. l.</a:t>
            </a:r>
          </a:p>
          <a:p>
            <a:pPr algn="l"/>
            <a:r>
              <a:rPr lang="cs-CZ" sz="1400" dirty="0" smtClean="0">
                <a:solidFill>
                  <a:srgbClr val="002060"/>
                </a:solidFill>
              </a:rPr>
              <a:t> 2000 – 1001 př. n. l.   2. tisíciletí </a:t>
            </a:r>
            <a:r>
              <a:rPr lang="cs-CZ" sz="1400" dirty="0" err="1" smtClean="0">
                <a:solidFill>
                  <a:srgbClr val="002060"/>
                </a:solidFill>
              </a:rPr>
              <a:t>př.n</a:t>
            </a:r>
            <a:r>
              <a:rPr lang="cs-CZ" sz="1400" dirty="0" smtClean="0">
                <a:solidFill>
                  <a:srgbClr val="002060"/>
                </a:solidFill>
              </a:rPr>
              <a:t>. l.</a:t>
            </a:r>
          </a:p>
          <a:p>
            <a:pPr algn="l"/>
            <a:r>
              <a:rPr lang="cs-CZ" sz="1400" dirty="0" smtClean="0">
                <a:solidFill>
                  <a:srgbClr val="002060"/>
                </a:solidFill>
              </a:rPr>
              <a:t> 3000 – 2001 př. n. l.   3. tisíciletí př. n. l.</a:t>
            </a:r>
          </a:p>
          <a:p>
            <a:pPr algn="l"/>
            <a:r>
              <a:rPr lang="cs-CZ" sz="1400" dirty="0" smtClean="0">
                <a:solidFill>
                  <a:srgbClr val="002060"/>
                </a:solidFill>
              </a:rPr>
              <a:t> 4000 – 3001 př. n. l.   4. tisíciletí př. n. l.</a:t>
            </a:r>
          </a:p>
        </p:txBody>
      </p:sp>
      <p:grpSp>
        <p:nvGrpSpPr>
          <p:cNvPr id="9" name="Skupina 8"/>
          <p:cNvGrpSpPr/>
          <p:nvPr/>
        </p:nvGrpSpPr>
        <p:grpSpPr>
          <a:xfrm>
            <a:off x="3370607" y="3674613"/>
            <a:ext cx="5718083" cy="1086619"/>
            <a:chOff x="3491589" y="3835102"/>
            <a:chExt cx="5718083" cy="1086619"/>
          </a:xfrm>
        </p:grpSpPr>
        <p:grpSp>
          <p:nvGrpSpPr>
            <p:cNvPr id="11" name="Skupina 10"/>
            <p:cNvGrpSpPr/>
            <p:nvPr/>
          </p:nvGrpSpPr>
          <p:grpSpPr>
            <a:xfrm>
              <a:off x="3707612" y="4561681"/>
              <a:ext cx="5107657" cy="360040"/>
              <a:chOff x="4648919" y="4267917"/>
              <a:chExt cx="5107657" cy="360040"/>
            </a:xfrm>
          </p:grpSpPr>
          <p:sp>
            <p:nvSpPr>
              <p:cNvPr id="21" name="Podnadpis 2"/>
              <p:cNvSpPr txBox="1">
                <a:spLocks/>
              </p:cNvSpPr>
              <p:nvPr/>
            </p:nvSpPr>
            <p:spPr>
              <a:xfrm>
                <a:off x="4864942" y="4267917"/>
                <a:ext cx="931195" cy="360040"/>
              </a:xfrm>
              <a:prstGeom prst="rect">
                <a:avLst/>
              </a:prstGeom>
              <a:solidFill>
                <a:schemeClr val="bg1"/>
              </a:solidFill>
              <a:ln w="25400">
                <a:solidFill>
                  <a:schemeClr val="tx2"/>
                </a:solidFill>
              </a:ln>
            </p:spPr>
            <p:txBody>
              <a:bodyPr vert="horz" lIns="91440" tIns="45720" rIns="91440" bIns="45720" rtlCol="0">
                <a:normAutofit fontScale="85000"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a:solidFill>
                      <a:srgbClr val="002060"/>
                    </a:solidFill>
                  </a:rPr>
                  <a:t>3</a:t>
                </a:r>
                <a:r>
                  <a:rPr lang="cs-CZ" sz="1800" b="1" dirty="0" smtClean="0">
                    <a:solidFill>
                      <a:srgbClr val="002060"/>
                    </a:solidFill>
                  </a:rPr>
                  <a:t> př. n. l.</a:t>
                </a:r>
              </a:p>
            </p:txBody>
          </p:sp>
          <p:sp>
            <p:nvSpPr>
              <p:cNvPr id="24" name="Podnadpis 2"/>
              <p:cNvSpPr txBox="1">
                <a:spLocks/>
              </p:cNvSpPr>
              <p:nvPr/>
            </p:nvSpPr>
            <p:spPr>
              <a:xfrm>
                <a:off x="5796137" y="4267917"/>
                <a:ext cx="931195" cy="360040"/>
              </a:xfrm>
              <a:prstGeom prst="rect">
                <a:avLst/>
              </a:prstGeom>
              <a:solidFill>
                <a:schemeClr val="bg1"/>
              </a:solidFill>
              <a:ln w="25400">
                <a:solidFill>
                  <a:schemeClr val="tx2"/>
                </a:solidFill>
              </a:ln>
            </p:spPr>
            <p:txBody>
              <a:bodyPr vert="horz" lIns="91440" tIns="45720" rIns="91440" bIns="45720" rtlCol="0">
                <a:normAutofit fontScale="85000"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a:solidFill>
                      <a:srgbClr val="002060"/>
                    </a:solidFill>
                  </a:rPr>
                  <a:t>2</a:t>
                </a:r>
                <a:r>
                  <a:rPr lang="cs-CZ" sz="1800" b="1" dirty="0" smtClean="0">
                    <a:solidFill>
                      <a:srgbClr val="002060"/>
                    </a:solidFill>
                  </a:rPr>
                  <a:t> př. n. l. </a:t>
                </a:r>
              </a:p>
            </p:txBody>
          </p:sp>
          <p:sp>
            <p:nvSpPr>
              <p:cNvPr id="25" name="Podnadpis 2"/>
              <p:cNvSpPr txBox="1">
                <a:spLocks/>
              </p:cNvSpPr>
              <p:nvPr/>
            </p:nvSpPr>
            <p:spPr>
              <a:xfrm>
                <a:off x="6727332" y="4267917"/>
                <a:ext cx="931195" cy="360040"/>
              </a:xfrm>
              <a:prstGeom prst="rect">
                <a:avLst/>
              </a:prstGeom>
              <a:solidFill>
                <a:schemeClr val="bg1"/>
              </a:solidFill>
              <a:ln w="25400">
                <a:solidFill>
                  <a:schemeClr val="tx2"/>
                </a:solidFill>
              </a:ln>
            </p:spPr>
            <p:txBody>
              <a:bodyPr vert="horz" lIns="91440" tIns="45720" rIns="91440" bIns="45720" rtlCol="0">
                <a:normAutofit fontScale="85000"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a:solidFill>
                      <a:srgbClr val="002060"/>
                    </a:solidFill>
                  </a:rPr>
                  <a:t>1</a:t>
                </a:r>
                <a:r>
                  <a:rPr lang="cs-CZ" sz="1800" b="1" dirty="0" smtClean="0">
                    <a:solidFill>
                      <a:srgbClr val="002060"/>
                    </a:solidFill>
                  </a:rPr>
                  <a:t> př. n. l.</a:t>
                </a:r>
              </a:p>
            </p:txBody>
          </p:sp>
          <p:sp>
            <p:nvSpPr>
              <p:cNvPr id="26" name="Podnadpis 2"/>
              <p:cNvSpPr txBox="1">
                <a:spLocks/>
              </p:cNvSpPr>
              <p:nvPr/>
            </p:nvSpPr>
            <p:spPr>
              <a:xfrm>
                <a:off x="7658527" y="4267917"/>
                <a:ext cx="931195" cy="360040"/>
              </a:xfrm>
              <a:prstGeom prst="rect">
                <a:avLst/>
              </a:prstGeom>
              <a:solidFill>
                <a:schemeClr val="bg1"/>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1 n. l.</a:t>
                </a:r>
              </a:p>
            </p:txBody>
          </p:sp>
          <p:sp>
            <p:nvSpPr>
              <p:cNvPr id="27" name="Podnadpis 2"/>
              <p:cNvSpPr txBox="1">
                <a:spLocks/>
              </p:cNvSpPr>
              <p:nvPr/>
            </p:nvSpPr>
            <p:spPr>
              <a:xfrm>
                <a:off x="8589722" y="4267917"/>
                <a:ext cx="931195" cy="360040"/>
              </a:xfrm>
              <a:prstGeom prst="rect">
                <a:avLst/>
              </a:prstGeom>
              <a:solidFill>
                <a:schemeClr val="bg1"/>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2 n. l.</a:t>
                </a:r>
              </a:p>
            </p:txBody>
          </p:sp>
          <p:cxnSp>
            <p:nvCxnSpPr>
              <p:cNvPr id="28" name="Přímá spojnice se šipkou 27"/>
              <p:cNvCxnSpPr>
                <a:stCxn id="27" idx="3"/>
              </p:cNvCxnSpPr>
              <p:nvPr/>
            </p:nvCxnSpPr>
            <p:spPr>
              <a:xfrm>
                <a:off x="9520917" y="4447937"/>
                <a:ext cx="235659" cy="0"/>
              </a:xfrm>
              <a:prstGeom prst="straightConnector1">
                <a:avLst/>
              </a:prstGeom>
              <a:ln w="2540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29" name="Přímá spojnice 28"/>
              <p:cNvCxnSpPr/>
              <p:nvPr/>
            </p:nvCxnSpPr>
            <p:spPr>
              <a:xfrm>
                <a:off x="4648919" y="4447937"/>
                <a:ext cx="216023" cy="0"/>
              </a:xfrm>
              <a:prstGeom prst="line">
                <a:avLst/>
              </a:prstGeom>
              <a:ln w="25400">
                <a:solidFill>
                  <a:srgbClr val="002060"/>
                </a:solidFill>
              </a:ln>
            </p:spPr>
            <p:style>
              <a:lnRef idx="1">
                <a:schemeClr val="accent1"/>
              </a:lnRef>
              <a:fillRef idx="0">
                <a:schemeClr val="accent1"/>
              </a:fillRef>
              <a:effectRef idx="0">
                <a:schemeClr val="accent1"/>
              </a:effectRef>
              <a:fontRef idx="minor">
                <a:schemeClr val="tx1"/>
              </a:fontRef>
            </p:style>
          </p:cxnSp>
        </p:grpSp>
        <p:sp>
          <p:nvSpPr>
            <p:cNvPr id="12" name="Podnadpis 2"/>
            <p:cNvSpPr txBox="1">
              <a:spLocks/>
            </p:cNvSpPr>
            <p:nvPr/>
          </p:nvSpPr>
          <p:spPr>
            <a:xfrm>
              <a:off x="3707613" y="4201641"/>
              <a:ext cx="3009608" cy="360040"/>
            </a:xfrm>
            <a:prstGeom prst="rect">
              <a:avLst/>
            </a:prstGeom>
            <a:solidFill>
              <a:srgbClr val="FFFF99"/>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a:solidFill>
                    <a:srgbClr val="002060"/>
                  </a:solidFill>
                </a:rPr>
                <a:t>1</a:t>
              </a:r>
              <a:r>
                <a:rPr lang="cs-CZ" sz="1800" b="1" dirty="0" smtClean="0">
                  <a:solidFill>
                    <a:srgbClr val="002060"/>
                  </a:solidFill>
                </a:rPr>
                <a:t>. </a:t>
              </a:r>
              <a:r>
                <a:rPr lang="cs-CZ" sz="1800" b="1" dirty="0">
                  <a:solidFill>
                    <a:srgbClr val="002060"/>
                  </a:solidFill>
                </a:rPr>
                <a:t>s</a:t>
              </a:r>
              <a:r>
                <a:rPr lang="cs-CZ" sz="1800" b="1" dirty="0" smtClean="0">
                  <a:solidFill>
                    <a:srgbClr val="002060"/>
                  </a:solidFill>
                </a:rPr>
                <a:t>toletí př. n. l.</a:t>
              </a:r>
            </a:p>
          </p:txBody>
        </p:sp>
        <p:sp>
          <p:nvSpPr>
            <p:cNvPr id="13" name="Podnadpis 2"/>
            <p:cNvSpPr txBox="1">
              <a:spLocks/>
            </p:cNvSpPr>
            <p:nvPr/>
          </p:nvSpPr>
          <p:spPr>
            <a:xfrm>
              <a:off x="6707696" y="4201641"/>
              <a:ext cx="2256792" cy="360040"/>
            </a:xfrm>
            <a:prstGeom prst="rect">
              <a:avLst/>
            </a:prstGeom>
            <a:solidFill>
              <a:srgbClr val="FF5050"/>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1. století n. l.</a:t>
              </a:r>
            </a:p>
          </p:txBody>
        </p:sp>
        <p:sp>
          <p:nvSpPr>
            <p:cNvPr id="14" name="Podnadpis 2"/>
            <p:cNvSpPr txBox="1">
              <a:spLocks/>
            </p:cNvSpPr>
            <p:nvPr/>
          </p:nvSpPr>
          <p:spPr>
            <a:xfrm>
              <a:off x="3707613" y="3841601"/>
              <a:ext cx="3009608" cy="360040"/>
            </a:xfrm>
            <a:prstGeom prst="rect">
              <a:avLst/>
            </a:prstGeom>
            <a:solidFill>
              <a:srgbClr val="FFFF00"/>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a:solidFill>
                    <a:schemeClr val="tx1"/>
                  </a:solidFill>
                </a:rPr>
                <a:t>1</a:t>
              </a:r>
              <a:r>
                <a:rPr lang="cs-CZ" sz="1800" b="1" dirty="0" smtClean="0">
                  <a:solidFill>
                    <a:schemeClr val="tx1"/>
                  </a:solidFill>
                </a:rPr>
                <a:t>. tisíciletí př. n. l. </a:t>
              </a:r>
            </a:p>
          </p:txBody>
        </p:sp>
        <p:sp>
          <p:nvSpPr>
            <p:cNvPr id="15" name="Podnadpis 2"/>
            <p:cNvSpPr txBox="1">
              <a:spLocks/>
            </p:cNvSpPr>
            <p:nvPr/>
          </p:nvSpPr>
          <p:spPr>
            <a:xfrm>
              <a:off x="6717220" y="3835102"/>
              <a:ext cx="2256793" cy="360040"/>
            </a:xfrm>
            <a:prstGeom prst="rect">
              <a:avLst/>
            </a:prstGeom>
            <a:solidFill>
              <a:srgbClr val="FF0000"/>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chemeClr val="tx1"/>
                  </a:solidFill>
                </a:rPr>
                <a:t>1. tisíciletí n. l.</a:t>
              </a:r>
            </a:p>
          </p:txBody>
        </p:sp>
        <p:cxnSp>
          <p:nvCxnSpPr>
            <p:cNvPr id="16" name="Přímá spojnice se šipkou 15"/>
            <p:cNvCxnSpPr/>
            <p:nvPr/>
          </p:nvCxnSpPr>
          <p:spPr>
            <a:xfrm>
              <a:off x="8964488" y="4381661"/>
              <a:ext cx="235659" cy="0"/>
            </a:xfrm>
            <a:prstGeom prst="straightConnector1">
              <a:avLst/>
            </a:prstGeom>
            <a:ln w="2540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7" name="Přímá spojnice se šipkou 16"/>
            <p:cNvCxnSpPr/>
            <p:nvPr/>
          </p:nvCxnSpPr>
          <p:spPr>
            <a:xfrm>
              <a:off x="8974013" y="4021621"/>
              <a:ext cx="235659" cy="0"/>
            </a:xfrm>
            <a:prstGeom prst="straightConnector1">
              <a:avLst/>
            </a:prstGeom>
            <a:ln w="2540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18" name="Přímá spojnice 17"/>
            <p:cNvCxnSpPr/>
            <p:nvPr/>
          </p:nvCxnSpPr>
          <p:spPr>
            <a:xfrm>
              <a:off x="3491590" y="4031307"/>
              <a:ext cx="216023" cy="0"/>
            </a:xfrm>
            <a:prstGeom prst="line">
              <a:avLst/>
            </a:prstGeom>
            <a:ln w="254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19" name="Přímá spojnice 18"/>
            <p:cNvCxnSpPr/>
            <p:nvPr/>
          </p:nvCxnSpPr>
          <p:spPr>
            <a:xfrm>
              <a:off x="3491589" y="4381822"/>
              <a:ext cx="216023" cy="0"/>
            </a:xfrm>
            <a:prstGeom prst="line">
              <a:avLst/>
            </a:prstGeom>
            <a:ln w="25400">
              <a:solidFill>
                <a:srgbClr val="00206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xmlns="" val="72644474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1000"/>
                                        <p:tgtEl>
                                          <p:spTgt spid="42"/>
                                        </p:tgtEl>
                                      </p:cBhvr>
                                    </p:animEffect>
                                    <p:anim calcmode="lin" valueType="num">
                                      <p:cBhvr>
                                        <p:cTn id="8" dur="1000" fill="hold"/>
                                        <p:tgtEl>
                                          <p:spTgt spid="42"/>
                                        </p:tgtEl>
                                        <p:attrNameLst>
                                          <p:attrName>ppt_x</p:attrName>
                                        </p:attrNameLst>
                                      </p:cBhvr>
                                      <p:tavLst>
                                        <p:tav tm="0">
                                          <p:val>
                                            <p:strVal val="#ppt_x"/>
                                          </p:val>
                                        </p:tav>
                                        <p:tav tm="100000">
                                          <p:val>
                                            <p:strVal val="#ppt_x"/>
                                          </p:val>
                                        </p:tav>
                                      </p:tavLst>
                                    </p:anim>
                                    <p:anim calcmode="lin" valueType="num">
                                      <p:cBhvr>
                                        <p:cTn id="9"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fade">
                                      <p:cBhvr>
                                        <p:cTn id="21" dur="1000"/>
                                        <p:tgtEl>
                                          <p:spTgt spid="10"/>
                                        </p:tgtEl>
                                      </p:cBhvr>
                                    </p:animEffect>
                                    <p:anim calcmode="lin" valueType="num">
                                      <p:cBhvr>
                                        <p:cTn id="22" dur="1000" fill="hold"/>
                                        <p:tgtEl>
                                          <p:spTgt spid="10"/>
                                        </p:tgtEl>
                                        <p:attrNameLst>
                                          <p:attrName>ppt_x</p:attrName>
                                        </p:attrNameLst>
                                      </p:cBhvr>
                                      <p:tavLst>
                                        <p:tav tm="0">
                                          <p:val>
                                            <p:strVal val="#ppt_x"/>
                                          </p:val>
                                        </p:tav>
                                        <p:tav tm="100000">
                                          <p:val>
                                            <p:strVal val="#ppt_x"/>
                                          </p:val>
                                        </p:tav>
                                      </p:tavLst>
                                    </p:anim>
                                    <p:anim calcmode="lin" valueType="num">
                                      <p:cBhvr>
                                        <p:cTn id="23"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1000"/>
                                        <p:tgtEl>
                                          <p:spTgt spid="9"/>
                                        </p:tgtEl>
                                      </p:cBhvr>
                                    </p:animEffect>
                                    <p:anim calcmode="lin" valueType="num">
                                      <p:cBhvr>
                                        <p:cTn id="29" dur="1000" fill="hold"/>
                                        <p:tgtEl>
                                          <p:spTgt spid="9"/>
                                        </p:tgtEl>
                                        <p:attrNameLst>
                                          <p:attrName>ppt_x</p:attrName>
                                        </p:attrNameLst>
                                      </p:cBhvr>
                                      <p:tavLst>
                                        <p:tav tm="0">
                                          <p:val>
                                            <p:strVal val="#ppt_x"/>
                                          </p:val>
                                        </p:tav>
                                        <p:tav tm="100000">
                                          <p:val>
                                            <p:strVal val="#ppt_x"/>
                                          </p:val>
                                        </p:tav>
                                      </p:tavLst>
                                    </p:anim>
                                    <p:anim calcmode="lin" valueType="num">
                                      <p:cBhvr>
                                        <p:cTn id="3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p:bldP spid="8" grpId="0" animBg="1"/>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56051"/>
          </a:xfrm>
          <a:prstGeom prst="rect">
            <a:avLst/>
          </a:prstGeom>
        </p:spPr>
      </p:pic>
      <p:sp>
        <p:nvSpPr>
          <p:cNvPr id="22" name="Podnadpis 2"/>
          <p:cNvSpPr>
            <a:spLocks noGrp="1"/>
          </p:cNvSpPr>
          <p:nvPr>
            <p:ph type="ctrTitle"/>
          </p:nvPr>
        </p:nvSpPr>
        <p:spPr>
          <a:xfrm>
            <a:off x="0" y="17102"/>
            <a:ext cx="8820472" cy="1099777"/>
          </a:xfrm>
        </p:spPr>
        <p:txBody>
          <a:bodyPr>
            <a:noAutofit/>
          </a:bodyPr>
          <a:lstStyle/>
          <a:p>
            <a:r>
              <a:rPr lang="cs-CZ" sz="2400" dirty="0" smtClean="0">
                <a:solidFill>
                  <a:schemeClr val="bg1"/>
                </a:solidFill>
                <a:effectLst>
                  <a:outerShdw blurRad="38100" dist="38100" dir="2700000" algn="tl">
                    <a:srgbClr val="000000">
                      <a:alpha val="43137"/>
                    </a:srgbClr>
                  </a:outerShdw>
                </a:effectLst>
              </a:rPr>
              <a:t>KTERÉ JE TO STOLETÍ? JAKÁ JE TO EPOCHA?</a:t>
            </a:r>
            <a:br>
              <a:rPr lang="cs-CZ" sz="2400" dirty="0" smtClean="0">
                <a:solidFill>
                  <a:schemeClr val="bg1"/>
                </a:solidFill>
                <a:effectLst>
                  <a:outerShdw blurRad="38100" dist="38100" dir="2700000" algn="tl">
                    <a:srgbClr val="000000">
                      <a:alpha val="43137"/>
                    </a:srgbClr>
                  </a:outerShdw>
                </a:effectLst>
              </a:rPr>
            </a:br>
            <a:r>
              <a:rPr lang="cs-CZ" sz="2400" dirty="0" smtClean="0">
                <a:solidFill>
                  <a:srgbClr val="FFFF00"/>
                </a:solidFill>
                <a:effectLst>
                  <a:outerShdw blurRad="38100" dist="38100" dir="2700000" algn="tl">
                    <a:srgbClr val="000000">
                      <a:alpha val="43137"/>
                    </a:srgbClr>
                  </a:outerShdw>
                </a:effectLst>
              </a:rPr>
              <a:t>POČÍTÁME DESETILETÍ</a:t>
            </a:r>
            <a:endParaRPr lang="cs-CZ" sz="2400" dirty="0">
              <a:solidFill>
                <a:srgbClr val="FFFF00"/>
              </a:solidFill>
              <a:effectLst>
                <a:outerShdw blurRad="38100" dist="38100" dir="2700000" algn="tl">
                  <a:srgbClr val="000000">
                    <a:alpha val="43137"/>
                  </a:srgbClr>
                </a:outerShdw>
              </a:effectLst>
            </a:endParaRPr>
          </a:p>
        </p:txBody>
      </p:sp>
      <p:sp>
        <p:nvSpPr>
          <p:cNvPr id="42" name="Podnadpis 2"/>
          <p:cNvSpPr txBox="1">
            <a:spLocks/>
          </p:cNvSpPr>
          <p:nvPr/>
        </p:nvSpPr>
        <p:spPr>
          <a:xfrm>
            <a:off x="92506" y="1009079"/>
            <a:ext cx="8784976" cy="2304256"/>
          </a:xfrm>
          <a:prstGeom prst="rect">
            <a:avLst/>
          </a:prstGeom>
        </p:spPr>
        <p:txBody>
          <a:bodyPr vert="horz" lIns="91440" tIns="45720" rIns="91440" bIns="45720" rtlCol="0">
            <a:normAutofit fontScale="92500" lnSpcReduction="2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Font typeface="Arial" panose="020B0604020202020204" pitchFamily="34" charset="0"/>
              <a:buChar char="•"/>
            </a:pPr>
            <a:r>
              <a:rPr lang="cs-CZ" sz="2000" dirty="0" smtClean="0">
                <a:solidFill>
                  <a:schemeClr val="bg1"/>
                </a:solidFill>
                <a:effectLst>
                  <a:outerShdw blurRad="38100" dist="38100" dir="2700000" algn="tl">
                    <a:srgbClr val="000000">
                      <a:alpha val="43137"/>
                    </a:srgbClr>
                  </a:outerShdw>
                </a:effectLst>
              </a:rPr>
              <a:t>Tisíciletí a</a:t>
            </a:r>
            <a:r>
              <a:rPr lang="cs-CZ" sz="2000" dirty="0" smtClean="0">
                <a:solidFill>
                  <a:schemeClr val="bg1"/>
                </a:solidFill>
              </a:rPr>
              <a:t> století tedy počítat umíme, ale co desetiletí, </a:t>
            </a:r>
            <a:r>
              <a:rPr lang="cs-CZ" sz="2000" dirty="0" smtClean="0">
                <a:solidFill>
                  <a:srgbClr val="FFFF00"/>
                </a:solidFill>
              </a:rPr>
              <a:t>v kolikátých „létech“ se táta narodil</a:t>
            </a:r>
            <a:r>
              <a:rPr lang="cs-CZ" sz="2000" dirty="0" smtClean="0">
                <a:solidFill>
                  <a:schemeClr val="bg1"/>
                </a:solidFill>
              </a:rPr>
              <a:t>, když přišel na svět v roce </a:t>
            </a:r>
            <a:r>
              <a:rPr lang="cs-CZ" sz="2000" dirty="0" smtClean="0">
                <a:solidFill>
                  <a:srgbClr val="FFFF00"/>
                </a:solidFill>
              </a:rPr>
              <a:t>1970? No přece už v sedmdesátých!</a:t>
            </a:r>
          </a:p>
          <a:p>
            <a:pPr marL="914400" lvl="1" indent="-457200" algn="l">
              <a:buClr>
                <a:schemeClr val="bg1"/>
              </a:buClr>
              <a:buFont typeface="Wingdings" panose="05000000000000000000" pitchFamily="2" charset="2"/>
              <a:buChar char="Ø"/>
            </a:pPr>
            <a:r>
              <a:rPr lang="cs-CZ" sz="1600" dirty="0" smtClean="0">
                <a:solidFill>
                  <a:srgbClr val="FFFF00"/>
                </a:solidFill>
              </a:rPr>
              <a:t>desetiletí</a:t>
            </a:r>
            <a:r>
              <a:rPr lang="cs-CZ" sz="1600" dirty="0" smtClean="0">
                <a:solidFill>
                  <a:schemeClr val="bg1"/>
                </a:solidFill>
              </a:rPr>
              <a:t> se totiž (na rozdíl od století a tisíciletí) počítají </a:t>
            </a:r>
            <a:r>
              <a:rPr lang="cs-CZ" sz="1600" dirty="0" smtClean="0">
                <a:solidFill>
                  <a:srgbClr val="FFFF00"/>
                </a:solidFill>
              </a:rPr>
              <a:t>podle číslovky na jejich počátku, </a:t>
            </a:r>
            <a:r>
              <a:rPr lang="cs-CZ" sz="1600" dirty="0" smtClean="0">
                <a:solidFill>
                  <a:schemeClr val="bg1"/>
                </a:solidFill>
              </a:rPr>
              <a:t>a proto se tatínek narodil v 70. letech 20. století (2. tisíciletí), která začala roku 1970 a skončila roku 1979 (už tedy není žádný mladík – narodit se v minulém tisíciletí</a:t>
            </a:r>
            <a:r>
              <a:rPr lang="cs-CZ" sz="1600" dirty="0" smtClean="0">
                <a:solidFill>
                  <a:schemeClr val="bg1"/>
                </a:solidFill>
                <a:sym typeface="Wingdings" panose="05000000000000000000" pitchFamily="2" charset="2"/>
              </a:rPr>
              <a:t>)</a:t>
            </a:r>
            <a:endParaRPr lang="cs-CZ" sz="1600" dirty="0" smtClean="0">
              <a:solidFill>
                <a:schemeClr val="bg1"/>
              </a:solidFill>
            </a:endParaRPr>
          </a:p>
          <a:p>
            <a:pPr marL="457200" indent="-457200" algn="l">
              <a:buClr>
                <a:schemeClr val="bg1"/>
              </a:buClr>
              <a:buFont typeface="Arial" panose="020B0604020202020204" pitchFamily="34" charset="0"/>
              <a:buChar char="•"/>
            </a:pPr>
            <a:r>
              <a:rPr lang="cs-CZ" sz="2000" dirty="0" smtClean="0">
                <a:solidFill>
                  <a:srgbClr val="FFFF00"/>
                </a:solidFill>
                <a:effectLst>
                  <a:outerShdw blurRad="38100" dist="38100" dir="2700000" algn="tl">
                    <a:srgbClr val="000000">
                      <a:alpha val="43137"/>
                    </a:srgbClr>
                  </a:outerShdw>
                </a:effectLst>
              </a:rPr>
              <a:t>A  co roky jako 1904 nebo 1916?</a:t>
            </a:r>
          </a:p>
          <a:p>
            <a:pPr marL="914400" lvl="1" indent="-457200" algn="l">
              <a:buClr>
                <a:schemeClr val="bg1"/>
              </a:buClr>
              <a:buFont typeface="Wingdings" panose="05000000000000000000" pitchFamily="2" charset="2"/>
              <a:buChar char="Ø"/>
            </a:pPr>
            <a:r>
              <a:rPr lang="cs-CZ" sz="1600" dirty="0" smtClean="0">
                <a:solidFill>
                  <a:schemeClr val="bg1"/>
                </a:solidFill>
                <a:effectLst>
                  <a:outerShdw blurRad="38100" dist="38100" dir="2700000" algn="tl">
                    <a:srgbClr val="000000">
                      <a:alpha val="43137"/>
                    </a:srgbClr>
                  </a:outerShdw>
                </a:effectLst>
              </a:rPr>
              <a:t>čeština neužívá pro takováto léta výrazy „nultá“ či „desátá“, chceme-li je nějak označit, užijeme výrazů 1. desetiletí (1901 – 1909) a druhé desetiletí (1910 – 1919), v tomto případě 20. století</a:t>
            </a:r>
          </a:p>
          <a:p>
            <a:pPr marL="457200" indent="-457200" algn="l">
              <a:buClr>
                <a:schemeClr val="bg1"/>
              </a:buClr>
              <a:buFont typeface="Arial" panose="020B0604020202020204" pitchFamily="34" charset="0"/>
              <a:buChar char="•"/>
            </a:pPr>
            <a:r>
              <a:rPr lang="cs-CZ" sz="2000" dirty="0" smtClean="0">
                <a:solidFill>
                  <a:srgbClr val="FFFF00"/>
                </a:solidFill>
                <a:effectLst>
                  <a:outerShdw blurRad="38100" dist="38100" dir="2700000" algn="tl">
                    <a:srgbClr val="000000">
                      <a:alpha val="43137"/>
                    </a:srgbClr>
                  </a:outerShdw>
                </a:effectLst>
              </a:rPr>
              <a:t>I pro počítání desetiletí tedy můžeme znovu použít tabulku i časovou osu</a:t>
            </a:r>
            <a:r>
              <a:rPr lang="cs-CZ" sz="2000" dirty="0" smtClean="0">
                <a:solidFill>
                  <a:schemeClr val="bg1"/>
                </a:solidFill>
                <a:effectLst>
                  <a:outerShdw blurRad="38100" dist="38100" dir="2700000" algn="tl">
                    <a:srgbClr val="000000">
                      <a:alpha val="43137"/>
                    </a:srgbClr>
                  </a:outerShdw>
                </a:effectLst>
              </a:rPr>
              <a:t>    </a:t>
            </a:r>
            <a:endParaRPr lang="cs-CZ" sz="2000" dirty="0">
              <a:solidFill>
                <a:schemeClr val="bg1"/>
              </a:solidFill>
              <a:effectLst>
                <a:outerShdw blurRad="38100" dist="38100" dir="2700000" algn="tl">
                  <a:srgbClr val="000000">
                    <a:alpha val="43137"/>
                  </a:srgbClr>
                </a:outerShdw>
              </a:effectLst>
            </a:endParaRPr>
          </a:p>
        </p:txBody>
      </p:sp>
      <p:sp>
        <p:nvSpPr>
          <p:cNvPr id="30" name="Podnadpis 2"/>
          <p:cNvSpPr txBox="1">
            <a:spLocks/>
          </p:cNvSpPr>
          <p:nvPr/>
        </p:nvSpPr>
        <p:spPr>
          <a:xfrm>
            <a:off x="179512" y="3219821"/>
            <a:ext cx="3116063" cy="1725513"/>
          </a:xfrm>
          <a:prstGeom prst="rect">
            <a:avLst/>
          </a:prstGeom>
          <a:solidFill>
            <a:schemeClr val="bg1"/>
          </a:solidFill>
          <a:ln w="25400">
            <a:solidFill>
              <a:schemeClr val="tx2"/>
            </a:solidFill>
          </a:ln>
        </p:spPr>
        <p:txBody>
          <a:bodyPr vert="horz" lIns="91440" tIns="45720" rIns="91440" bIns="45720" rtlCol="0">
            <a:normAutofit fontScale="92500"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POČÍTÁNÍ TISÍCILETÍ</a:t>
            </a:r>
          </a:p>
          <a:p>
            <a:pPr algn="l"/>
            <a:r>
              <a:rPr lang="cs-CZ" sz="1400" b="1" dirty="0" smtClean="0">
                <a:solidFill>
                  <a:srgbClr val="002060"/>
                </a:solidFill>
              </a:rPr>
              <a:t>letopočet                             desetiletí</a:t>
            </a:r>
          </a:p>
          <a:p>
            <a:pPr algn="l"/>
            <a:r>
              <a:rPr lang="cs-CZ" sz="1400" dirty="0" smtClean="0">
                <a:solidFill>
                  <a:srgbClr val="002060"/>
                </a:solidFill>
              </a:rPr>
              <a:t>XX01 – XX09               1. desetiletí XX. století </a:t>
            </a:r>
          </a:p>
          <a:p>
            <a:pPr algn="l"/>
            <a:r>
              <a:rPr lang="cs-CZ" sz="1400" dirty="0" smtClean="0">
                <a:solidFill>
                  <a:srgbClr val="002060"/>
                </a:solidFill>
              </a:rPr>
              <a:t>XX10 – XX19               2. desetiletí XX. století</a:t>
            </a:r>
          </a:p>
          <a:p>
            <a:pPr algn="l"/>
            <a:r>
              <a:rPr lang="cs-CZ" sz="1400" dirty="0" smtClean="0">
                <a:solidFill>
                  <a:srgbClr val="002060"/>
                </a:solidFill>
              </a:rPr>
              <a:t>XX20 – XX29                  20. léta XX. století                ……</a:t>
            </a:r>
          </a:p>
          <a:p>
            <a:pPr algn="l"/>
            <a:r>
              <a:rPr lang="cs-CZ" sz="1400" dirty="0" smtClean="0">
                <a:solidFill>
                  <a:srgbClr val="002060"/>
                </a:solidFill>
              </a:rPr>
              <a:t>XX91 – XX99                   90. léta XX. století </a:t>
            </a:r>
          </a:p>
        </p:txBody>
      </p:sp>
      <p:grpSp>
        <p:nvGrpSpPr>
          <p:cNvPr id="5" name="Skupina 4"/>
          <p:cNvGrpSpPr/>
          <p:nvPr/>
        </p:nvGrpSpPr>
        <p:grpSpPr>
          <a:xfrm>
            <a:off x="3355016" y="3362497"/>
            <a:ext cx="5718084" cy="1440160"/>
            <a:chOff x="3425916" y="3658331"/>
            <a:chExt cx="5718084" cy="1440160"/>
          </a:xfrm>
        </p:grpSpPr>
        <p:grpSp>
          <p:nvGrpSpPr>
            <p:cNvPr id="4" name="Skupina 3"/>
            <p:cNvGrpSpPr/>
            <p:nvPr/>
          </p:nvGrpSpPr>
          <p:grpSpPr>
            <a:xfrm>
              <a:off x="3425917" y="3658331"/>
              <a:ext cx="5718083" cy="1440160"/>
              <a:chOff x="3425917" y="3658331"/>
              <a:chExt cx="5718083" cy="1440160"/>
            </a:xfrm>
          </p:grpSpPr>
          <p:grpSp>
            <p:nvGrpSpPr>
              <p:cNvPr id="31" name="Skupina 30"/>
              <p:cNvGrpSpPr/>
              <p:nvPr/>
            </p:nvGrpSpPr>
            <p:grpSpPr>
              <a:xfrm>
                <a:off x="3425917" y="3658331"/>
                <a:ext cx="5718083" cy="1440160"/>
                <a:chOff x="3491589" y="3841601"/>
                <a:chExt cx="5718083" cy="1440160"/>
              </a:xfrm>
            </p:grpSpPr>
            <p:grpSp>
              <p:nvGrpSpPr>
                <p:cNvPr id="32" name="Skupina 31"/>
                <p:cNvGrpSpPr/>
                <p:nvPr/>
              </p:nvGrpSpPr>
              <p:grpSpPr>
                <a:xfrm>
                  <a:off x="3707612" y="4741701"/>
                  <a:ext cx="5107657" cy="540060"/>
                  <a:chOff x="4648919" y="4447937"/>
                  <a:chExt cx="5107657" cy="540060"/>
                </a:xfrm>
              </p:grpSpPr>
              <p:sp>
                <p:nvSpPr>
                  <p:cNvPr id="41" name="Podnadpis 2"/>
                  <p:cNvSpPr txBox="1">
                    <a:spLocks/>
                  </p:cNvSpPr>
                  <p:nvPr/>
                </p:nvSpPr>
                <p:spPr>
                  <a:xfrm>
                    <a:off x="4864942" y="4627957"/>
                    <a:ext cx="931195" cy="360040"/>
                  </a:xfrm>
                  <a:prstGeom prst="rect">
                    <a:avLst/>
                  </a:prstGeom>
                  <a:solidFill>
                    <a:schemeClr val="bg1"/>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1967</a:t>
                    </a:r>
                  </a:p>
                </p:txBody>
              </p:sp>
              <p:sp>
                <p:nvSpPr>
                  <p:cNvPr id="43" name="Podnadpis 2"/>
                  <p:cNvSpPr txBox="1">
                    <a:spLocks/>
                  </p:cNvSpPr>
                  <p:nvPr/>
                </p:nvSpPr>
                <p:spPr>
                  <a:xfrm>
                    <a:off x="5796137" y="4627957"/>
                    <a:ext cx="931195" cy="360040"/>
                  </a:xfrm>
                  <a:prstGeom prst="rect">
                    <a:avLst/>
                  </a:prstGeom>
                  <a:solidFill>
                    <a:schemeClr val="bg1"/>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1968</a:t>
                    </a:r>
                  </a:p>
                </p:txBody>
              </p:sp>
              <p:sp>
                <p:nvSpPr>
                  <p:cNvPr id="44" name="Podnadpis 2"/>
                  <p:cNvSpPr txBox="1">
                    <a:spLocks/>
                  </p:cNvSpPr>
                  <p:nvPr/>
                </p:nvSpPr>
                <p:spPr>
                  <a:xfrm>
                    <a:off x="6727332" y="4627957"/>
                    <a:ext cx="931195" cy="360040"/>
                  </a:xfrm>
                  <a:prstGeom prst="rect">
                    <a:avLst/>
                  </a:prstGeom>
                  <a:solidFill>
                    <a:schemeClr val="bg1"/>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1969</a:t>
                    </a:r>
                  </a:p>
                </p:txBody>
              </p:sp>
              <p:sp>
                <p:nvSpPr>
                  <p:cNvPr id="45" name="Podnadpis 2"/>
                  <p:cNvSpPr txBox="1">
                    <a:spLocks/>
                  </p:cNvSpPr>
                  <p:nvPr/>
                </p:nvSpPr>
                <p:spPr>
                  <a:xfrm>
                    <a:off x="7658527" y="4627957"/>
                    <a:ext cx="931195" cy="360040"/>
                  </a:xfrm>
                  <a:prstGeom prst="rect">
                    <a:avLst/>
                  </a:prstGeom>
                  <a:solidFill>
                    <a:schemeClr val="bg1"/>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1970</a:t>
                    </a:r>
                  </a:p>
                </p:txBody>
              </p:sp>
              <p:sp>
                <p:nvSpPr>
                  <p:cNvPr id="46" name="Podnadpis 2"/>
                  <p:cNvSpPr txBox="1">
                    <a:spLocks/>
                  </p:cNvSpPr>
                  <p:nvPr/>
                </p:nvSpPr>
                <p:spPr>
                  <a:xfrm>
                    <a:off x="8589722" y="4627957"/>
                    <a:ext cx="931195" cy="360040"/>
                  </a:xfrm>
                  <a:prstGeom prst="rect">
                    <a:avLst/>
                  </a:prstGeom>
                  <a:solidFill>
                    <a:schemeClr val="bg1"/>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1971</a:t>
                    </a:r>
                  </a:p>
                </p:txBody>
              </p:sp>
              <p:cxnSp>
                <p:nvCxnSpPr>
                  <p:cNvPr id="47" name="Přímá spojnice se šipkou 46"/>
                  <p:cNvCxnSpPr>
                    <a:stCxn id="46" idx="3"/>
                  </p:cNvCxnSpPr>
                  <p:nvPr/>
                </p:nvCxnSpPr>
                <p:spPr>
                  <a:xfrm>
                    <a:off x="9520917" y="4807977"/>
                    <a:ext cx="235659" cy="0"/>
                  </a:xfrm>
                  <a:prstGeom prst="straightConnector1">
                    <a:avLst/>
                  </a:prstGeom>
                  <a:ln w="2540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48" name="Přímá spojnice 47"/>
                  <p:cNvCxnSpPr/>
                  <p:nvPr/>
                </p:nvCxnSpPr>
                <p:spPr>
                  <a:xfrm>
                    <a:off x="4648919" y="4447937"/>
                    <a:ext cx="216023" cy="0"/>
                  </a:xfrm>
                  <a:prstGeom prst="line">
                    <a:avLst/>
                  </a:prstGeom>
                  <a:ln w="25400">
                    <a:solidFill>
                      <a:srgbClr val="002060"/>
                    </a:solidFill>
                  </a:ln>
                </p:spPr>
                <p:style>
                  <a:lnRef idx="1">
                    <a:schemeClr val="accent1"/>
                  </a:lnRef>
                  <a:fillRef idx="0">
                    <a:schemeClr val="accent1"/>
                  </a:fillRef>
                  <a:effectRef idx="0">
                    <a:schemeClr val="accent1"/>
                  </a:effectRef>
                  <a:fontRef idx="minor">
                    <a:schemeClr val="tx1"/>
                  </a:fontRef>
                </p:style>
              </p:cxnSp>
            </p:grpSp>
            <p:sp>
              <p:nvSpPr>
                <p:cNvPr id="33" name="Podnadpis 2"/>
                <p:cNvSpPr txBox="1">
                  <a:spLocks/>
                </p:cNvSpPr>
                <p:nvPr/>
              </p:nvSpPr>
              <p:spPr>
                <a:xfrm>
                  <a:off x="3707612" y="4201641"/>
                  <a:ext cx="5256875" cy="360040"/>
                </a:xfrm>
                <a:prstGeom prst="rect">
                  <a:avLst/>
                </a:prstGeom>
                <a:solidFill>
                  <a:schemeClr val="accent2">
                    <a:lumMod val="40000"/>
                    <a:lumOff val="60000"/>
                  </a:schemeClr>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20. století</a:t>
                  </a:r>
                </a:p>
              </p:txBody>
            </p:sp>
            <p:sp>
              <p:nvSpPr>
                <p:cNvPr id="35" name="Podnadpis 2"/>
                <p:cNvSpPr txBox="1">
                  <a:spLocks/>
                </p:cNvSpPr>
                <p:nvPr/>
              </p:nvSpPr>
              <p:spPr>
                <a:xfrm>
                  <a:off x="3707613" y="3841601"/>
                  <a:ext cx="5266400" cy="360040"/>
                </a:xfrm>
                <a:prstGeom prst="rect">
                  <a:avLst/>
                </a:prstGeom>
                <a:solidFill>
                  <a:schemeClr val="accent2">
                    <a:lumMod val="75000"/>
                  </a:schemeClr>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chemeClr val="tx1"/>
                      </a:solidFill>
                    </a:rPr>
                    <a:t>2. tisíciletí</a:t>
                  </a:r>
                </a:p>
              </p:txBody>
            </p:sp>
            <p:cxnSp>
              <p:nvCxnSpPr>
                <p:cNvPr id="37" name="Přímá spojnice se šipkou 36"/>
                <p:cNvCxnSpPr/>
                <p:nvPr/>
              </p:nvCxnSpPr>
              <p:spPr>
                <a:xfrm>
                  <a:off x="8964488" y="4381661"/>
                  <a:ext cx="235659" cy="0"/>
                </a:xfrm>
                <a:prstGeom prst="straightConnector1">
                  <a:avLst/>
                </a:prstGeom>
                <a:ln w="2540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8" name="Přímá spojnice se šipkou 37"/>
                <p:cNvCxnSpPr/>
                <p:nvPr/>
              </p:nvCxnSpPr>
              <p:spPr>
                <a:xfrm>
                  <a:off x="8974013" y="4021621"/>
                  <a:ext cx="235659" cy="0"/>
                </a:xfrm>
                <a:prstGeom prst="straightConnector1">
                  <a:avLst/>
                </a:prstGeom>
                <a:ln w="2540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39" name="Přímá spojnice 38"/>
                <p:cNvCxnSpPr/>
                <p:nvPr/>
              </p:nvCxnSpPr>
              <p:spPr>
                <a:xfrm>
                  <a:off x="3491590" y="4031307"/>
                  <a:ext cx="216023" cy="0"/>
                </a:xfrm>
                <a:prstGeom prst="line">
                  <a:avLst/>
                </a:prstGeom>
                <a:ln w="25400">
                  <a:solidFill>
                    <a:srgbClr val="002060"/>
                  </a:solidFill>
                </a:ln>
              </p:spPr>
              <p:style>
                <a:lnRef idx="1">
                  <a:schemeClr val="accent1"/>
                </a:lnRef>
                <a:fillRef idx="0">
                  <a:schemeClr val="accent1"/>
                </a:fillRef>
                <a:effectRef idx="0">
                  <a:schemeClr val="accent1"/>
                </a:effectRef>
                <a:fontRef idx="minor">
                  <a:schemeClr val="tx1"/>
                </a:fontRef>
              </p:style>
            </p:cxnSp>
            <p:cxnSp>
              <p:nvCxnSpPr>
                <p:cNvPr id="40" name="Přímá spojnice 39"/>
                <p:cNvCxnSpPr/>
                <p:nvPr/>
              </p:nvCxnSpPr>
              <p:spPr>
                <a:xfrm>
                  <a:off x="3491589" y="4381822"/>
                  <a:ext cx="216023" cy="0"/>
                </a:xfrm>
                <a:prstGeom prst="line">
                  <a:avLst/>
                </a:prstGeom>
                <a:ln w="25400">
                  <a:solidFill>
                    <a:srgbClr val="002060"/>
                  </a:solidFill>
                </a:ln>
              </p:spPr>
              <p:style>
                <a:lnRef idx="1">
                  <a:schemeClr val="accent1"/>
                </a:lnRef>
                <a:fillRef idx="0">
                  <a:schemeClr val="accent1"/>
                </a:fillRef>
                <a:effectRef idx="0">
                  <a:schemeClr val="accent1"/>
                </a:effectRef>
                <a:fontRef idx="minor">
                  <a:schemeClr val="tx1"/>
                </a:fontRef>
              </p:style>
            </p:cxnSp>
          </p:grpSp>
          <p:sp>
            <p:nvSpPr>
              <p:cNvPr id="49" name="Podnadpis 2"/>
              <p:cNvSpPr txBox="1">
                <a:spLocks/>
              </p:cNvSpPr>
              <p:nvPr/>
            </p:nvSpPr>
            <p:spPr>
              <a:xfrm>
                <a:off x="3641941" y="4378411"/>
                <a:ext cx="3009608" cy="360040"/>
              </a:xfrm>
              <a:prstGeom prst="rect">
                <a:avLst/>
              </a:prstGeom>
              <a:solidFill>
                <a:srgbClr val="CCFFFF"/>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60. léta</a:t>
                </a:r>
              </a:p>
            </p:txBody>
          </p:sp>
          <p:sp>
            <p:nvSpPr>
              <p:cNvPr id="52" name="Podnadpis 2"/>
              <p:cNvSpPr txBox="1">
                <a:spLocks/>
              </p:cNvSpPr>
              <p:nvPr/>
            </p:nvSpPr>
            <p:spPr>
              <a:xfrm>
                <a:off x="6651548" y="4378411"/>
                <a:ext cx="2247267" cy="360040"/>
              </a:xfrm>
              <a:prstGeom prst="rect">
                <a:avLst/>
              </a:prstGeom>
              <a:solidFill>
                <a:srgbClr val="FF99FF"/>
              </a:solidFill>
              <a:ln w="25400">
                <a:solidFill>
                  <a:schemeClr val="tx2"/>
                </a:solidFill>
              </a:ln>
            </p:spPr>
            <p:txBody>
              <a:bodyPr vert="horz" lIns="91440" tIns="45720" rIns="91440" bIns="45720" rtlCol="0">
                <a:normAutofit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70. léta</a:t>
                </a:r>
              </a:p>
            </p:txBody>
          </p:sp>
        </p:grpSp>
        <p:cxnSp>
          <p:nvCxnSpPr>
            <p:cNvPr id="54" name="Přímá spojnice se šipkou 53"/>
            <p:cNvCxnSpPr/>
            <p:nvPr/>
          </p:nvCxnSpPr>
          <p:spPr>
            <a:xfrm>
              <a:off x="8898815" y="4558431"/>
              <a:ext cx="235659" cy="0"/>
            </a:xfrm>
            <a:prstGeom prst="straightConnector1">
              <a:avLst/>
            </a:prstGeom>
            <a:ln w="25400">
              <a:solidFill>
                <a:srgbClr val="002060"/>
              </a:solidFill>
              <a:tailEnd type="arrow"/>
            </a:ln>
          </p:spPr>
          <p:style>
            <a:lnRef idx="1">
              <a:schemeClr val="accent1"/>
            </a:lnRef>
            <a:fillRef idx="0">
              <a:schemeClr val="accent1"/>
            </a:fillRef>
            <a:effectRef idx="0">
              <a:schemeClr val="accent1"/>
            </a:effectRef>
            <a:fontRef idx="minor">
              <a:schemeClr val="tx1"/>
            </a:fontRef>
          </p:style>
        </p:cxnSp>
        <p:cxnSp>
          <p:nvCxnSpPr>
            <p:cNvPr id="55" name="Přímá spojnice 54"/>
            <p:cNvCxnSpPr/>
            <p:nvPr/>
          </p:nvCxnSpPr>
          <p:spPr>
            <a:xfrm>
              <a:off x="3425916" y="4552536"/>
              <a:ext cx="216023" cy="0"/>
            </a:xfrm>
            <a:prstGeom prst="line">
              <a:avLst/>
            </a:prstGeom>
            <a:ln w="25400">
              <a:solidFill>
                <a:srgbClr val="002060"/>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xmlns="" val="272301780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2">
                                            <p:txEl>
                                              <p:pRg st="0" end="0"/>
                                            </p:txEl>
                                          </p:spTgt>
                                        </p:tgtEl>
                                        <p:attrNameLst>
                                          <p:attrName>style.visibility</p:attrName>
                                        </p:attrNameLst>
                                      </p:cBhvr>
                                      <p:to>
                                        <p:strVal val="visible"/>
                                      </p:to>
                                    </p:set>
                                    <p:animEffect transition="in" filter="fade">
                                      <p:cBhvr>
                                        <p:cTn id="7" dur="1000"/>
                                        <p:tgtEl>
                                          <p:spTgt spid="42">
                                            <p:txEl>
                                              <p:pRg st="0" end="0"/>
                                            </p:txEl>
                                          </p:spTgt>
                                        </p:tgtEl>
                                      </p:cBhvr>
                                    </p:animEffect>
                                    <p:anim calcmode="lin" valueType="num">
                                      <p:cBhvr>
                                        <p:cTn id="8" dur="1000" fill="hold"/>
                                        <p:tgtEl>
                                          <p:spTgt spid="4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2">
                                            <p:txEl>
                                              <p:pRg st="1" end="1"/>
                                            </p:txEl>
                                          </p:spTgt>
                                        </p:tgtEl>
                                        <p:attrNameLst>
                                          <p:attrName>style.visibility</p:attrName>
                                        </p:attrNameLst>
                                      </p:cBhvr>
                                      <p:to>
                                        <p:strVal val="visible"/>
                                      </p:to>
                                    </p:set>
                                    <p:animEffect transition="in" filter="fade">
                                      <p:cBhvr>
                                        <p:cTn id="14" dur="1000"/>
                                        <p:tgtEl>
                                          <p:spTgt spid="42">
                                            <p:txEl>
                                              <p:pRg st="1" end="1"/>
                                            </p:txEl>
                                          </p:spTgt>
                                        </p:tgtEl>
                                      </p:cBhvr>
                                    </p:animEffect>
                                    <p:anim calcmode="lin" valueType="num">
                                      <p:cBhvr>
                                        <p:cTn id="15" dur="1000" fill="hold"/>
                                        <p:tgtEl>
                                          <p:spTgt spid="4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2">
                                            <p:txEl>
                                              <p:pRg st="2" end="2"/>
                                            </p:txEl>
                                          </p:spTgt>
                                        </p:tgtEl>
                                        <p:attrNameLst>
                                          <p:attrName>style.visibility</p:attrName>
                                        </p:attrNameLst>
                                      </p:cBhvr>
                                      <p:to>
                                        <p:strVal val="visible"/>
                                      </p:to>
                                    </p:set>
                                    <p:animEffect transition="in" filter="fade">
                                      <p:cBhvr>
                                        <p:cTn id="21" dur="1000"/>
                                        <p:tgtEl>
                                          <p:spTgt spid="42">
                                            <p:txEl>
                                              <p:pRg st="2" end="2"/>
                                            </p:txEl>
                                          </p:spTgt>
                                        </p:tgtEl>
                                      </p:cBhvr>
                                    </p:animEffect>
                                    <p:anim calcmode="lin" valueType="num">
                                      <p:cBhvr>
                                        <p:cTn id="22" dur="1000" fill="hold"/>
                                        <p:tgtEl>
                                          <p:spTgt spid="4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2">
                                            <p:txEl>
                                              <p:pRg st="3" end="3"/>
                                            </p:txEl>
                                          </p:spTgt>
                                        </p:tgtEl>
                                        <p:attrNameLst>
                                          <p:attrName>style.visibility</p:attrName>
                                        </p:attrNameLst>
                                      </p:cBhvr>
                                      <p:to>
                                        <p:strVal val="visible"/>
                                      </p:to>
                                    </p:set>
                                    <p:animEffect transition="in" filter="fade">
                                      <p:cBhvr>
                                        <p:cTn id="28" dur="1000"/>
                                        <p:tgtEl>
                                          <p:spTgt spid="42">
                                            <p:txEl>
                                              <p:pRg st="3" end="3"/>
                                            </p:txEl>
                                          </p:spTgt>
                                        </p:tgtEl>
                                      </p:cBhvr>
                                    </p:animEffect>
                                    <p:anim calcmode="lin" valueType="num">
                                      <p:cBhvr>
                                        <p:cTn id="29" dur="1000" fill="hold"/>
                                        <p:tgtEl>
                                          <p:spTgt spid="4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2">
                                            <p:txEl>
                                              <p:pRg st="4" end="4"/>
                                            </p:txEl>
                                          </p:spTgt>
                                        </p:tgtEl>
                                        <p:attrNameLst>
                                          <p:attrName>style.visibility</p:attrName>
                                        </p:attrNameLst>
                                      </p:cBhvr>
                                      <p:to>
                                        <p:strVal val="visible"/>
                                      </p:to>
                                    </p:set>
                                    <p:animEffect transition="in" filter="fade">
                                      <p:cBhvr>
                                        <p:cTn id="35" dur="1000"/>
                                        <p:tgtEl>
                                          <p:spTgt spid="42">
                                            <p:txEl>
                                              <p:pRg st="4" end="4"/>
                                            </p:txEl>
                                          </p:spTgt>
                                        </p:tgtEl>
                                      </p:cBhvr>
                                    </p:animEffect>
                                    <p:anim calcmode="lin" valueType="num">
                                      <p:cBhvr>
                                        <p:cTn id="36" dur="1000" fill="hold"/>
                                        <p:tgtEl>
                                          <p:spTgt spid="4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0"/>
                                        </p:tgtEl>
                                        <p:attrNameLst>
                                          <p:attrName>style.visibility</p:attrName>
                                        </p:attrNameLst>
                                      </p:cBhvr>
                                      <p:to>
                                        <p:strVal val="visible"/>
                                      </p:to>
                                    </p:set>
                                    <p:animEffect transition="in" filter="fade">
                                      <p:cBhvr>
                                        <p:cTn id="42" dur="1000"/>
                                        <p:tgtEl>
                                          <p:spTgt spid="30"/>
                                        </p:tgtEl>
                                      </p:cBhvr>
                                    </p:animEffect>
                                    <p:anim calcmode="lin" valueType="num">
                                      <p:cBhvr>
                                        <p:cTn id="43" dur="1000" fill="hold"/>
                                        <p:tgtEl>
                                          <p:spTgt spid="30"/>
                                        </p:tgtEl>
                                        <p:attrNameLst>
                                          <p:attrName>ppt_x</p:attrName>
                                        </p:attrNameLst>
                                      </p:cBhvr>
                                      <p:tavLst>
                                        <p:tav tm="0">
                                          <p:val>
                                            <p:strVal val="#ppt_x"/>
                                          </p:val>
                                        </p:tav>
                                        <p:tav tm="100000">
                                          <p:val>
                                            <p:strVal val="#ppt_x"/>
                                          </p:val>
                                        </p:tav>
                                      </p:tavLst>
                                    </p:anim>
                                    <p:anim calcmode="lin" valueType="num">
                                      <p:cBhvr>
                                        <p:cTn id="44" dur="1000" fill="hold"/>
                                        <p:tgtEl>
                                          <p:spTgt spid="30"/>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5"/>
                                        </p:tgtEl>
                                        <p:attrNameLst>
                                          <p:attrName>style.visibility</p:attrName>
                                        </p:attrNameLst>
                                      </p:cBhvr>
                                      <p:to>
                                        <p:strVal val="visible"/>
                                      </p:to>
                                    </p:set>
                                    <p:animEffect transition="in" filter="fade">
                                      <p:cBhvr>
                                        <p:cTn id="49" dur="1000"/>
                                        <p:tgtEl>
                                          <p:spTgt spid="5"/>
                                        </p:tgtEl>
                                      </p:cBhvr>
                                    </p:animEffect>
                                    <p:anim calcmode="lin" valueType="num">
                                      <p:cBhvr>
                                        <p:cTn id="50" dur="1000" fill="hold"/>
                                        <p:tgtEl>
                                          <p:spTgt spid="5"/>
                                        </p:tgtEl>
                                        <p:attrNameLst>
                                          <p:attrName>ppt_x</p:attrName>
                                        </p:attrNameLst>
                                      </p:cBhvr>
                                      <p:tavLst>
                                        <p:tav tm="0">
                                          <p:val>
                                            <p:strVal val="#ppt_x"/>
                                          </p:val>
                                        </p:tav>
                                        <p:tav tm="100000">
                                          <p:val>
                                            <p:strVal val="#ppt_x"/>
                                          </p:val>
                                        </p:tav>
                                      </p:tavLst>
                                    </p:anim>
                                    <p:anim calcmode="lin" valueType="num">
                                      <p:cBhvr>
                                        <p:cTn id="51"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2" grpId="0" build="p" bldLvl="2"/>
      <p:bldP spid="3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56051"/>
          </a:xfrm>
          <a:prstGeom prst="rect">
            <a:avLst/>
          </a:prstGeom>
        </p:spPr>
      </p:pic>
      <p:sp>
        <p:nvSpPr>
          <p:cNvPr id="22" name="Podnadpis 2"/>
          <p:cNvSpPr>
            <a:spLocks noGrp="1"/>
          </p:cNvSpPr>
          <p:nvPr>
            <p:ph type="ctrTitle"/>
          </p:nvPr>
        </p:nvSpPr>
        <p:spPr>
          <a:xfrm>
            <a:off x="0" y="17102"/>
            <a:ext cx="8820472" cy="1099777"/>
          </a:xfrm>
        </p:spPr>
        <p:txBody>
          <a:bodyPr>
            <a:noAutofit/>
          </a:bodyPr>
          <a:lstStyle/>
          <a:p>
            <a:r>
              <a:rPr lang="cs-CZ" sz="2400" dirty="0" smtClean="0">
                <a:solidFill>
                  <a:schemeClr val="bg1"/>
                </a:solidFill>
                <a:effectLst>
                  <a:outerShdw blurRad="38100" dist="38100" dir="2700000" algn="tl">
                    <a:srgbClr val="000000">
                      <a:alpha val="43137"/>
                    </a:srgbClr>
                  </a:outerShdw>
                </a:effectLst>
              </a:rPr>
              <a:t>KTERÉ JE TO STOLETÍ? JAKÁ JE TO EPOCHA?</a:t>
            </a:r>
            <a:br>
              <a:rPr lang="cs-CZ" sz="2400" dirty="0" smtClean="0">
                <a:solidFill>
                  <a:schemeClr val="bg1"/>
                </a:solidFill>
                <a:effectLst>
                  <a:outerShdw blurRad="38100" dist="38100" dir="2700000" algn="tl">
                    <a:srgbClr val="000000">
                      <a:alpha val="43137"/>
                    </a:srgbClr>
                  </a:outerShdw>
                </a:effectLst>
              </a:rPr>
            </a:br>
            <a:r>
              <a:rPr lang="cs-CZ" sz="2400" dirty="0" smtClean="0">
                <a:solidFill>
                  <a:srgbClr val="FFFF00"/>
                </a:solidFill>
                <a:effectLst>
                  <a:outerShdw blurRad="38100" dist="38100" dir="2700000" algn="tl">
                    <a:srgbClr val="000000">
                      <a:alpha val="43137"/>
                    </a:srgbClr>
                  </a:outerShdw>
                </a:effectLst>
              </a:rPr>
              <a:t>PERIODIZACE DĚJIN</a:t>
            </a:r>
            <a:endParaRPr lang="cs-CZ" sz="2400" dirty="0">
              <a:solidFill>
                <a:srgbClr val="FFFF00"/>
              </a:solidFill>
              <a:effectLst>
                <a:outerShdw blurRad="38100" dist="38100" dir="2700000" algn="tl">
                  <a:srgbClr val="000000">
                    <a:alpha val="43137"/>
                  </a:srgbClr>
                </a:outerShdw>
              </a:effectLst>
            </a:endParaRPr>
          </a:p>
        </p:txBody>
      </p:sp>
      <p:grpSp>
        <p:nvGrpSpPr>
          <p:cNvPr id="3" name="Skupina 2"/>
          <p:cNvGrpSpPr/>
          <p:nvPr/>
        </p:nvGrpSpPr>
        <p:grpSpPr>
          <a:xfrm>
            <a:off x="718311" y="1491630"/>
            <a:ext cx="7776863" cy="2456489"/>
            <a:chOff x="683568" y="1051365"/>
            <a:chExt cx="7776863" cy="2456489"/>
          </a:xfrm>
        </p:grpSpPr>
        <p:grpSp>
          <p:nvGrpSpPr>
            <p:cNvPr id="2" name="Skupina 1"/>
            <p:cNvGrpSpPr/>
            <p:nvPr/>
          </p:nvGrpSpPr>
          <p:grpSpPr>
            <a:xfrm>
              <a:off x="683568" y="1051365"/>
              <a:ext cx="7776863" cy="2456489"/>
              <a:chOff x="683568" y="1051365"/>
              <a:chExt cx="7776863" cy="2456489"/>
            </a:xfrm>
          </p:grpSpPr>
          <p:sp>
            <p:nvSpPr>
              <p:cNvPr id="34" name="Podnadpis 2"/>
              <p:cNvSpPr txBox="1">
                <a:spLocks/>
              </p:cNvSpPr>
              <p:nvPr/>
            </p:nvSpPr>
            <p:spPr>
              <a:xfrm>
                <a:off x="683568" y="1051365"/>
                <a:ext cx="7776863" cy="2456489"/>
              </a:xfrm>
              <a:prstGeom prst="rect">
                <a:avLst/>
              </a:prstGeom>
              <a:solidFill>
                <a:schemeClr val="bg1"/>
              </a:solidFill>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endParaRPr lang="cs-CZ" sz="2000" dirty="0">
                  <a:solidFill>
                    <a:srgbClr val="002060"/>
                  </a:solidFill>
                  <a:effectLst>
                    <a:outerShdw blurRad="38100" dist="38100" dir="2700000" algn="tl">
                      <a:srgbClr val="000000">
                        <a:alpha val="43137"/>
                      </a:srgbClr>
                    </a:outerShdw>
                  </a:effectLst>
                </a:endParaRPr>
              </a:p>
            </p:txBody>
          </p:sp>
          <p:pic>
            <p:nvPicPr>
              <p:cNvPr id="28" name="Picture 2" descr="Dopravní značky"/>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827584" y="1635646"/>
                <a:ext cx="1631773" cy="1512168"/>
              </a:xfrm>
              <a:prstGeom prst="rect">
                <a:avLst/>
              </a:prstGeom>
              <a:noFill/>
              <a:extLst>
                <a:ext uri="{909E8E84-426E-40DD-AFC4-6F175D3DCCD1}">
                  <a14:hiddenFill xmlns:a14="http://schemas.microsoft.com/office/drawing/2010/main" xmlns="">
                    <a:solidFill>
                      <a:srgbClr val="FFFFFF"/>
                    </a:solidFill>
                  </a14:hiddenFill>
                </a:ext>
              </a:extLst>
            </p:spPr>
          </p:pic>
          <p:pic>
            <p:nvPicPr>
              <p:cNvPr id="36" name="Picture 2" descr="Dopravní značky"/>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721177" y="1635646"/>
                <a:ext cx="1631773" cy="1512168"/>
              </a:xfrm>
              <a:prstGeom prst="rect">
                <a:avLst/>
              </a:prstGeom>
              <a:noFill/>
              <a:extLst>
                <a:ext uri="{909E8E84-426E-40DD-AFC4-6F175D3DCCD1}">
                  <a14:hiddenFill xmlns:a14="http://schemas.microsoft.com/office/drawing/2010/main" xmlns="">
                    <a:solidFill>
                      <a:srgbClr val="FFFFFF"/>
                    </a:solidFill>
                  </a14:hiddenFill>
                </a:ext>
              </a:extLst>
            </p:spPr>
          </p:pic>
        </p:grpSp>
        <p:sp>
          <p:nvSpPr>
            <p:cNvPr id="50" name="Podnadpis 2"/>
            <p:cNvSpPr txBox="1">
              <a:spLocks/>
            </p:cNvSpPr>
            <p:nvPr/>
          </p:nvSpPr>
          <p:spPr>
            <a:xfrm>
              <a:off x="2492311" y="1093531"/>
              <a:ext cx="4228865" cy="2342315"/>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2400" dirty="0" smtClean="0">
                  <a:solidFill>
                    <a:srgbClr val="FF0000"/>
                  </a:solidFill>
                  <a:effectLst>
                    <a:outerShdw blurRad="38100" dist="38100" dir="2700000" algn="tl">
                      <a:srgbClr val="000000">
                        <a:alpha val="43137"/>
                      </a:srgbClr>
                    </a:outerShdw>
                  </a:effectLst>
                </a:rPr>
                <a:t>UPOZORNĚNÍ </a:t>
              </a:r>
              <a:r>
                <a:rPr lang="cs-CZ" sz="2400" dirty="0">
                  <a:solidFill>
                    <a:srgbClr val="FF0000"/>
                  </a:solidFill>
                  <a:effectLst>
                    <a:outerShdw blurRad="38100" dist="38100" dir="2700000" algn="tl">
                      <a:srgbClr val="000000">
                        <a:alpha val="43137"/>
                      </a:srgbClr>
                    </a:outerShdw>
                  </a:effectLst>
                </a:rPr>
                <a:t>UČITELE DĚJEPISU!!!</a:t>
              </a:r>
            </a:p>
            <a:p>
              <a:r>
                <a:rPr lang="cs-CZ" sz="1800" dirty="0">
                  <a:solidFill>
                    <a:srgbClr val="002060"/>
                  </a:solidFill>
                  <a:effectLst>
                    <a:outerShdw blurRad="38100" dist="38100" dir="2700000" algn="tl">
                      <a:srgbClr val="000000">
                        <a:alpha val="43137"/>
                      </a:srgbClr>
                    </a:outerShdw>
                  </a:effectLst>
                </a:rPr>
                <a:t>NÁSLEDUJÍCÍ UVEDENÉ ROZČLENĚNÍ </a:t>
              </a:r>
              <a:r>
                <a:rPr lang="cs-CZ" sz="1800" dirty="0" smtClean="0">
                  <a:solidFill>
                    <a:srgbClr val="002060"/>
                  </a:solidFill>
                  <a:effectLst>
                    <a:outerShdw blurRad="38100" dist="38100" dir="2700000" algn="tl">
                      <a:srgbClr val="000000">
                        <a:alpha val="43137"/>
                      </a:srgbClr>
                    </a:outerShdw>
                  </a:effectLst>
                </a:rPr>
                <a:t>JE </a:t>
              </a:r>
              <a:r>
                <a:rPr lang="cs-CZ" sz="1800" u="sng" dirty="0" smtClean="0">
                  <a:solidFill>
                    <a:srgbClr val="002060"/>
                  </a:solidFill>
                  <a:effectLst>
                    <a:outerShdw blurRad="38100" dist="38100" dir="2700000" algn="tl">
                      <a:srgbClr val="000000">
                        <a:alpha val="43137"/>
                      </a:srgbClr>
                    </a:outerShdw>
                  </a:effectLst>
                </a:rPr>
                <a:t>POUZE ORIENTAČNÍ</a:t>
              </a:r>
              <a:r>
                <a:rPr lang="cs-CZ" sz="1800" dirty="0" smtClean="0">
                  <a:solidFill>
                    <a:srgbClr val="002060"/>
                  </a:solidFill>
                  <a:effectLst>
                    <a:outerShdw blurRad="38100" dist="38100" dir="2700000" algn="tl">
                      <a:srgbClr val="000000">
                        <a:alpha val="43137"/>
                      </a:srgbClr>
                    </a:outerShdw>
                  </a:effectLst>
                </a:rPr>
                <a:t>. JEDNOTLIVÁ OBDOBÍ SE VE SVĚTĚ NAVZÁJEM PROLÍNALA A O SPRÁVNÉM VYMEZENÍ DAT SE VEDOU DISKUSE!!! </a:t>
              </a:r>
              <a:endParaRPr lang="cs-CZ" sz="1800" dirty="0">
                <a:solidFill>
                  <a:srgbClr val="002060"/>
                </a:solidFill>
                <a:effectLst>
                  <a:outerShdw blurRad="38100" dist="38100" dir="2700000" algn="tl">
                    <a:srgbClr val="000000">
                      <a:alpha val="43137"/>
                    </a:srgbClr>
                  </a:outerShdw>
                </a:effectLst>
              </a:endParaRPr>
            </a:p>
            <a:p>
              <a:pPr algn="l"/>
              <a:endParaRPr lang="cs-CZ" sz="1800" dirty="0">
                <a:solidFill>
                  <a:srgbClr val="FFFF00"/>
                </a:solidFill>
                <a:effectLst>
                  <a:outerShdw blurRad="38100" dist="38100" dir="2700000" algn="tl">
                    <a:srgbClr val="000000">
                      <a:alpha val="43137"/>
                    </a:srgbClr>
                  </a:outerShdw>
                </a:effectLst>
              </a:endParaRPr>
            </a:p>
          </p:txBody>
        </p:sp>
      </p:grpSp>
    </p:spTree>
    <p:extLst>
      <p:ext uri="{BB962C8B-B14F-4D97-AF65-F5344CB8AC3E}">
        <p14:creationId xmlns:p14="http://schemas.microsoft.com/office/powerpoint/2010/main" xmlns="" val="180556887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56051"/>
          </a:xfrm>
          <a:prstGeom prst="rect">
            <a:avLst/>
          </a:prstGeom>
        </p:spPr>
      </p:pic>
      <p:sp>
        <p:nvSpPr>
          <p:cNvPr id="22" name="Podnadpis 2"/>
          <p:cNvSpPr>
            <a:spLocks noGrp="1"/>
          </p:cNvSpPr>
          <p:nvPr>
            <p:ph type="ctrTitle"/>
          </p:nvPr>
        </p:nvSpPr>
        <p:spPr>
          <a:xfrm>
            <a:off x="0" y="17102"/>
            <a:ext cx="8820472" cy="1099777"/>
          </a:xfrm>
        </p:spPr>
        <p:txBody>
          <a:bodyPr>
            <a:noAutofit/>
          </a:bodyPr>
          <a:lstStyle/>
          <a:p>
            <a:r>
              <a:rPr lang="cs-CZ" sz="2400" dirty="0" smtClean="0">
                <a:solidFill>
                  <a:schemeClr val="bg1"/>
                </a:solidFill>
                <a:effectLst>
                  <a:outerShdw blurRad="38100" dist="38100" dir="2700000" algn="tl">
                    <a:srgbClr val="000000">
                      <a:alpha val="43137"/>
                    </a:srgbClr>
                  </a:outerShdw>
                </a:effectLst>
              </a:rPr>
              <a:t>KTERÉ JE TO STOLETÍ? JAKÁ JE TO EPOCHA?</a:t>
            </a:r>
            <a:br>
              <a:rPr lang="cs-CZ" sz="2400" dirty="0" smtClean="0">
                <a:solidFill>
                  <a:schemeClr val="bg1"/>
                </a:solidFill>
                <a:effectLst>
                  <a:outerShdw blurRad="38100" dist="38100" dir="2700000" algn="tl">
                    <a:srgbClr val="000000">
                      <a:alpha val="43137"/>
                    </a:srgbClr>
                  </a:outerShdw>
                </a:effectLst>
              </a:rPr>
            </a:br>
            <a:r>
              <a:rPr lang="cs-CZ" sz="2400" dirty="0" smtClean="0">
                <a:solidFill>
                  <a:srgbClr val="FFFF00"/>
                </a:solidFill>
                <a:effectLst>
                  <a:outerShdw blurRad="38100" dist="38100" dir="2700000" algn="tl">
                    <a:srgbClr val="000000">
                      <a:alpha val="43137"/>
                    </a:srgbClr>
                  </a:outerShdw>
                </a:effectLst>
              </a:rPr>
              <a:t>PERIODIZACE DĚJIN</a:t>
            </a:r>
            <a:endParaRPr lang="cs-CZ" sz="2400" dirty="0">
              <a:solidFill>
                <a:srgbClr val="FFFF00"/>
              </a:solidFill>
              <a:effectLst>
                <a:outerShdw blurRad="38100" dist="38100" dir="2700000" algn="tl">
                  <a:srgbClr val="000000">
                    <a:alpha val="43137"/>
                  </a:srgbClr>
                </a:outerShdw>
              </a:effectLst>
            </a:endParaRPr>
          </a:p>
        </p:txBody>
      </p:sp>
      <p:sp>
        <p:nvSpPr>
          <p:cNvPr id="10" name="Podnadpis 2"/>
          <p:cNvSpPr txBox="1">
            <a:spLocks/>
          </p:cNvSpPr>
          <p:nvPr/>
        </p:nvSpPr>
        <p:spPr>
          <a:xfrm>
            <a:off x="92506" y="1009078"/>
            <a:ext cx="8784976" cy="3578895"/>
          </a:xfrm>
          <a:prstGeom prst="rect">
            <a:avLst/>
          </a:prstGeom>
        </p:spPr>
        <p:txBody>
          <a:bodyPr vert="horz" lIns="91440" tIns="45720" rIns="91440" bIns="45720" rtlCol="0">
            <a:normAutofit fontScale="925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Font typeface="Arial" panose="020B0604020202020204" pitchFamily="34" charset="0"/>
              <a:buChar char="•"/>
            </a:pPr>
            <a:r>
              <a:rPr lang="cs-CZ" sz="2000" dirty="0">
                <a:solidFill>
                  <a:schemeClr val="bg1"/>
                </a:solidFill>
                <a:effectLst>
                  <a:outerShdw blurRad="38100" dist="38100" dir="2700000" algn="tl">
                    <a:srgbClr val="000000">
                      <a:alpha val="43137"/>
                    </a:srgbClr>
                  </a:outerShdw>
                </a:effectLst>
              </a:rPr>
              <a:t>u</a:t>
            </a:r>
            <a:r>
              <a:rPr lang="cs-CZ" sz="2000" dirty="0" smtClean="0">
                <a:solidFill>
                  <a:schemeClr val="bg1"/>
                </a:solidFill>
                <a:effectLst>
                  <a:outerShdw blurRad="38100" dist="38100" dir="2700000" algn="tl">
                    <a:srgbClr val="000000">
                      <a:alpha val="43137"/>
                    </a:srgbClr>
                  </a:outerShdw>
                </a:effectLst>
              </a:rPr>
              <a:t>ž někdy od renesančních dob (15 . - 16. století, velký zájem o vědu) se lidé snaží </a:t>
            </a:r>
            <a:r>
              <a:rPr lang="cs-CZ" sz="2000" dirty="0" smtClean="0">
                <a:solidFill>
                  <a:srgbClr val="FFFF00"/>
                </a:solidFill>
                <a:effectLst>
                  <a:outerShdw blurRad="38100" dist="38100" dir="2700000" algn="tl">
                    <a:srgbClr val="000000">
                      <a:alpha val="43137"/>
                    </a:srgbClr>
                  </a:outerShdw>
                </a:effectLst>
              </a:rPr>
              <a:t>rozdělit dějiny na určité ucelené etapy (epochy)</a:t>
            </a:r>
            <a:r>
              <a:rPr lang="cs-CZ" sz="2000" dirty="0" smtClean="0">
                <a:solidFill>
                  <a:schemeClr val="bg1"/>
                </a:solidFill>
                <a:effectLst>
                  <a:outerShdw blurRad="38100" dist="38100" dir="2700000" algn="tl">
                    <a:srgbClr val="000000">
                      <a:alpha val="43137"/>
                    </a:srgbClr>
                  </a:outerShdw>
                </a:effectLst>
              </a:rPr>
              <a:t>, aby se v nich lépe orientovali</a:t>
            </a:r>
          </a:p>
          <a:p>
            <a:pPr marL="457200" indent="-457200" algn="l">
              <a:buFont typeface="Arial" panose="020B0604020202020204" pitchFamily="34" charset="0"/>
              <a:buChar char="•"/>
            </a:pPr>
            <a:r>
              <a:rPr lang="cs-CZ" sz="2000" dirty="0">
                <a:solidFill>
                  <a:schemeClr val="bg1"/>
                </a:solidFill>
                <a:effectLst>
                  <a:outerShdw blurRad="38100" dist="38100" dir="2700000" algn="tl">
                    <a:srgbClr val="000000">
                      <a:alpha val="43137"/>
                    </a:srgbClr>
                  </a:outerShdw>
                </a:effectLst>
              </a:rPr>
              <a:t>v</a:t>
            </a:r>
            <a:r>
              <a:rPr lang="cs-CZ" sz="2000" dirty="0" smtClean="0">
                <a:solidFill>
                  <a:schemeClr val="bg1"/>
                </a:solidFill>
                <a:effectLst>
                  <a:outerShdw blurRad="38100" dist="38100" dir="2700000" algn="tl">
                    <a:srgbClr val="000000">
                      <a:alpha val="43137"/>
                    </a:srgbClr>
                  </a:outerShdw>
                </a:effectLst>
              </a:rPr>
              <a:t>znikla </a:t>
            </a:r>
            <a:r>
              <a:rPr lang="cs-CZ" sz="2000" dirty="0" smtClean="0">
                <a:solidFill>
                  <a:srgbClr val="FFFF00"/>
                </a:solidFill>
                <a:effectLst>
                  <a:outerShdw blurRad="38100" dist="38100" dir="2700000" algn="tl">
                    <a:srgbClr val="000000">
                      <a:alpha val="43137"/>
                    </a:srgbClr>
                  </a:outerShdw>
                </a:effectLst>
              </a:rPr>
              <a:t>celá řada dělení, </a:t>
            </a:r>
            <a:r>
              <a:rPr lang="cs-CZ" sz="2000" dirty="0" smtClean="0">
                <a:solidFill>
                  <a:schemeClr val="bg1"/>
                </a:solidFill>
                <a:effectLst>
                  <a:outerShdw blurRad="38100" dist="38100" dir="2700000" algn="tl">
                    <a:srgbClr val="000000">
                      <a:alpha val="43137"/>
                    </a:srgbClr>
                  </a:outerShdw>
                </a:effectLst>
              </a:rPr>
              <a:t>jež jsou ovlivněna dobou svého vzniku či životními postoji tvůrců (např. marxistické </a:t>
            </a:r>
            <a:r>
              <a:rPr lang="cs-CZ" sz="2000" smtClean="0">
                <a:solidFill>
                  <a:schemeClr val="bg1"/>
                </a:solidFill>
                <a:effectLst>
                  <a:outerShdw blurRad="38100" dist="38100" dir="2700000" algn="tl">
                    <a:srgbClr val="000000">
                      <a:alpha val="43137"/>
                    </a:srgbClr>
                  </a:outerShdw>
                </a:effectLst>
              </a:rPr>
              <a:t>dělení dějin)</a:t>
            </a:r>
            <a:endParaRPr lang="cs-CZ" sz="2000" dirty="0" smtClean="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r>
              <a:rPr lang="cs-CZ" sz="2000" dirty="0" smtClean="0">
                <a:solidFill>
                  <a:srgbClr val="FFFF00"/>
                </a:solidFill>
                <a:effectLst>
                  <a:outerShdw blurRad="38100" dist="38100" dir="2700000" algn="tl">
                    <a:srgbClr val="000000">
                      <a:alpha val="43137"/>
                    </a:srgbClr>
                  </a:outerShdw>
                </a:effectLst>
              </a:rPr>
              <a:t>problémem</a:t>
            </a:r>
            <a:r>
              <a:rPr lang="cs-CZ" sz="2000" dirty="0" smtClean="0">
                <a:solidFill>
                  <a:schemeClr val="bg1"/>
                </a:solidFill>
                <a:effectLst>
                  <a:outerShdw blurRad="38100" dist="38100" dir="2700000" algn="tl">
                    <a:srgbClr val="000000">
                      <a:alpha val="43137"/>
                    </a:srgbClr>
                  </a:outerShdw>
                </a:effectLst>
              </a:rPr>
              <a:t> sestavení takové periodizace je, že </a:t>
            </a:r>
            <a:r>
              <a:rPr lang="cs-CZ" sz="2000" dirty="0" smtClean="0">
                <a:solidFill>
                  <a:srgbClr val="FFFF00"/>
                </a:solidFill>
                <a:effectLst>
                  <a:outerShdw blurRad="38100" dist="38100" dir="2700000" algn="tl">
                    <a:srgbClr val="000000">
                      <a:alpha val="43137"/>
                    </a:srgbClr>
                  </a:outerShdw>
                </a:effectLst>
              </a:rPr>
              <a:t>vývoj neprobíhal ve světě stejnoměrně</a:t>
            </a:r>
            <a:r>
              <a:rPr lang="cs-CZ" sz="2000" dirty="0" smtClean="0">
                <a:solidFill>
                  <a:schemeClr val="bg1"/>
                </a:solidFill>
                <a:effectLst>
                  <a:outerShdw blurRad="38100" dist="38100" dir="2700000" algn="tl">
                    <a:srgbClr val="000000">
                      <a:alpha val="43137"/>
                    </a:srgbClr>
                  </a:outerShdw>
                </a:effectLst>
              </a:rPr>
              <a:t>, naopak ve stejné době byly na různých místech zcela odlišné civilizace (v době starověkého císařského Říma byla civilizace na našem území na pravěké úrovni), jednotlivé etapy se těžko definují,  prolínají se, data tak nelze stanovit ostře (večer jdu spát ve středověku, probudím se a je novověk) atd.</a:t>
            </a:r>
          </a:p>
          <a:p>
            <a:pPr marL="457200" indent="-457200" algn="l">
              <a:buFont typeface="Arial" panose="020B0604020202020204" pitchFamily="34" charset="0"/>
              <a:buChar char="•"/>
            </a:pPr>
            <a:r>
              <a:rPr lang="cs-CZ" sz="2000" dirty="0">
                <a:solidFill>
                  <a:srgbClr val="FFFF00"/>
                </a:solidFill>
                <a:effectLst>
                  <a:outerShdw blurRad="38100" dist="38100" dir="2700000" algn="tl">
                    <a:srgbClr val="000000">
                      <a:alpha val="43137"/>
                    </a:srgbClr>
                  </a:outerShdw>
                </a:effectLst>
              </a:rPr>
              <a:t>p</a:t>
            </a:r>
            <a:r>
              <a:rPr lang="cs-CZ" sz="2000" dirty="0" smtClean="0">
                <a:solidFill>
                  <a:srgbClr val="FFFF00"/>
                </a:solidFill>
                <a:effectLst>
                  <a:outerShdw blurRad="38100" dist="38100" dir="2700000" algn="tl">
                    <a:srgbClr val="000000">
                      <a:alpha val="43137"/>
                    </a:srgbClr>
                  </a:outerShdw>
                </a:effectLst>
              </a:rPr>
              <a:t>řesto</a:t>
            </a:r>
            <a:r>
              <a:rPr lang="cs-CZ" sz="2000" dirty="0" smtClean="0">
                <a:solidFill>
                  <a:schemeClr val="bg1"/>
                </a:solidFill>
                <a:effectLst>
                  <a:outerShdw blurRad="38100" dist="38100" dir="2700000" algn="tl">
                    <a:srgbClr val="000000">
                      <a:alpha val="43137"/>
                    </a:srgbClr>
                  </a:outerShdw>
                </a:effectLst>
              </a:rPr>
              <a:t> se mj. z výukových důvodů a pro přehlednost </a:t>
            </a:r>
            <a:r>
              <a:rPr lang="cs-CZ" sz="2000" dirty="0" smtClean="0">
                <a:solidFill>
                  <a:srgbClr val="FFFF00"/>
                </a:solidFill>
                <a:effectLst>
                  <a:outerShdw blurRad="38100" dist="38100" dir="2700000" algn="tl">
                    <a:srgbClr val="000000">
                      <a:alpha val="43137"/>
                    </a:srgbClr>
                  </a:outerShdw>
                </a:effectLst>
              </a:rPr>
              <a:t>určité milníky stanovují</a:t>
            </a:r>
            <a:r>
              <a:rPr lang="cs-CZ" sz="2000" dirty="0" smtClean="0">
                <a:solidFill>
                  <a:schemeClr val="bg1"/>
                </a:solidFill>
                <a:effectLst>
                  <a:outerShdw blurRad="38100" dist="38100" dir="2700000" algn="tl">
                    <a:srgbClr val="000000">
                      <a:alpha val="43137"/>
                    </a:srgbClr>
                  </a:outerShdw>
                </a:effectLst>
              </a:rPr>
              <a:t> – </a:t>
            </a:r>
            <a:r>
              <a:rPr lang="cs-CZ" sz="2000" dirty="0" smtClean="0">
                <a:solidFill>
                  <a:srgbClr val="FFFF00"/>
                </a:solidFill>
                <a:effectLst>
                  <a:outerShdw blurRad="38100" dist="38100" dir="2700000" algn="tl">
                    <a:srgbClr val="000000">
                      <a:alpha val="43137"/>
                    </a:srgbClr>
                  </a:outerShdw>
                </a:effectLst>
              </a:rPr>
              <a:t>je nutné je znát</a:t>
            </a:r>
            <a:r>
              <a:rPr lang="cs-CZ" sz="2000" dirty="0" smtClean="0">
                <a:solidFill>
                  <a:schemeClr val="bg1"/>
                </a:solidFill>
                <a:effectLst>
                  <a:outerShdw blurRad="38100" dist="38100" dir="2700000" algn="tl">
                    <a:srgbClr val="000000">
                      <a:alpha val="43137"/>
                    </a:srgbClr>
                  </a:outerShdw>
                </a:effectLst>
              </a:rPr>
              <a:t>, abychom nad nimi mohli vést diskusi a případně je zpochybňovat </a:t>
            </a:r>
          </a:p>
          <a:p>
            <a:pPr algn="l"/>
            <a:endParaRPr lang="cs-CZ" sz="2000" dirty="0">
              <a:solidFill>
                <a:schemeClr val="bg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xmlns="" val="352108258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1000"/>
                                        <p:tgtEl>
                                          <p:spTgt spid="10">
                                            <p:txEl>
                                              <p:pRg st="0" end="0"/>
                                            </p:txEl>
                                          </p:spTgt>
                                        </p:tgtEl>
                                      </p:cBhvr>
                                    </p:animEffect>
                                    <p:anim calcmode="lin" valueType="num">
                                      <p:cBhvr>
                                        <p:cTn id="8" dur="1000" fill="hold"/>
                                        <p:tgtEl>
                                          <p:spTgt spid="10">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xEl>
                                              <p:pRg st="1" end="1"/>
                                            </p:txEl>
                                          </p:spTgt>
                                        </p:tgtEl>
                                        <p:attrNameLst>
                                          <p:attrName>style.visibility</p:attrName>
                                        </p:attrNameLst>
                                      </p:cBhvr>
                                      <p:to>
                                        <p:strVal val="visible"/>
                                      </p:to>
                                    </p:set>
                                    <p:animEffect transition="in" filter="fade">
                                      <p:cBhvr>
                                        <p:cTn id="14" dur="1000"/>
                                        <p:tgtEl>
                                          <p:spTgt spid="10">
                                            <p:txEl>
                                              <p:pRg st="1" end="1"/>
                                            </p:txEl>
                                          </p:spTgt>
                                        </p:tgtEl>
                                      </p:cBhvr>
                                    </p:animEffect>
                                    <p:anim calcmode="lin" valueType="num">
                                      <p:cBhvr>
                                        <p:cTn id="15" dur="1000" fill="hold"/>
                                        <p:tgtEl>
                                          <p:spTgt spid="10">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
                                            <p:txEl>
                                              <p:pRg st="2" end="2"/>
                                            </p:txEl>
                                          </p:spTgt>
                                        </p:tgtEl>
                                        <p:attrNameLst>
                                          <p:attrName>style.visibility</p:attrName>
                                        </p:attrNameLst>
                                      </p:cBhvr>
                                      <p:to>
                                        <p:strVal val="visible"/>
                                      </p:to>
                                    </p:set>
                                    <p:animEffect transition="in" filter="fade">
                                      <p:cBhvr>
                                        <p:cTn id="21" dur="1000"/>
                                        <p:tgtEl>
                                          <p:spTgt spid="10">
                                            <p:txEl>
                                              <p:pRg st="2" end="2"/>
                                            </p:txEl>
                                          </p:spTgt>
                                        </p:tgtEl>
                                      </p:cBhvr>
                                    </p:animEffect>
                                    <p:anim calcmode="lin" valueType="num">
                                      <p:cBhvr>
                                        <p:cTn id="22" dur="1000" fill="hold"/>
                                        <p:tgtEl>
                                          <p:spTgt spid="10">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0">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
                                            <p:txEl>
                                              <p:pRg st="3" end="3"/>
                                            </p:txEl>
                                          </p:spTgt>
                                        </p:tgtEl>
                                        <p:attrNameLst>
                                          <p:attrName>style.visibility</p:attrName>
                                        </p:attrNameLst>
                                      </p:cBhvr>
                                      <p:to>
                                        <p:strVal val="visible"/>
                                      </p:to>
                                    </p:set>
                                    <p:animEffect transition="in" filter="fade">
                                      <p:cBhvr>
                                        <p:cTn id="28" dur="1000"/>
                                        <p:tgtEl>
                                          <p:spTgt spid="10">
                                            <p:txEl>
                                              <p:pRg st="3" end="3"/>
                                            </p:txEl>
                                          </p:spTgt>
                                        </p:tgtEl>
                                      </p:cBhvr>
                                    </p:animEffect>
                                    <p:anim calcmode="lin" valueType="num">
                                      <p:cBhvr>
                                        <p:cTn id="29"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0">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56051"/>
          </a:xfrm>
          <a:prstGeom prst="rect">
            <a:avLst/>
          </a:prstGeom>
        </p:spPr>
      </p:pic>
      <p:sp>
        <p:nvSpPr>
          <p:cNvPr id="22" name="Podnadpis 2"/>
          <p:cNvSpPr>
            <a:spLocks noGrp="1"/>
          </p:cNvSpPr>
          <p:nvPr>
            <p:ph type="ctrTitle"/>
          </p:nvPr>
        </p:nvSpPr>
        <p:spPr>
          <a:xfrm>
            <a:off x="0" y="17102"/>
            <a:ext cx="8820472" cy="1099777"/>
          </a:xfrm>
        </p:spPr>
        <p:txBody>
          <a:bodyPr>
            <a:noAutofit/>
          </a:bodyPr>
          <a:lstStyle/>
          <a:p>
            <a:r>
              <a:rPr lang="cs-CZ" sz="2400" dirty="0" smtClean="0">
                <a:solidFill>
                  <a:schemeClr val="bg1"/>
                </a:solidFill>
                <a:effectLst>
                  <a:outerShdw blurRad="38100" dist="38100" dir="2700000" algn="tl">
                    <a:srgbClr val="000000">
                      <a:alpha val="43137"/>
                    </a:srgbClr>
                  </a:outerShdw>
                </a:effectLst>
              </a:rPr>
              <a:t>KTERÉ JE TO STOLETÍ? JAKÁ JE TO EPOCHA?</a:t>
            </a:r>
            <a:br>
              <a:rPr lang="cs-CZ" sz="2400" dirty="0" smtClean="0">
                <a:solidFill>
                  <a:schemeClr val="bg1"/>
                </a:solidFill>
                <a:effectLst>
                  <a:outerShdw blurRad="38100" dist="38100" dir="2700000" algn="tl">
                    <a:srgbClr val="000000">
                      <a:alpha val="43137"/>
                    </a:srgbClr>
                  </a:outerShdw>
                </a:effectLst>
              </a:rPr>
            </a:br>
            <a:r>
              <a:rPr lang="cs-CZ" sz="2400" dirty="0" smtClean="0">
                <a:solidFill>
                  <a:srgbClr val="FFFF00"/>
                </a:solidFill>
                <a:effectLst>
                  <a:outerShdw blurRad="38100" dist="38100" dir="2700000" algn="tl">
                    <a:srgbClr val="000000">
                      <a:alpha val="43137"/>
                    </a:srgbClr>
                  </a:outerShdw>
                </a:effectLst>
              </a:rPr>
              <a:t>PERIODIZACE DĚJIN</a:t>
            </a:r>
            <a:endParaRPr lang="cs-CZ" sz="2400" dirty="0">
              <a:solidFill>
                <a:srgbClr val="FFFF00"/>
              </a:solidFill>
              <a:effectLst>
                <a:outerShdw blurRad="38100" dist="38100" dir="2700000" algn="tl">
                  <a:srgbClr val="000000">
                    <a:alpha val="43137"/>
                  </a:srgbClr>
                </a:outerShdw>
              </a:effectLst>
            </a:endParaRPr>
          </a:p>
        </p:txBody>
      </p:sp>
      <p:sp>
        <p:nvSpPr>
          <p:cNvPr id="10" name="Podnadpis 2"/>
          <p:cNvSpPr txBox="1">
            <a:spLocks/>
          </p:cNvSpPr>
          <p:nvPr/>
        </p:nvSpPr>
        <p:spPr>
          <a:xfrm>
            <a:off x="92506" y="1009078"/>
            <a:ext cx="8784976" cy="4226968"/>
          </a:xfrm>
          <a:prstGeom prst="rect">
            <a:avLst/>
          </a:prstGeom>
        </p:spPr>
        <p:txBody>
          <a:bodyPr vert="horz" lIns="91440" tIns="45720" rIns="91440" bIns="45720" rtlCol="0">
            <a:normAutofit fontScale="92500" lnSpcReduction="10000"/>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Font typeface="Arial" panose="020B0604020202020204" pitchFamily="34" charset="0"/>
              <a:buChar char="•"/>
            </a:pPr>
            <a:r>
              <a:rPr lang="cs-CZ" sz="2000" dirty="0" smtClean="0">
                <a:solidFill>
                  <a:schemeClr val="bg1"/>
                </a:solidFill>
                <a:effectLst>
                  <a:outerShdw blurRad="38100" dist="38100" dir="2700000" algn="tl">
                    <a:srgbClr val="000000">
                      <a:alpha val="43137"/>
                    </a:srgbClr>
                  </a:outerShdw>
                </a:effectLst>
              </a:rPr>
              <a:t>takto tedy nyní vypadá nejčastěji uváděná periodizace dějin do </a:t>
            </a:r>
            <a:r>
              <a:rPr lang="cs-CZ" sz="2000" dirty="0" smtClean="0">
                <a:solidFill>
                  <a:srgbClr val="FFFF00"/>
                </a:solidFill>
                <a:effectLst>
                  <a:outerShdw blurRad="38100" dist="38100" dir="2700000" algn="tl">
                    <a:srgbClr val="000000">
                      <a:alpha val="43137"/>
                    </a:srgbClr>
                  </a:outerShdw>
                </a:effectLst>
              </a:rPr>
              <a:t>jednotlivých epoch</a:t>
            </a:r>
            <a:r>
              <a:rPr lang="cs-CZ" sz="2000" dirty="0" smtClean="0">
                <a:solidFill>
                  <a:schemeClr val="bg1"/>
                </a:solidFill>
                <a:effectLst>
                  <a:outerShdw blurRad="38100" dist="38100" dir="2700000" algn="tl">
                    <a:srgbClr val="000000">
                      <a:alpha val="43137"/>
                    </a:srgbClr>
                  </a:outerShdw>
                </a:effectLst>
              </a:rPr>
              <a:t> </a:t>
            </a:r>
          </a:p>
          <a:p>
            <a:pPr marL="457200" indent="-457200" algn="l">
              <a:buFont typeface="Arial" panose="020B0604020202020204" pitchFamily="34" charset="0"/>
              <a:buChar char="•"/>
            </a:pPr>
            <a:endParaRPr lang="cs-CZ" sz="2000" dirty="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endParaRPr lang="cs-CZ" sz="2000" dirty="0" smtClean="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endParaRPr lang="cs-CZ" sz="2000" dirty="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endParaRPr lang="cs-CZ" sz="2000" dirty="0" smtClean="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endParaRPr lang="cs-CZ" sz="2000" dirty="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endParaRPr lang="cs-CZ" sz="2000" dirty="0" smtClean="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endParaRPr lang="cs-CZ" sz="2000" dirty="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endParaRPr lang="cs-CZ" sz="2000" dirty="0" smtClean="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endParaRPr lang="cs-CZ" sz="2000" dirty="0" smtClean="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endParaRPr lang="cs-CZ" sz="2000" dirty="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endParaRPr lang="cs-CZ" sz="2000" dirty="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r>
              <a:rPr lang="cs-CZ" sz="2000" dirty="0">
                <a:solidFill>
                  <a:schemeClr val="bg1"/>
                </a:solidFill>
                <a:effectLst>
                  <a:outerShdw blurRad="38100" dist="38100" dir="2700000" algn="tl">
                    <a:srgbClr val="000000">
                      <a:alpha val="43137"/>
                    </a:srgbClr>
                  </a:outerShdw>
                </a:effectLst>
              </a:rPr>
              <a:t>t</a:t>
            </a:r>
            <a:r>
              <a:rPr lang="cs-CZ" sz="2000" dirty="0" smtClean="0">
                <a:solidFill>
                  <a:schemeClr val="bg1"/>
                </a:solidFill>
                <a:effectLst>
                  <a:outerShdw blurRad="38100" dist="38100" dir="2700000" algn="tl">
                    <a:srgbClr val="000000">
                      <a:alpha val="43137"/>
                    </a:srgbClr>
                  </a:outerShdw>
                </a:effectLst>
              </a:rPr>
              <a:t>o jsem zvědav, kam za pět set let zařadí vědci současný novověk </a:t>
            </a:r>
            <a:r>
              <a:rPr lang="cs-CZ" sz="2000" dirty="0" smtClean="0">
                <a:solidFill>
                  <a:schemeClr val="bg1"/>
                </a:solidFill>
                <a:effectLst>
                  <a:outerShdw blurRad="38100" dist="38100" dir="2700000" algn="tl">
                    <a:srgbClr val="000000">
                      <a:alpha val="43137"/>
                    </a:srgbClr>
                  </a:outerShdw>
                </a:effectLst>
                <a:sym typeface="Wingdings" panose="05000000000000000000" pitchFamily="2" charset="2"/>
              </a:rPr>
              <a:t></a:t>
            </a:r>
            <a:endParaRPr lang="cs-CZ" sz="2000" dirty="0" smtClean="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endParaRPr lang="cs-CZ" sz="2000" dirty="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endParaRPr lang="cs-CZ" sz="2000" dirty="0" smtClean="0">
              <a:solidFill>
                <a:schemeClr val="bg1"/>
              </a:solidFill>
              <a:effectLst>
                <a:outerShdw blurRad="38100" dist="38100" dir="2700000" algn="tl">
                  <a:srgbClr val="000000">
                    <a:alpha val="43137"/>
                  </a:srgbClr>
                </a:outerShdw>
              </a:effectLst>
            </a:endParaRPr>
          </a:p>
          <a:p>
            <a:pPr marL="457200" indent="-457200" algn="l">
              <a:buFont typeface="Arial" panose="020B0604020202020204" pitchFamily="34" charset="0"/>
              <a:buChar char="•"/>
            </a:pPr>
            <a:endParaRPr lang="cs-CZ" sz="2000" dirty="0" smtClean="0">
              <a:solidFill>
                <a:schemeClr val="bg1"/>
              </a:solidFill>
              <a:effectLst>
                <a:outerShdw blurRad="38100" dist="38100" dir="2700000" algn="tl">
                  <a:srgbClr val="000000">
                    <a:alpha val="43137"/>
                  </a:srgbClr>
                </a:outerShdw>
              </a:effectLst>
            </a:endParaRPr>
          </a:p>
          <a:p>
            <a:pPr algn="l"/>
            <a:endParaRPr lang="cs-CZ" sz="2000" dirty="0">
              <a:solidFill>
                <a:schemeClr val="bg1"/>
              </a:solidFill>
              <a:effectLst>
                <a:outerShdw blurRad="38100" dist="38100" dir="2700000" algn="tl">
                  <a:srgbClr val="000000">
                    <a:alpha val="43137"/>
                  </a:srgbClr>
                </a:outerShdw>
              </a:effectLst>
            </a:endParaRPr>
          </a:p>
        </p:txBody>
      </p:sp>
      <p:sp>
        <p:nvSpPr>
          <p:cNvPr id="5" name="Podnadpis 2"/>
          <p:cNvSpPr txBox="1">
            <a:spLocks/>
          </p:cNvSpPr>
          <p:nvPr/>
        </p:nvSpPr>
        <p:spPr>
          <a:xfrm>
            <a:off x="611560" y="1574390"/>
            <a:ext cx="7920880" cy="3096344"/>
          </a:xfrm>
          <a:prstGeom prst="rect">
            <a:avLst/>
          </a:prstGeom>
          <a:solidFill>
            <a:schemeClr val="bg1"/>
          </a:solidFill>
          <a:ln w="25400">
            <a:solidFill>
              <a:schemeClr val="tx2"/>
            </a:solidFill>
          </a:ln>
        </p:spPr>
        <p:txBody>
          <a:bodyPr vert="horz" lIns="91440" tIns="45720" rIns="91440" bIns="45720" rtlCol="0">
            <a:no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r>
              <a:rPr lang="cs-CZ" sz="1800" b="1" dirty="0" smtClean="0">
                <a:solidFill>
                  <a:srgbClr val="002060"/>
                </a:solidFill>
              </a:rPr>
              <a:t>PERIODIZACE DĚJIN</a:t>
            </a:r>
          </a:p>
          <a:p>
            <a:pPr marL="342900" indent="-342900" algn="l">
              <a:buFont typeface="+mj-lt"/>
              <a:buAutoNum type="arabicPeriod"/>
            </a:pPr>
            <a:r>
              <a:rPr lang="cs-CZ" sz="1800" b="1" dirty="0" smtClean="0">
                <a:solidFill>
                  <a:srgbClr val="002060"/>
                </a:solidFill>
              </a:rPr>
              <a:t>PRAVĚK </a:t>
            </a:r>
            <a:r>
              <a:rPr lang="cs-CZ" sz="1800" dirty="0" smtClean="0">
                <a:solidFill>
                  <a:srgbClr val="002060"/>
                </a:solidFill>
              </a:rPr>
              <a:t>(vznik člověka – vznik písma či prvních států; cca. 3 mil. let př. n. l. – 4. tis. let př. n. l.???)</a:t>
            </a:r>
          </a:p>
          <a:p>
            <a:pPr marL="342900" indent="-342900" algn="l">
              <a:buFont typeface="+mj-lt"/>
              <a:buAutoNum type="arabicPeriod"/>
            </a:pPr>
            <a:r>
              <a:rPr lang="cs-CZ" sz="1800" b="1" dirty="0" smtClean="0">
                <a:solidFill>
                  <a:srgbClr val="002060"/>
                </a:solidFill>
              </a:rPr>
              <a:t>STAROVĚK </a:t>
            </a:r>
            <a:r>
              <a:rPr lang="cs-CZ" sz="1800" dirty="0" smtClean="0">
                <a:solidFill>
                  <a:srgbClr val="002060"/>
                </a:solidFill>
              </a:rPr>
              <a:t>(vznik písma/prvních států – zánik Západořímské říše; 4 tis. př. n. l. – 476 n. l.)</a:t>
            </a:r>
          </a:p>
          <a:p>
            <a:pPr marL="342900" indent="-342900" algn="l">
              <a:buFont typeface="+mj-lt"/>
              <a:buAutoNum type="arabicPeriod"/>
            </a:pPr>
            <a:r>
              <a:rPr lang="cs-CZ" sz="1800" b="1" dirty="0" smtClean="0">
                <a:solidFill>
                  <a:srgbClr val="002060"/>
                </a:solidFill>
              </a:rPr>
              <a:t>STŘEDOVĚK</a:t>
            </a:r>
            <a:r>
              <a:rPr lang="cs-CZ" sz="1800" dirty="0" smtClean="0">
                <a:solidFill>
                  <a:srgbClr val="002060"/>
                </a:solidFill>
              </a:rPr>
              <a:t> (pád Západořímské říše – objevení Ameriky; 476 n. l. – 1492)</a:t>
            </a:r>
          </a:p>
          <a:p>
            <a:pPr marL="342900" indent="-342900" algn="l">
              <a:buFont typeface="+mj-lt"/>
              <a:buAutoNum type="arabicPeriod"/>
            </a:pPr>
            <a:r>
              <a:rPr lang="cs-CZ" sz="1800" b="1" dirty="0" smtClean="0">
                <a:solidFill>
                  <a:srgbClr val="002060"/>
                </a:solidFill>
              </a:rPr>
              <a:t>NOVOVĚK </a:t>
            </a:r>
            <a:r>
              <a:rPr lang="cs-CZ" sz="1800" dirty="0" smtClean="0">
                <a:solidFill>
                  <a:srgbClr val="002060"/>
                </a:solidFill>
              </a:rPr>
              <a:t>(objevení Ameriky – současnost; 1492 – dosud)</a:t>
            </a:r>
          </a:p>
          <a:p>
            <a:pPr marL="800100" lvl="1" indent="-342900" algn="l">
              <a:buFont typeface="Arial" panose="020B0604020202020204" pitchFamily="34" charset="0"/>
              <a:buChar char="•"/>
            </a:pPr>
            <a:r>
              <a:rPr lang="cs-CZ" sz="1800" dirty="0" smtClean="0">
                <a:solidFill>
                  <a:srgbClr val="002060"/>
                </a:solidFill>
              </a:rPr>
              <a:t>za součást novověku se pak považuje i tzv. </a:t>
            </a:r>
            <a:r>
              <a:rPr lang="cs-CZ" sz="1800" b="1" dirty="0" smtClean="0">
                <a:solidFill>
                  <a:srgbClr val="002060"/>
                </a:solidFill>
              </a:rPr>
              <a:t>Moderní doba </a:t>
            </a:r>
            <a:r>
              <a:rPr lang="cs-CZ" sz="1800" dirty="0" smtClean="0">
                <a:solidFill>
                  <a:srgbClr val="002060"/>
                </a:solidFill>
              </a:rPr>
              <a:t>(období od první světové války po současnost; 1914 – dosud) </a:t>
            </a:r>
          </a:p>
          <a:p>
            <a:pPr algn="l"/>
            <a:r>
              <a:rPr lang="cs-CZ" sz="1800" dirty="0" smtClean="0">
                <a:solidFill>
                  <a:srgbClr val="002060"/>
                </a:solidFill>
              </a:rPr>
              <a:t> </a:t>
            </a:r>
            <a:endParaRPr lang="cs-CZ" sz="1800" dirty="0">
              <a:solidFill>
                <a:srgbClr val="002060"/>
              </a:solidFill>
            </a:endParaRPr>
          </a:p>
        </p:txBody>
      </p:sp>
    </p:spTree>
    <p:extLst>
      <p:ext uri="{BB962C8B-B14F-4D97-AF65-F5344CB8AC3E}">
        <p14:creationId xmlns:p14="http://schemas.microsoft.com/office/powerpoint/2010/main" xmlns="" val="305053167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5"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56051"/>
          </a:xfrm>
          <a:prstGeom prst="rect">
            <a:avLst/>
          </a:prstGeom>
        </p:spPr>
      </p:pic>
      <p:sp>
        <p:nvSpPr>
          <p:cNvPr id="22" name="Podnadpis 2"/>
          <p:cNvSpPr>
            <a:spLocks noGrp="1"/>
          </p:cNvSpPr>
          <p:nvPr>
            <p:ph type="ctrTitle"/>
          </p:nvPr>
        </p:nvSpPr>
        <p:spPr>
          <a:xfrm>
            <a:off x="0" y="17102"/>
            <a:ext cx="8820472" cy="1099777"/>
          </a:xfrm>
        </p:spPr>
        <p:txBody>
          <a:bodyPr>
            <a:noAutofit/>
          </a:bodyPr>
          <a:lstStyle/>
          <a:p>
            <a:r>
              <a:rPr lang="cs-CZ" sz="2400" dirty="0" smtClean="0">
                <a:solidFill>
                  <a:schemeClr val="bg1"/>
                </a:solidFill>
                <a:effectLst>
                  <a:outerShdw blurRad="38100" dist="38100" dir="2700000" algn="tl">
                    <a:srgbClr val="000000">
                      <a:alpha val="43137"/>
                    </a:srgbClr>
                  </a:outerShdw>
                </a:effectLst>
              </a:rPr>
              <a:t>KTERÉ JE TO STOLETÍ? JAKÁ JE TO EPOCHA?</a:t>
            </a:r>
            <a:br>
              <a:rPr lang="cs-CZ" sz="2400" dirty="0" smtClean="0">
                <a:solidFill>
                  <a:schemeClr val="bg1"/>
                </a:solidFill>
                <a:effectLst>
                  <a:outerShdw blurRad="38100" dist="38100" dir="2700000" algn="tl">
                    <a:srgbClr val="000000">
                      <a:alpha val="43137"/>
                    </a:srgbClr>
                  </a:outerShdw>
                </a:effectLst>
              </a:rPr>
            </a:br>
            <a:r>
              <a:rPr lang="cs-CZ" sz="2400" dirty="0" smtClean="0">
                <a:solidFill>
                  <a:srgbClr val="FFFF00"/>
                </a:solidFill>
                <a:effectLst>
                  <a:outerShdw blurRad="38100" dist="38100" dir="2700000" algn="tl">
                    <a:srgbClr val="000000">
                      <a:alpha val="43137"/>
                    </a:srgbClr>
                  </a:outerShdw>
                </a:effectLst>
              </a:rPr>
              <a:t>PERIODIZACE DĚJIN</a:t>
            </a:r>
            <a:endParaRPr lang="cs-CZ" sz="2400" dirty="0">
              <a:solidFill>
                <a:srgbClr val="FFFF00"/>
              </a:solidFill>
              <a:effectLst>
                <a:outerShdw blurRad="38100" dist="38100" dir="2700000" algn="tl">
                  <a:srgbClr val="000000">
                    <a:alpha val="43137"/>
                  </a:srgbClr>
                </a:outerShdw>
              </a:effectLst>
            </a:endParaRPr>
          </a:p>
        </p:txBody>
      </p:sp>
      <p:grpSp>
        <p:nvGrpSpPr>
          <p:cNvPr id="3" name="Skupina 2"/>
          <p:cNvGrpSpPr/>
          <p:nvPr/>
        </p:nvGrpSpPr>
        <p:grpSpPr>
          <a:xfrm>
            <a:off x="718311" y="1491630"/>
            <a:ext cx="7776863" cy="2456489"/>
            <a:chOff x="683568" y="1051365"/>
            <a:chExt cx="7776863" cy="2456489"/>
          </a:xfrm>
        </p:grpSpPr>
        <p:grpSp>
          <p:nvGrpSpPr>
            <p:cNvPr id="2" name="Skupina 1"/>
            <p:cNvGrpSpPr/>
            <p:nvPr/>
          </p:nvGrpSpPr>
          <p:grpSpPr>
            <a:xfrm>
              <a:off x="683568" y="1051365"/>
              <a:ext cx="7776863" cy="2456489"/>
              <a:chOff x="683568" y="1051365"/>
              <a:chExt cx="7776863" cy="2456489"/>
            </a:xfrm>
          </p:grpSpPr>
          <p:sp>
            <p:nvSpPr>
              <p:cNvPr id="34" name="Podnadpis 2"/>
              <p:cNvSpPr txBox="1">
                <a:spLocks/>
              </p:cNvSpPr>
              <p:nvPr/>
            </p:nvSpPr>
            <p:spPr>
              <a:xfrm>
                <a:off x="683568" y="1051365"/>
                <a:ext cx="7776863" cy="2456489"/>
              </a:xfrm>
              <a:prstGeom prst="rect">
                <a:avLst/>
              </a:prstGeom>
              <a:solidFill>
                <a:schemeClr val="bg1"/>
              </a:solidFill>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endParaRPr lang="cs-CZ" sz="2000" dirty="0">
                  <a:solidFill>
                    <a:srgbClr val="002060"/>
                  </a:solidFill>
                  <a:effectLst>
                    <a:outerShdw blurRad="38100" dist="38100" dir="2700000" algn="tl">
                      <a:srgbClr val="000000">
                        <a:alpha val="43137"/>
                      </a:srgbClr>
                    </a:outerShdw>
                  </a:effectLst>
                </a:endParaRPr>
              </a:p>
            </p:txBody>
          </p:sp>
          <p:pic>
            <p:nvPicPr>
              <p:cNvPr id="28" name="Picture 2" descr="Dopravní značky"/>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827584" y="1635646"/>
                <a:ext cx="1631773" cy="1512168"/>
              </a:xfrm>
              <a:prstGeom prst="rect">
                <a:avLst/>
              </a:prstGeom>
              <a:noFill/>
              <a:extLst>
                <a:ext uri="{909E8E84-426E-40DD-AFC4-6F175D3DCCD1}">
                  <a14:hiddenFill xmlns:a14="http://schemas.microsoft.com/office/drawing/2010/main" xmlns="">
                    <a:solidFill>
                      <a:srgbClr val="FFFFFF"/>
                    </a:solidFill>
                  </a14:hiddenFill>
                </a:ext>
              </a:extLst>
            </p:spPr>
          </p:pic>
          <p:pic>
            <p:nvPicPr>
              <p:cNvPr id="36" name="Picture 2" descr="Dopravní značky"/>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6721177" y="1635646"/>
                <a:ext cx="1631773" cy="1512168"/>
              </a:xfrm>
              <a:prstGeom prst="rect">
                <a:avLst/>
              </a:prstGeom>
              <a:noFill/>
              <a:extLst>
                <a:ext uri="{909E8E84-426E-40DD-AFC4-6F175D3DCCD1}">
                  <a14:hiddenFill xmlns:a14="http://schemas.microsoft.com/office/drawing/2010/main" xmlns="">
                    <a:solidFill>
                      <a:srgbClr val="FFFFFF"/>
                    </a:solidFill>
                  </a14:hiddenFill>
                </a:ext>
              </a:extLst>
            </p:spPr>
          </p:pic>
        </p:grpSp>
        <p:sp>
          <p:nvSpPr>
            <p:cNvPr id="50" name="Podnadpis 2"/>
            <p:cNvSpPr txBox="1">
              <a:spLocks/>
            </p:cNvSpPr>
            <p:nvPr/>
          </p:nvSpPr>
          <p:spPr>
            <a:xfrm>
              <a:off x="2492311" y="1093531"/>
              <a:ext cx="4228865" cy="2342315"/>
            </a:xfrm>
            <a:prstGeom prst="rect">
              <a:avLst/>
            </a:prstGeom>
          </p:spPr>
          <p:txBody>
            <a:bodyPr vert="horz" lIns="91440" tIns="45720" rIns="91440" bIns="45720" rtlCol="0">
              <a:noAutofit/>
            </a:bodyPr>
            <a:lstStyle>
              <a:lvl1pPr marL="0" indent="0" algn="ctr" defTabSz="914400" rtl="0" eaLnBrk="1" latinLnBrk="0" hangingPunct="1">
                <a:spcBef>
                  <a:spcPct val="20000"/>
                </a:spcBef>
                <a:buFont typeface="Arial"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r>
                <a:rPr lang="cs-CZ" sz="2400" dirty="0" smtClean="0">
                  <a:solidFill>
                    <a:srgbClr val="FF0000"/>
                  </a:solidFill>
                  <a:effectLst>
                    <a:outerShdw blurRad="38100" dist="38100" dir="2700000" algn="tl">
                      <a:srgbClr val="000000">
                        <a:alpha val="43137"/>
                      </a:srgbClr>
                    </a:outerShdw>
                  </a:effectLst>
                </a:rPr>
                <a:t>UPOZORNĚNÍ </a:t>
              </a:r>
              <a:r>
                <a:rPr lang="cs-CZ" sz="2400" dirty="0">
                  <a:solidFill>
                    <a:srgbClr val="FF0000"/>
                  </a:solidFill>
                  <a:effectLst>
                    <a:outerShdw blurRad="38100" dist="38100" dir="2700000" algn="tl">
                      <a:srgbClr val="000000">
                        <a:alpha val="43137"/>
                      </a:srgbClr>
                    </a:outerShdw>
                  </a:effectLst>
                </a:rPr>
                <a:t>UČITELE DĚJEPISU!!!</a:t>
              </a:r>
            </a:p>
            <a:p>
              <a:r>
                <a:rPr lang="cs-CZ" sz="1600" dirty="0" smtClean="0">
                  <a:solidFill>
                    <a:srgbClr val="002060"/>
                  </a:solidFill>
                  <a:effectLst>
                    <a:outerShdw blurRad="38100" dist="38100" dir="2700000" algn="tl">
                      <a:srgbClr val="000000">
                        <a:alpha val="43137"/>
                      </a:srgbClr>
                    </a:outerShdw>
                  </a:effectLst>
                </a:rPr>
                <a:t>VÝŠE </a:t>
              </a:r>
              <a:r>
                <a:rPr lang="cs-CZ" sz="1600" dirty="0">
                  <a:solidFill>
                    <a:srgbClr val="002060"/>
                  </a:solidFill>
                  <a:effectLst>
                    <a:outerShdw blurRad="38100" dist="38100" dir="2700000" algn="tl">
                      <a:srgbClr val="000000">
                        <a:alpha val="43137"/>
                      </a:srgbClr>
                    </a:outerShdw>
                  </a:effectLst>
                </a:rPr>
                <a:t>UVEDENÉ ROZČLENĚNÍ </a:t>
              </a:r>
              <a:r>
                <a:rPr lang="cs-CZ" sz="1600" dirty="0" smtClean="0">
                  <a:solidFill>
                    <a:srgbClr val="002060"/>
                  </a:solidFill>
                  <a:effectLst>
                    <a:outerShdw blurRad="38100" dist="38100" dir="2700000" algn="tl">
                      <a:srgbClr val="000000">
                        <a:alpha val="43137"/>
                      </a:srgbClr>
                    </a:outerShdw>
                  </a:effectLst>
                </a:rPr>
                <a:t>JE </a:t>
              </a:r>
              <a:r>
                <a:rPr lang="cs-CZ" sz="1600" u="sng" dirty="0" smtClean="0">
                  <a:solidFill>
                    <a:srgbClr val="002060"/>
                  </a:solidFill>
                  <a:effectLst>
                    <a:outerShdw blurRad="38100" dist="38100" dir="2700000" algn="tl">
                      <a:srgbClr val="000000">
                        <a:alpha val="43137"/>
                      </a:srgbClr>
                    </a:outerShdw>
                  </a:effectLst>
                </a:rPr>
                <a:t>POUZE ORIENTAČNÍ</a:t>
              </a:r>
              <a:r>
                <a:rPr lang="cs-CZ" sz="1600" dirty="0" smtClean="0">
                  <a:solidFill>
                    <a:srgbClr val="002060"/>
                  </a:solidFill>
                  <a:effectLst>
                    <a:outerShdw blurRad="38100" dist="38100" dir="2700000" algn="tl">
                      <a:srgbClr val="000000">
                        <a:alpha val="43137"/>
                      </a:srgbClr>
                    </a:outerShdw>
                  </a:effectLst>
                </a:rPr>
                <a:t>. JEDNOTLIVÁ OBDOBÍ SE VE SVĚTĚ NAVZÁJEM PROLÍNALA A O SPRÁVNÉM VYMEZENÍ DAT SE VEDOU DISKUSE!!!</a:t>
              </a:r>
            </a:p>
            <a:p>
              <a:r>
                <a:rPr lang="cs-CZ" sz="1800" dirty="0" smtClean="0">
                  <a:solidFill>
                    <a:srgbClr val="002060"/>
                  </a:solidFill>
                  <a:effectLst>
                    <a:outerShdw blurRad="38100" dist="38100" dir="2700000" algn="tl">
                      <a:srgbClr val="000000">
                        <a:alpha val="43137"/>
                      </a:srgbClr>
                    </a:outerShdw>
                  </a:effectLst>
                </a:rPr>
                <a:t> </a:t>
              </a:r>
              <a:r>
                <a:rPr lang="cs-CZ" sz="1800" dirty="0" smtClean="0">
                  <a:solidFill>
                    <a:schemeClr val="tx1"/>
                  </a:solidFill>
                  <a:effectLst>
                    <a:outerShdw blurRad="38100" dist="38100" dir="2700000" algn="tl">
                      <a:srgbClr val="000000">
                        <a:alpha val="43137"/>
                      </a:srgbClr>
                    </a:outerShdw>
                  </a:effectLst>
                </a:rPr>
                <a:t>Já jen, že opakování je matka moudrosti…</a:t>
              </a:r>
              <a:endParaRPr lang="cs-CZ" sz="1800" dirty="0">
                <a:solidFill>
                  <a:srgbClr val="002060"/>
                </a:solidFill>
                <a:effectLst>
                  <a:outerShdw blurRad="38100" dist="38100" dir="2700000" algn="tl">
                    <a:srgbClr val="000000">
                      <a:alpha val="43137"/>
                    </a:srgbClr>
                  </a:outerShdw>
                </a:effectLst>
              </a:endParaRPr>
            </a:p>
            <a:p>
              <a:pPr algn="l"/>
              <a:endParaRPr lang="cs-CZ" sz="1800" dirty="0">
                <a:solidFill>
                  <a:srgbClr val="FFFF00"/>
                </a:solidFill>
                <a:effectLst>
                  <a:outerShdw blurRad="38100" dist="38100" dir="2700000" algn="tl">
                    <a:srgbClr val="000000">
                      <a:alpha val="43137"/>
                    </a:srgbClr>
                  </a:outerShdw>
                </a:effectLst>
              </a:endParaRPr>
            </a:p>
          </p:txBody>
        </p:sp>
      </p:grpSp>
    </p:spTree>
    <p:extLst>
      <p:ext uri="{BB962C8B-B14F-4D97-AF65-F5344CB8AC3E}">
        <p14:creationId xmlns:p14="http://schemas.microsoft.com/office/powerpoint/2010/main" xmlns="" val="224732181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56051"/>
          </a:xfrm>
          <a:prstGeom prst="rect">
            <a:avLst/>
          </a:prstGeom>
        </p:spPr>
      </p:pic>
      <p:sp>
        <p:nvSpPr>
          <p:cNvPr id="22" name="Podnadpis 2"/>
          <p:cNvSpPr>
            <a:spLocks noGrp="1"/>
          </p:cNvSpPr>
          <p:nvPr>
            <p:ph type="ctrTitle"/>
          </p:nvPr>
        </p:nvSpPr>
        <p:spPr>
          <a:xfrm>
            <a:off x="0" y="17102"/>
            <a:ext cx="8820472" cy="1099777"/>
          </a:xfrm>
        </p:spPr>
        <p:txBody>
          <a:bodyPr>
            <a:noAutofit/>
          </a:bodyPr>
          <a:lstStyle/>
          <a:p>
            <a:r>
              <a:rPr lang="cs-CZ" sz="2400" dirty="0" smtClean="0">
                <a:solidFill>
                  <a:schemeClr val="bg1"/>
                </a:solidFill>
                <a:effectLst>
                  <a:outerShdw blurRad="38100" dist="38100" dir="2700000" algn="tl">
                    <a:srgbClr val="000000">
                      <a:alpha val="43137"/>
                    </a:srgbClr>
                  </a:outerShdw>
                </a:effectLst>
              </a:rPr>
              <a:t>KTERÉ JE TO STOLETÍ? JAKÁ JE TO EPOCHA?</a:t>
            </a:r>
            <a:br>
              <a:rPr lang="cs-CZ" sz="2400" dirty="0" smtClean="0">
                <a:solidFill>
                  <a:schemeClr val="bg1"/>
                </a:solidFill>
                <a:effectLst>
                  <a:outerShdw blurRad="38100" dist="38100" dir="2700000" algn="tl">
                    <a:srgbClr val="000000">
                      <a:alpha val="43137"/>
                    </a:srgbClr>
                  </a:outerShdw>
                </a:effectLst>
              </a:rPr>
            </a:br>
            <a:r>
              <a:rPr lang="cs-CZ" sz="2400" dirty="0" smtClean="0">
                <a:solidFill>
                  <a:srgbClr val="FFFF00"/>
                </a:solidFill>
                <a:effectLst>
                  <a:outerShdw blurRad="38100" dist="38100" dir="2700000" algn="tl">
                    <a:srgbClr val="000000">
                      <a:alpha val="43137"/>
                    </a:srgbClr>
                  </a:outerShdw>
                </a:effectLst>
              </a:rPr>
              <a:t>KRÁTKÝ TEST</a:t>
            </a:r>
            <a:endParaRPr lang="cs-CZ" sz="2400" dirty="0">
              <a:solidFill>
                <a:srgbClr val="FFFF00"/>
              </a:solidFill>
              <a:effectLst>
                <a:outerShdw blurRad="38100" dist="38100" dir="2700000" algn="tl">
                  <a:srgbClr val="000000">
                    <a:alpha val="43137"/>
                  </a:srgbClr>
                </a:outerShdw>
              </a:effectLst>
            </a:endParaRPr>
          </a:p>
        </p:txBody>
      </p:sp>
      <p:sp>
        <p:nvSpPr>
          <p:cNvPr id="10" name="Podnadpis 2"/>
          <p:cNvSpPr txBox="1">
            <a:spLocks/>
          </p:cNvSpPr>
          <p:nvPr/>
        </p:nvSpPr>
        <p:spPr>
          <a:xfrm>
            <a:off x="92506" y="1009078"/>
            <a:ext cx="8784976" cy="3578895"/>
          </a:xfrm>
          <a:prstGeom prst="rect">
            <a:avLst/>
          </a:prstGeom>
        </p:spPr>
        <p:txBody>
          <a:bodyPr vert="horz" lIns="91440" tIns="45720" rIns="91440" bIns="45720" rtlCol="0">
            <a:normAutofit/>
          </a:bodyPr>
          <a:lstStyle>
            <a:lvl1pPr marL="0" indent="0" algn="ctr" defTabSz="914400" rtl="0" eaLnBrk="1" latinLnBrk="0" hangingPunct="1">
              <a:spcBef>
                <a:spcPct val="20000"/>
              </a:spcBef>
              <a:buFont typeface="Arial" panose="020B0604020202020204" pitchFamily="34" charset="0"/>
              <a:buNone/>
              <a:defRPr sz="3200" kern="1200">
                <a:solidFill>
                  <a:schemeClr val="tx1">
                    <a:tint val="75000"/>
                  </a:schemeClr>
                </a:solidFill>
                <a:latin typeface="+mn-lt"/>
                <a:ea typeface="+mn-ea"/>
                <a:cs typeface="+mn-cs"/>
              </a:defRPr>
            </a:lvl1pPr>
            <a:lvl2pPr marL="457200" indent="0" algn="ctr" defTabSz="914400" rtl="0" eaLnBrk="1" latinLnBrk="0" hangingPunct="1">
              <a:spcBef>
                <a:spcPct val="20000"/>
              </a:spcBef>
              <a:buFont typeface="Arial" panose="020B0604020202020204" pitchFamily="34" charset="0"/>
              <a:buNone/>
              <a:defRPr sz="2800" kern="1200">
                <a:solidFill>
                  <a:schemeClr val="tx1">
                    <a:tint val="75000"/>
                  </a:schemeClr>
                </a:solidFill>
                <a:latin typeface="+mn-lt"/>
                <a:ea typeface="+mn-ea"/>
                <a:cs typeface="+mn-cs"/>
              </a:defRPr>
            </a:lvl2pPr>
            <a:lvl3pPr marL="914400" indent="0" algn="ctr" defTabSz="914400" rtl="0" eaLnBrk="1" latinLnBrk="0" hangingPunct="1">
              <a:spcBef>
                <a:spcPct val="20000"/>
              </a:spcBef>
              <a:buFont typeface="Arial" panose="020B0604020202020204" pitchFamily="34" charset="0"/>
              <a:buNone/>
              <a:defRPr sz="2400" kern="1200">
                <a:solidFill>
                  <a:schemeClr val="tx1">
                    <a:tint val="75000"/>
                  </a:schemeClr>
                </a:solidFill>
                <a:latin typeface="+mn-lt"/>
                <a:ea typeface="+mn-ea"/>
                <a:cs typeface="+mn-cs"/>
              </a:defRPr>
            </a:lvl3pPr>
            <a:lvl4pPr marL="1371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4pPr>
            <a:lvl5pPr marL="18288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anose="020B0604020202020204" pitchFamily="34" charset="0"/>
              <a:buNone/>
              <a:defRPr sz="2000" kern="1200">
                <a:solidFill>
                  <a:schemeClr val="tx1">
                    <a:tint val="75000"/>
                  </a:schemeClr>
                </a:solidFill>
                <a:latin typeface="+mn-lt"/>
                <a:ea typeface="+mn-ea"/>
                <a:cs typeface="+mn-cs"/>
              </a:defRPr>
            </a:lvl9pPr>
          </a:lstStyle>
          <a:p>
            <a:pPr marL="457200" indent="-457200" algn="l">
              <a:buFont typeface="Arial" panose="020B0604020202020204" pitchFamily="34" charset="0"/>
              <a:buChar char="•"/>
            </a:pPr>
            <a:r>
              <a:rPr lang="cs-CZ" sz="2000" dirty="0">
                <a:solidFill>
                  <a:srgbClr val="FFFF00"/>
                </a:solidFill>
                <a:effectLst>
                  <a:outerShdw blurRad="38100" dist="38100" dir="2700000" algn="tl">
                    <a:srgbClr val="000000">
                      <a:alpha val="43137"/>
                    </a:srgbClr>
                  </a:outerShdw>
                </a:effectLst>
              </a:rPr>
              <a:t>j</a:t>
            </a:r>
            <a:r>
              <a:rPr lang="cs-CZ" sz="2000" dirty="0" smtClean="0">
                <a:solidFill>
                  <a:srgbClr val="FFFF00"/>
                </a:solidFill>
                <a:effectLst>
                  <a:outerShdw blurRad="38100" dist="38100" dir="2700000" algn="tl">
                    <a:srgbClr val="000000">
                      <a:alpha val="43137"/>
                    </a:srgbClr>
                  </a:outerShdw>
                </a:effectLst>
              </a:rPr>
              <a:t>e-li opakování skutečně matkou moudrosti, pak neuškodí, když si naučenou látku nyní vyzkoušíme:</a:t>
            </a:r>
          </a:p>
          <a:p>
            <a:pPr marL="914400" lvl="1" indent="-457200" algn="l">
              <a:buFont typeface="Wingdings" panose="05000000000000000000" pitchFamily="2" charset="2"/>
              <a:buChar char="Ø"/>
            </a:pPr>
            <a:r>
              <a:rPr lang="cs-CZ" sz="1600" dirty="0" smtClean="0">
                <a:solidFill>
                  <a:schemeClr val="bg1"/>
                </a:solidFill>
                <a:effectLst>
                  <a:outerShdw blurRad="38100" dist="38100" dir="2700000" algn="tl">
                    <a:srgbClr val="000000">
                      <a:alpha val="43137"/>
                    </a:srgbClr>
                  </a:outerShdw>
                </a:effectLst>
              </a:rPr>
              <a:t>doplňte následující tabulku a po </a:t>
            </a:r>
            <a:r>
              <a:rPr lang="cs-CZ" sz="1600" dirty="0" smtClean="0">
                <a:solidFill>
                  <a:schemeClr val="bg1"/>
                </a:solidFill>
                <a:effectLst>
                  <a:outerShdw blurRad="38100" dist="38100" dir="2700000" algn="tl">
                    <a:srgbClr val="000000">
                      <a:alpha val="43137"/>
                    </a:srgbClr>
                  </a:outerShdw>
                </a:effectLst>
              </a:rPr>
              <a:t>dalším kliku </a:t>
            </a:r>
            <a:r>
              <a:rPr lang="cs-CZ" sz="1600" dirty="0" smtClean="0">
                <a:solidFill>
                  <a:schemeClr val="bg1"/>
                </a:solidFill>
                <a:effectLst>
                  <a:outerShdw blurRad="38100" dist="38100" dir="2700000" algn="tl">
                    <a:srgbClr val="000000">
                      <a:alpha val="43137"/>
                    </a:srgbClr>
                  </a:outerShdw>
                </a:effectLst>
              </a:rPr>
              <a:t>zjistíme, jak jste si vedli </a:t>
            </a:r>
            <a:r>
              <a:rPr lang="cs-CZ" sz="1600" dirty="0" smtClean="0">
                <a:solidFill>
                  <a:schemeClr val="bg1"/>
                </a:solidFill>
                <a:effectLst>
                  <a:outerShdw blurRad="38100" dist="38100" dir="2700000" algn="tl">
                    <a:srgbClr val="000000">
                      <a:alpha val="43137"/>
                    </a:srgbClr>
                  </a:outerShdw>
                </a:effectLst>
                <a:sym typeface="Wingdings" panose="05000000000000000000" pitchFamily="2" charset="2"/>
              </a:rPr>
              <a:t></a:t>
            </a:r>
            <a:r>
              <a:rPr lang="cs-CZ" sz="1600" dirty="0" smtClean="0">
                <a:solidFill>
                  <a:schemeClr val="bg1"/>
                </a:solidFill>
                <a:effectLst>
                  <a:outerShdw blurRad="38100" dist="38100" dir="2700000" algn="tl">
                    <a:srgbClr val="000000">
                      <a:alpha val="43137"/>
                    </a:srgbClr>
                  </a:outerShdw>
                </a:effectLst>
              </a:rPr>
              <a:t>  </a:t>
            </a:r>
          </a:p>
          <a:p>
            <a:pPr algn="l"/>
            <a:endParaRPr lang="cs-CZ" sz="2000" dirty="0">
              <a:solidFill>
                <a:schemeClr val="bg1"/>
              </a:solidFill>
              <a:effectLst>
                <a:outerShdw blurRad="38100" dist="38100" dir="2700000" algn="tl">
                  <a:srgbClr val="000000">
                    <a:alpha val="43137"/>
                  </a:srgbClr>
                </a:outerShdw>
              </a:effectLst>
            </a:endParaRPr>
          </a:p>
        </p:txBody>
      </p:sp>
      <p:pic>
        <p:nvPicPr>
          <p:cNvPr id="2" name="Obrázek 1" descr="Výřez obrazovky"/>
          <p:cNvPicPr>
            <a:picLocks noChangeAspect="1"/>
          </p:cNvPicPr>
          <p:nvPr/>
        </p:nvPicPr>
        <p:blipFill>
          <a:blip r:embed="rId4" cstate="print">
            <a:extLst>
              <a:ext uri="{28A0092B-C50C-407E-A947-70E740481C1C}">
                <a14:useLocalDpi xmlns:a14="http://schemas.microsoft.com/office/drawing/2010/main" xmlns="" val="0"/>
              </a:ext>
            </a:extLst>
          </a:blip>
          <a:stretch>
            <a:fillRect/>
          </a:stretch>
        </p:blipFill>
        <p:spPr>
          <a:xfrm>
            <a:off x="1712832" y="2273075"/>
            <a:ext cx="5544324" cy="2314898"/>
          </a:xfrm>
          <a:prstGeom prst="rect">
            <a:avLst/>
          </a:prstGeom>
        </p:spPr>
      </p:pic>
      <p:pic>
        <p:nvPicPr>
          <p:cNvPr id="3" name="Obrázek 2" descr="Výřez obrazovky"/>
          <p:cNvPicPr>
            <a:picLocks noChangeAspect="1"/>
          </p:cNvPicPr>
          <p:nvPr/>
        </p:nvPicPr>
        <p:blipFill>
          <a:blip r:embed="rId5" cstate="print">
            <a:extLst>
              <a:ext uri="{28A0092B-C50C-407E-A947-70E740481C1C}">
                <a14:useLocalDpi xmlns:a14="http://schemas.microsoft.com/office/drawing/2010/main" xmlns="" val="0"/>
              </a:ext>
            </a:extLst>
          </a:blip>
          <a:stretch>
            <a:fillRect/>
          </a:stretch>
        </p:blipFill>
        <p:spPr>
          <a:xfrm>
            <a:off x="1712832" y="2273075"/>
            <a:ext cx="5601482" cy="2333951"/>
          </a:xfrm>
          <a:prstGeom prst="rect">
            <a:avLst/>
          </a:prstGeom>
        </p:spPr>
      </p:pic>
    </p:spTree>
    <p:extLst>
      <p:ext uri="{BB962C8B-B14F-4D97-AF65-F5344CB8AC3E}">
        <p14:creationId xmlns:p14="http://schemas.microsoft.com/office/powerpoint/2010/main" xmlns="" val="172603588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Effect transition="in" filter="fade">
                                      <p:cBhvr>
                                        <p:cTn id="14" dur="1000"/>
                                        <p:tgtEl>
                                          <p:spTgt spid="3"/>
                                        </p:tgtEl>
                                      </p:cBhvr>
                                    </p:animEffect>
                                    <p:anim calcmode="lin" valueType="num">
                                      <p:cBhvr>
                                        <p:cTn id="15" dur="1000" fill="hold"/>
                                        <p:tgtEl>
                                          <p:spTgt spid="3"/>
                                        </p:tgtEl>
                                        <p:attrNameLst>
                                          <p:attrName>ppt_x</p:attrName>
                                        </p:attrNameLst>
                                      </p:cBhvr>
                                      <p:tavLst>
                                        <p:tav tm="0">
                                          <p:val>
                                            <p:strVal val="#ppt_x"/>
                                          </p:val>
                                        </p:tav>
                                        <p:tav tm="100000">
                                          <p:val>
                                            <p:strVal val="#ppt_x"/>
                                          </p:val>
                                        </p:tav>
                                      </p:tavLst>
                                    </p:anim>
                                    <p:anim calcmode="lin" valueType="num">
                                      <p:cBhvr>
                                        <p:cTn id="16"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38949"/>
          </a:xfrm>
          <a:prstGeom prst="rect">
            <a:avLst/>
          </a:prstGeom>
        </p:spPr>
      </p:pic>
      <p:sp>
        <p:nvSpPr>
          <p:cNvPr id="22" name="Podnadpis 2"/>
          <p:cNvSpPr>
            <a:spLocks noGrp="1"/>
          </p:cNvSpPr>
          <p:nvPr>
            <p:ph type="ctrTitle"/>
          </p:nvPr>
        </p:nvSpPr>
        <p:spPr>
          <a:xfrm>
            <a:off x="107504" y="0"/>
            <a:ext cx="8856984" cy="1101725"/>
          </a:xfrm>
        </p:spPr>
        <p:txBody>
          <a:bodyPr>
            <a:normAutofit fontScale="90000"/>
          </a:bodyPr>
          <a:lstStyle/>
          <a:p>
            <a:r>
              <a:rPr lang="cs-CZ" sz="4000" dirty="0" smtClean="0">
                <a:solidFill>
                  <a:schemeClr val="bg1"/>
                </a:solidFill>
                <a:effectLst>
                  <a:outerShdw blurRad="38100" dist="38100" dir="2700000" algn="tl">
                    <a:srgbClr val="000000">
                      <a:alpha val="43137"/>
                    </a:srgbClr>
                  </a:outerShdw>
                </a:effectLst>
              </a:rPr>
              <a:t>KTERÉ JE TO STOLETÍ? JAKÁ JE TO EPOCHA?</a:t>
            </a:r>
            <a:r>
              <a:rPr lang="cs-CZ" sz="4000" smtClean="0">
                <a:solidFill>
                  <a:schemeClr val="bg1"/>
                </a:solidFill>
                <a:effectLst>
                  <a:outerShdw blurRad="38100" dist="38100" dir="2700000" algn="tl">
                    <a:srgbClr val="000000">
                      <a:alpha val="43137"/>
                    </a:srgbClr>
                  </a:outerShdw>
                </a:effectLst>
              </a:rPr>
              <a:t/>
            </a:r>
            <a:br>
              <a:rPr lang="cs-CZ" sz="4000" smtClean="0">
                <a:solidFill>
                  <a:schemeClr val="bg1"/>
                </a:solidFill>
                <a:effectLst>
                  <a:outerShdw blurRad="38100" dist="38100" dir="2700000" algn="tl">
                    <a:srgbClr val="000000">
                      <a:alpha val="43137"/>
                    </a:srgbClr>
                  </a:outerShdw>
                </a:effectLst>
              </a:rPr>
            </a:br>
            <a:r>
              <a:rPr lang="cs-CZ" smtClean="0">
                <a:solidFill>
                  <a:srgbClr val="FFFF00"/>
                </a:solidFill>
                <a:effectLst>
                  <a:outerShdw blurRad="38100" dist="38100" dir="2700000" algn="tl">
                    <a:srgbClr val="000000">
                      <a:alpha val="43137"/>
                    </a:srgbClr>
                  </a:outerShdw>
                </a:effectLst>
              </a:rPr>
              <a:t>ZDROJE</a:t>
            </a:r>
            <a:endParaRPr lang="cs-CZ" dirty="0">
              <a:solidFill>
                <a:srgbClr val="FFFF00"/>
              </a:solidFill>
              <a:effectLst>
                <a:outerShdw blurRad="38100" dist="38100" dir="2700000" algn="tl">
                  <a:srgbClr val="000000">
                    <a:alpha val="43137"/>
                  </a:srgbClr>
                </a:outerShdw>
              </a:effectLst>
            </a:endParaRPr>
          </a:p>
        </p:txBody>
      </p:sp>
      <p:sp>
        <p:nvSpPr>
          <p:cNvPr id="23" name="Podnadpis 2"/>
          <p:cNvSpPr>
            <a:spLocks noGrp="1"/>
          </p:cNvSpPr>
          <p:nvPr>
            <p:ph type="subTitle" idx="1"/>
          </p:nvPr>
        </p:nvSpPr>
        <p:spPr>
          <a:xfrm>
            <a:off x="179512" y="1255024"/>
            <a:ext cx="8784976" cy="3548974"/>
          </a:xfrm>
        </p:spPr>
        <p:txBody>
          <a:bodyPr>
            <a:normAutofit/>
          </a:bodyPr>
          <a:lstStyle/>
          <a:p>
            <a:pPr algn="l"/>
            <a:r>
              <a:rPr lang="cs-CZ" sz="1600" dirty="0">
                <a:solidFill>
                  <a:schemeClr val="bg1"/>
                </a:solidFill>
              </a:rPr>
              <a:t>AUTOR NEUVEDEN. </a:t>
            </a:r>
            <a:r>
              <a:rPr lang="cs-CZ" sz="1600" i="1" dirty="0">
                <a:solidFill>
                  <a:schemeClr val="bg1"/>
                </a:solidFill>
              </a:rPr>
              <a:t>Internetová jazyková příručka</a:t>
            </a:r>
            <a:r>
              <a:rPr lang="cs-CZ" sz="1600" dirty="0">
                <a:solidFill>
                  <a:schemeClr val="bg1"/>
                </a:solidFill>
              </a:rPr>
              <a:t> [online]. [cit. </a:t>
            </a:r>
            <a:r>
              <a:rPr lang="cs-CZ" sz="1600" dirty="0" smtClean="0">
                <a:solidFill>
                  <a:schemeClr val="bg1"/>
                </a:solidFill>
              </a:rPr>
              <a:t>7.9.2013]. </a:t>
            </a:r>
            <a:r>
              <a:rPr lang="cs-CZ" sz="1600" dirty="0">
                <a:solidFill>
                  <a:schemeClr val="bg1"/>
                </a:solidFill>
              </a:rPr>
              <a:t>Dostupný na WWW: http://prirucka.ujc.cas.cz/?</a:t>
            </a:r>
            <a:r>
              <a:rPr lang="cs-CZ" sz="1600" dirty="0" smtClean="0">
                <a:solidFill>
                  <a:schemeClr val="bg1"/>
                </a:solidFill>
              </a:rPr>
              <a:t>id=795</a:t>
            </a:r>
          </a:p>
          <a:p>
            <a:pPr algn="l"/>
            <a:r>
              <a:rPr lang="en-US" sz="1600" dirty="0" smtClean="0">
                <a:solidFill>
                  <a:schemeClr val="bg1"/>
                </a:solidFill>
              </a:rPr>
              <a:t>AUTOR </a:t>
            </a:r>
            <a:r>
              <a:rPr lang="en-US" sz="1600" dirty="0">
                <a:solidFill>
                  <a:schemeClr val="bg1"/>
                </a:solidFill>
              </a:rPr>
              <a:t>NEUVEDEN. </a:t>
            </a:r>
            <a:r>
              <a:rPr lang="en-US" sz="1600" i="1" dirty="0">
                <a:solidFill>
                  <a:schemeClr val="bg1"/>
                </a:solidFill>
              </a:rPr>
              <a:t>MS Office</a:t>
            </a:r>
            <a:r>
              <a:rPr lang="en-US" sz="1600" dirty="0">
                <a:solidFill>
                  <a:schemeClr val="bg1"/>
                </a:solidFill>
              </a:rPr>
              <a:t> [online]. [</a:t>
            </a:r>
            <a:r>
              <a:rPr lang="en-US" sz="1600" dirty="0" smtClean="0">
                <a:solidFill>
                  <a:schemeClr val="bg1"/>
                </a:solidFill>
              </a:rPr>
              <a:t>cit.</a:t>
            </a:r>
            <a:r>
              <a:rPr lang="cs-CZ" sz="1600" dirty="0" smtClean="0">
                <a:solidFill>
                  <a:schemeClr val="bg1"/>
                </a:solidFill>
              </a:rPr>
              <a:t> </a:t>
            </a:r>
            <a:r>
              <a:rPr lang="en-US" sz="1600" dirty="0" smtClean="0">
                <a:solidFill>
                  <a:schemeClr val="bg1"/>
                </a:solidFill>
              </a:rPr>
              <a:t>7.</a:t>
            </a:r>
            <a:r>
              <a:rPr lang="cs-CZ" sz="1600" dirty="0" smtClean="0">
                <a:solidFill>
                  <a:schemeClr val="bg1"/>
                </a:solidFill>
              </a:rPr>
              <a:t>9</a:t>
            </a:r>
            <a:r>
              <a:rPr lang="en-US" sz="1600" dirty="0" smtClean="0">
                <a:solidFill>
                  <a:schemeClr val="bg1"/>
                </a:solidFill>
              </a:rPr>
              <a:t>.201</a:t>
            </a:r>
            <a:r>
              <a:rPr lang="cs-CZ" sz="1600" dirty="0" smtClean="0">
                <a:solidFill>
                  <a:schemeClr val="bg1"/>
                </a:solidFill>
              </a:rPr>
              <a:t>3</a:t>
            </a:r>
            <a:r>
              <a:rPr lang="en-US" sz="1600" dirty="0" smtClean="0">
                <a:solidFill>
                  <a:schemeClr val="bg1"/>
                </a:solidFill>
              </a:rPr>
              <a:t>]. </a:t>
            </a:r>
            <a:r>
              <a:rPr lang="en-US" sz="1600" dirty="0" err="1">
                <a:solidFill>
                  <a:schemeClr val="bg1"/>
                </a:solidFill>
              </a:rPr>
              <a:t>Dostupný</a:t>
            </a:r>
            <a:r>
              <a:rPr lang="en-US" sz="1600" dirty="0">
                <a:solidFill>
                  <a:schemeClr val="bg1"/>
                </a:solidFill>
              </a:rPr>
              <a:t> </a:t>
            </a:r>
            <a:r>
              <a:rPr lang="cs-CZ" sz="1600" dirty="0" smtClean="0">
                <a:solidFill>
                  <a:schemeClr val="bg1"/>
                </a:solidFill>
              </a:rPr>
              <a:t>pod licencí MS Office 2010 </a:t>
            </a:r>
            <a:r>
              <a:rPr lang="en-US" sz="1600" dirty="0" err="1" smtClean="0">
                <a:solidFill>
                  <a:schemeClr val="bg1"/>
                </a:solidFill>
              </a:rPr>
              <a:t>na</a:t>
            </a:r>
            <a:r>
              <a:rPr lang="en-US" sz="1600" dirty="0" smtClean="0">
                <a:solidFill>
                  <a:schemeClr val="bg1"/>
                </a:solidFill>
              </a:rPr>
              <a:t> </a:t>
            </a:r>
            <a:r>
              <a:rPr lang="en-US" sz="1600" dirty="0">
                <a:solidFill>
                  <a:schemeClr val="bg1"/>
                </a:solidFill>
              </a:rPr>
              <a:t>WWW: http://office.microsoft.com/cs-cz/images/results.aspx?qu=b%C4%9B%C5%BEec&amp;ex=1#ai:MC900213001</a:t>
            </a:r>
            <a:r>
              <a:rPr lang="en-US" sz="1600" dirty="0" smtClean="0">
                <a:solidFill>
                  <a:schemeClr val="bg1"/>
                </a:solidFill>
              </a:rPr>
              <a:t>|</a:t>
            </a:r>
            <a:endParaRPr lang="cs-CZ" sz="1600" dirty="0" smtClean="0">
              <a:solidFill>
                <a:schemeClr val="bg1"/>
              </a:solidFill>
            </a:endParaRPr>
          </a:p>
          <a:p>
            <a:pPr algn="l"/>
            <a:r>
              <a:rPr lang="en-US" sz="1600" dirty="0">
                <a:solidFill>
                  <a:schemeClr val="bg1"/>
                </a:solidFill>
              </a:rPr>
              <a:t>AUTOR NEUVEDEN. </a:t>
            </a:r>
            <a:r>
              <a:rPr lang="en-US" sz="1600" i="1" dirty="0">
                <a:solidFill>
                  <a:schemeClr val="bg1"/>
                </a:solidFill>
              </a:rPr>
              <a:t>MS Office</a:t>
            </a:r>
            <a:r>
              <a:rPr lang="en-US" sz="1600" dirty="0">
                <a:solidFill>
                  <a:schemeClr val="bg1"/>
                </a:solidFill>
              </a:rPr>
              <a:t> [online]. [cit. </a:t>
            </a:r>
            <a:r>
              <a:rPr lang="en-US" sz="1600" dirty="0" smtClean="0">
                <a:solidFill>
                  <a:schemeClr val="bg1"/>
                </a:solidFill>
              </a:rPr>
              <a:t>7.</a:t>
            </a:r>
            <a:r>
              <a:rPr lang="cs-CZ" sz="1600" dirty="0" smtClean="0">
                <a:solidFill>
                  <a:schemeClr val="bg1"/>
                </a:solidFill>
              </a:rPr>
              <a:t>9</a:t>
            </a:r>
            <a:r>
              <a:rPr lang="en-US" sz="1600" dirty="0" smtClean="0">
                <a:solidFill>
                  <a:schemeClr val="bg1"/>
                </a:solidFill>
              </a:rPr>
              <a:t>.201</a:t>
            </a:r>
            <a:r>
              <a:rPr lang="cs-CZ" sz="1600" dirty="0" smtClean="0">
                <a:solidFill>
                  <a:schemeClr val="bg1"/>
                </a:solidFill>
              </a:rPr>
              <a:t>3</a:t>
            </a:r>
            <a:r>
              <a:rPr lang="en-US" sz="1600" dirty="0" smtClean="0">
                <a:solidFill>
                  <a:schemeClr val="bg1"/>
                </a:solidFill>
              </a:rPr>
              <a:t>]. </a:t>
            </a:r>
            <a:r>
              <a:rPr lang="en-US" sz="1600" dirty="0" err="1" smtClean="0">
                <a:solidFill>
                  <a:schemeClr val="bg1"/>
                </a:solidFill>
              </a:rPr>
              <a:t>Dostupný</a:t>
            </a:r>
            <a:r>
              <a:rPr lang="cs-CZ" sz="1600" dirty="0" smtClean="0">
                <a:solidFill>
                  <a:schemeClr val="bg1"/>
                </a:solidFill>
              </a:rPr>
              <a:t> pod licencí MS Office 2010</a:t>
            </a:r>
            <a:r>
              <a:rPr lang="en-US" sz="1600" dirty="0" smtClean="0">
                <a:solidFill>
                  <a:schemeClr val="bg1"/>
                </a:solidFill>
              </a:rPr>
              <a:t> </a:t>
            </a:r>
            <a:r>
              <a:rPr lang="en-US" sz="1600" dirty="0" err="1">
                <a:solidFill>
                  <a:schemeClr val="bg1"/>
                </a:solidFill>
              </a:rPr>
              <a:t>na</a:t>
            </a:r>
            <a:r>
              <a:rPr lang="en-US" sz="1600" dirty="0">
                <a:solidFill>
                  <a:schemeClr val="bg1"/>
                </a:solidFill>
              </a:rPr>
              <a:t> WWW: http://office.microsoft.com/cs-cz/images/results.aspx?qu=dort&amp;ex=1#ai:MC900196250</a:t>
            </a:r>
            <a:r>
              <a:rPr lang="en-US" sz="1600" dirty="0" smtClean="0">
                <a:solidFill>
                  <a:schemeClr val="bg1"/>
                </a:solidFill>
              </a:rPr>
              <a:t>|</a:t>
            </a:r>
            <a:endParaRPr lang="cs-CZ" sz="1600" dirty="0" smtClean="0">
              <a:solidFill>
                <a:schemeClr val="bg1"/>
              </a:solidFill>
            </a:endParaRPr>
          </a:p>
          <a:p>
            <a:pPr algn="l"/>
            <a:r>
              <a:rPr lang="cs-CZ" sz="1600" dirty="0">
                <a:solidFill>
                  <a:schemeClr val="bg1"/>
                </a:solidFill>
              </a:rPr>
              <a:t>AUTOR NEUVEDEN. </a:t>
            </a:r>
            <a:r>
              <a:rPr lang="cs-CZ" sz="1600" i="1" dirty="0">
                <a:solidFill>
                  <a:schemeClr val="bg1"/>
                </a:solidFill>
              </a:rPr>
              <a:t>Periodizace historie</a:t>
            </a:r>
            <a:r>
              <a:rPr lang="cs-CZ" sz="1600" dirty="0">
                <a:solidFill>
                  <a:schemeClr val="bg1"/>
                </a:solidFill>
              </a:rPr>
              <a:t> [online]. [cit. </a:t>
            </a:r>
            <a:r>
              <a:rPr lang="cs-CZ" sz="1600" dirty="0" smtClean="0">
                <a:solidFill>
                  <a:schemeClr val="bg1"/>
                </a:solidFill>
              </a:rPr>
              <a:t>7.9.2013]. </a:t>
            </a:r>
            <a:r>
              <a:rPr lang="cs-CZ" sz="1600" dirty="0">
                <a:solidFill>
                  <a:schemeClr val="bg1"/>
                </a:solidFill>
              </a:rPr>
              <a:t>Dostupný na WWW: http://cs.wikipedia.org/wiki/Periodizace_historie </a:t>
            </a:r>
            <a:r>
              <a:rPr lang="en-US" sz="1600" dirty="0" smtClean="0">
                <a:solidFill>
                  <a:schemeClr val="bg1"/>
                </a:solidFill>
              </a:rPr>
              <a:t>  </a:t>
            </a:r>
            <a:endParaRPr lang="cs-CZ" sz="1600" dirty="0">
              <a:solidFill>
                <a:schemeClr val="bg1"/>
              </a:solidFill>
            </a:endParaRPr>
          </a:p>
        </p:txBody>
      </p:sp>
    </p:spTree>
    <p:extLst>
      <p:ext uri="{BB962C8B-B14F-4D97-AF65-F5344CB8AC3E}">
        <p14:creationId xmlns:p14="http://schemas.microsoft.com/office/powerpoint/2010/main" xmlns="" val="390879192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Obrázek 19" descr="Výřez obrazovky"/>
          <p:cNvPicPr>
            <a:picLocks noChangeAspect="1"/>
          </p:cNvPicPr>
          <p:nvPr/>
        </p:nvPicPr>
        <p:blipFill>
          <a:blip r:embed="rId2" cstate="print">
            <a:extLst>
              <a:ext uri="{BEBA8EAE-BF5A-486C-A8C5-ECC9F3942E4B}">
                <a14:imgProps xmlns:a14="http://schemas.microsoft.com/office/drawing/2010/main" xmlns="">
                  <a14:imgLayer r:embed="rId3">
                    <a14:imgEffect>
                      <a14:brightnessContrast bright="-51000" contrast="-9000"/>
                    </a14:imgEffect>
                  </a14:imgLayer>
                </a14:imgProps>
              </a:ext>
              <a:ext uri="{28A0092B-C50C-407E-A947-70E740481C1C}">
                <a14:useLocalDpi xmlns:a14="http://schemas.microsoft.com/office/drawing/2010/main" xmlns="" val="0"/>
              </a:ext>
            </a:extLst>
          </a:blip>
          <a:stretch>
            <a:fillRect/>
          </a:stretch>
        </p:blipFill>
        <p:spPr>
          <a:xfrm>
            <a:off x="0" y="0"/>
            <a:ext cx="9144000" cy="5138949"/>
          </a:xfrm>
          <a:prstGeom prst="rect">
            <a:avLst/>
          </a:prstGeom>
        </p:spPr>
      </p:pic>
      <p:sp>
        <p:nvSpPr>
          <p:cNvPr id="22" name="Podnadpis 2"/>
          <p:cNvSpPr>
            <a:spLocks noGrp="1"/>
          </p:cNvSpPr>
          <p:nvPr>
            <p:ph type="ctrTitle"/>
          </p:nvPr>
        </p:nvSpPr>
        <p:spPr>
          <a:xfrm>
            <a:off x="143508" y="339502"/>
            <a:ext cx="8856984" cy="1101725"/>
          </a:xfrm>
        </p:spPr>
        <p:txBody>
          <a:bodyPr>
            <a:normAutofit fontScale="90000"/>
          </a:bodyPr>
          <a:lstStyle/>
          <a:p>
            <a:r>
              <a:rPr lang="cs-CZ" sz="4000" dirty="0" smtClean="0">
                <a:solidFill>
                  <a:schemeClr val="bg1"/>
                </a:solidFill>
                <a:effectLst>
                  <a:outerShdw blurRad="38100" dist="38100" dir="2700000" algn="tl">
                    <a:srgbClr val="000000">
                      <a:alpha val="43137"/>
                    </a:srgbClr>
                  </a:outerShdw>
                </a:effectLst>
              </a:rPr>
              <a:t>KTERÉ JE TO STOLETÍ? JAKÁ JE TO EPOCHA?</a:t>
            </a:r>
            <a:br>
              <a:rPr lang="cs-CZ" sz="4000" dirty="0" smtClean="0">
                <a:solidFill>
                  <a:schemeClr val="bg1"/>
                </a:solidFill>
                <a:effectLst>
                  <a:outerShdw blurRad="38100" dist="38100" dir="2700000" algn="tl">
                    <a:srgbClr val="000000">
                      <a:alpha val="43137"/>
                    </a:srgbClr>
                  </a:outerShdw>
                </a:effectLst>
              </a:rPr>
            </a:br>
            <a:endParaRPr lang="cs-CZ" dirty="0">
              <a:solidFill>
                <a:srgbClr val="FFFF00"/>
              </a:solidFill>
              <a:effectLst>
                <a:outerShdw blurRad="38100" dist="38100" dir="2700000" algn="tl">
                  <a:srgbClr val="000000">
                    <a:alpha val="43137"/>
                  </a:srgbClr>
                </a:outerShdw>
              </a:effectLst>
            </a:endParaRPr>
          </a:p>
        </p:txBody>
      </p:sp>
      <p:sp>
        <p:nvSpPr>
          <p:cNvPr id="23" name="Podnadpis 2"/>
          <p:cNvSpPr>
            <a:spLocks noGrp="1"/>
          </p:cNvSpPr>
          <p:nvPr>
            <p:ph type="subTitle" idx="1"/>
          </p:nvPr>
        </p:nvSpPr>
        <p:spPr>
          <a:xfrm>
            <a:off x="1547664" y="2427734"/>
            <a:ext cx="6264696" cy="956686"/>
          </a:xfrm>
        </p:spPr>
        <p:txBody>
          <a:bodyPr>
            <a:normAutofit/>
          </a:bodyPr>
          <a:lstStyle/>
          <a:p>
            <a:pPr algn="l"/>
            <a:r>
              <a:rPr lang="cs-CZ" sz="4800" dirty="0" smtClean="0">
                <a:solidFill>
                  <a:srgbClr val="FFFF00"/>
                </a:solidFill>
              </a:rPr>
              <a:t>DĚKUJI ZA POZORNOST.</a:t>
            </a:r>
            <a:r>
              <a:rPr lang="cs-CZ" sz="4800" dirty="0" smtClean="0">
                <a:solidFill>
                  <a:schemeClr val="bg1"/>
                </a:solidFill>
              </a:rPr>
              <a:t> </a:t>
            </a:r>
            <a:r>
              <a:rPr lang="en-US" sz="4800" dirty="0" smtClean="0">
                <a:solidFill>
                  <a:schemeClr val="bg1"/>
                </a:solidFill>
              </a:rPr>
              <a:t>  </a:t>
            </a:r>
            <a:endParaRPr lang="cs-CZ" sz="4800" dirty="0">
              <a:solidFill>
                <a:schemeClr val="bg1"/>
              </a:solidFill>
            </a:endParaRPr>
          </a:p>
        </p:txBody>
      </p:sp>
    </p:spTree>
    <p:extLst>
      <p:ext uri="{BB962C8B-B14F-4D97-AF65-F5344CB8AC3E}">
        <p14:creationId xmlns:p14="http://schemas.microsoft.com/office/powerpoint/2010/main" xmlns="" val="95001428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3">
                                            <p:txEl>
                                              <p:pRg st="0" end="0"/>
                                            </p:txEl>
                                          </p:spTgt>
                                        </p:tgtEl>
                                        <p:attrNameLst>
                                          <p:attrName>style.visibility</p:attrName>
                                        </p:attrNameLst>
                                      </p:cBhvr>
                                      <p:to>
                                        <p:strVal val="visible"/>
                                      </p:to>
                                    </p:set>
                                    <p:animEffect transition="in" filter="fade">
                                      <p:cBhvr>
                                        <p:cTn id="7" dur="1000"/>
                                        <p:tgtEl>
                                          <p:spTgt spid="23">
                                            <p:txEl>
                                              <p:pRg st="0" end="0"/>
                                            </p:txEl>
                                          </p:spTgt>
                                        </p:tgtEl>
                                      </p:cBhvr>
                                    </p:animEffect>
                                    <p:anim calcmode="lin" valueType="num">
                                      <p:cBhvr>
                                        <p:cTn id="8" dur="1000" fill="hold"/>
                                        <p:tgtEl>
                                          <p:spTgt spid="2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build="p"/>
    </p:bld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546</TotalTime>
  <Words>2124</Words>
  <Application>Microsoft Office PowerPoint</Application>
  <PresentationFormat>Předvádění na obrazovce (16:9)</PresentationFormat>
  <Paragraphs>223</Paragraphs>
  <Slides>16</Slides>
  <Notes>0</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Motiv systému Office</vt:lpstr>
      <vt:lpstr>Snímek 1</vt:lpstr>
      <vt:lpstr>KTERÉ JE TO STOLETÍ? JAKÁ JE TO EPOCHA?</vt:lpstr>
      <vt:lpstr>KTERÉ JE TO STOLETÍ? JAKÁ JE TO EPOCHA? POČÍTÁME  STOLETÍ A TISÍCILETÍ </vt:lpstr>
      <vt:lpstr>KTERÉ JE TO STOLETÍ? JAKÁ JE TO EPOCHA? POČÍTÁME STOLETÍ A TISÍCILETÍ</vt:lpstr>
      <vt:lpstr>KTERÉ JE TO STOLETÍ? JAKÁ JE TO EPOCHA? POČÍTÁME STOLETÍ A TISÍCILETÍ</vt:lpstr>
      <vt:lpstr>KTERÉ JE TO STOLETÍ? JAKÁ JE TO EPOCHA? POČÍTÁME STOLETÍ A TISÍCILETÍ</vt:lpstr>
      <vt:lpstr>KTERÉ JE TO STOLETÍ? JAKÁ JE TO EPOCHA? POČÍTÁME STOLETÍ A TISÍCILETÍ</vt:lpstr>
      <vt:lpstr>KTERÉ JE TO STOLETÍ? JAKÁ JE TO EPOCHA? POČÍTÁME STOLETÍ A TISÍCILETÍ</vt:lpstr>
      <vt:lpstr>KTERÉ JE TO STOLETÍ? JAKÁ JE TO EPOCHA? POČÍTÁME DESETILETÍ</vt:lpstr>
      <vt:lpstr>KTERÉ JE TO STOLETÍ? JAKÁ JE TO EPOCHA? PERIODIZACE DĚJIN</vt:lpstr>
      <vt:lpstr>KTERÉ JE TO STOLETÍ? JAKÁ JE TO EPOCHA? PERIODIZACE DĚJIN</vt:lpstr>
      <vt:lpstr>KTERÉ JE TO STOLETÍ? JAKÁ JE TO EPOCHA? PERIODIZACE DĚJIN</vt:lpstr>
      <vt:lpstr>KTERÉ JE TO STOLETÍ? JAKÁ JE TO EPOCHA? PERIODIZACE DĚJIN</vt:lpstr>
      <vt:lpstr>KTERÉ JE TO STOLETÍ? JAKÁ JE TO EPOCHA? KRÁTKÝ TEST</vt:lpstr>
      <vt:lpstr>KTERÉ JE TO STOLETÍ? JAKÁ JE TO EPOCHA? ZDROJE</vt:lpstr>
      <vt:lpstr>KTERÉ JE TO STOLETÍ? JAKÁ JE TO EPOCHA?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Dušan</dc:creator>
  <cp:lastModifiedBy>Dum</cp:lastModifiedBy>
  <cp:revision>58</cp:revision>
  <dcterms:created xsi:type="dcterms:W3CDTF">2014-03-17T08:46:09Z</dcterms:created>
  <dcterms:modified xsi:type="dcterms:W3CDTF">2014-03-17T19:12:19Z</dcterms:modified>
</cp:coreProperties>
</file>