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0"/>
  </p:notesMasterIdLst>
  <p:sldIdLst>
    <p:sldId id="283" r:id="rId2"/>
    <p:sldId id="256" r:id="rId3"/>
    <p:sldId id="266" r:id="rId4"/>
    <p:sldId id="267" r:id="rId5"/>
    <p:sldId id="272" r:id="rId6"/>
    <p:sldId id="278" r:id="rId7"/>
    <p:sldId id="273" r:id="rId8"/>
    <p:sldId id="271" r:id="rId9"/>
    <p:sldId id="257" r:id="rId10"/>
    <p:sldId id="270" r:id="rId11"/>
    <p:sldId id="274" r:id="rId12"/>
    <p:sldId id="276" r:id="rId13"/>
    <p:sldId id="277" r:id="rId14"/>
    <p:sldId id="279" r:id="rId15"/>
    <p:sldId id="280" r:id="rId16"/>
    <p:sldId id="265" r:id="rId17"/>
    <p:sldId id="282" r:id="rId18"/>
    <p:sldId id="269" r:id="rId19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FFFFFF"/>
      </a:buClr>
      <a:buSzPct val="100000"/>
      <a:buFont typeface="Arial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457200" algn="l" defTabSz="449263" rtl="0" fontAlgn="base">
      <a:spcBef>
        <a:spcPct val="0"/>
      </a:spcBef>
      <a:spcAft>
        <a:spcPct val="0"/>
      </a:spcAft>
      <a:buClr>
        <a:srgbClr val="FFFFFF"/>
      </a:buClr>
      <a:buSzPct val="100000"/>
      <a:buFont typeface="Arial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914400" algn="l" defTabSz="449263" rtl="0" fontAlgn="base">
      <a:spcBef>
        <a:spcPct val="0"/>
      </a:spcBef>
      <a:spcAft>
        <a:spcPct val="0"/>
      </a:spcAft>
      <a:buClr>
        <a:srgbClr val="FFFFFF"/>
      </a:buClr>
      <a:buSzPct val="100000"/>
      <a:buFont typeface="Arial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371600" algn="l" defTabSz="449263" rtl="0" fontAlgn="base">
      <a:spcBef>
        <a:spcPct val="0"/>
      </a:spcBef>
      <a:spcAft>
        <a:spcPct val="0"/>
      </a:spcAft>
      <a:buClr>
        <a:srgbClr val="FFFFFF"/>
      </a:buClr>
      <a:buSzPct val="100000"/>
      <a:buFont typeface="Arial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1828800" algn="l" defTabSz="449263" rtl="0" fontAlgn="base">
      <a:spcBef>
        <a:spcPct val="0"/>
      </a:spcBef>
      <a:spcAft>
        <a:spcPct val="0"/>
      </a:spcAft>
      <a:buClr>
        <a:srgbClr val="FFFFFF"/>
      </a:buClr>
      <a:buSzPct val="100000"/>
      <a:buFont typeface="Arial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85" autoAdjust="0"/>
    <p:restoredTop sz="94585" autoAdjust="0"/>
  </p:normalViewPr>
  <p:slideViewPr>
    <p:cSldViewPr>
      <p:cViewPr varScale="1">
        <p:scale>
          <a:sx n="103" d="100"/>
          <a:sy n="103" d="100"/>
        </p:scale>
        <p:origin x="-324" y="-4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0" y="24648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331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6862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>
                <a:srgbClr val="000000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6862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>
                <a:srgbClr val="000000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486" name="Rectangle 5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68825" cy="34258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4" name="Rectangle 6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8685213"/>
            <a:ext cx="296862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>
                <a:srgbClr val="000000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6862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>
                <a:srgbClr val="000000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66F63AFC-A796-468E-8631-0D9DD50AD9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37536DB-B34C-4966-8193-0CBA9419DBED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437675F-7721-4A93-BAF2-263CA49CFB47}" type="slidenum">
              <a:rPr lang="cs-CZ" altLang="cs-CZ" smtClean="0"/>
              <a:pPr/>
              <a:t>2</a:t>
            </a:fld>
            <a:endParaRPr lang="cs-CZ" altLang="cs-CZ" smtClean="0"/>
          </a:p>
        </p:txBody>
      </p:sp>
      <p:sp>
        <p:nvSpPr>
          <p:cNvPr id="2253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32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01703DD6-CEA6-4A4F-9F21-7AA39189B6A5}" type="slidenum">
              <a:rPr lang="cs-CZ" altLang="cs-CZ" smtClean="0"/>
              <a:pPr/>
              <a:t>3</a:t>
            </a:fld>
            <a:endParaRPr lang="cs-CZ" altLang="cs-CZ" smtClean="0"/>
          </a:p>
        </p:txBody>
      </p:sp>
      <p:sp>
        <p:nvSpPr>
          <p:cNvPr id="23555" name="Text Box 1"/>
          <p:cNvSpPr txBox="1">
            <a:spLocks noChangeArrowheads="1"/>
          </p:cNvSpPr>
          <p:nvPr/>
        </p:nvSpPr>
        <p:spPr bwMode="auto">
          <a:xfrm>
            <a:off x="1144588" y="687388"/>
            <a:ext cx="4568825" cy="34258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56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CD9DE255-0777-49B3-B9E6-BF607CBE16FD}" type="slidenum">
              <a:rPr lang="cs-CZ" altLang="cs-CZ" smtClean="0"/>
              <a:pPr/>
              <a:t>4</a:t>
            </a:fld>
            <a:endParaRPr lang="cs-CZ" altLang="cs-CZ" smtClean="0"/>
          </a:p>
        </p:txBody>
      </p:sp>
      <p:sp>
        <p:nvSpPr>
          <p:cNvPr id="24579" name="Text Box 1"/>
          <p:cNvSpPr txBox="1">
            <a:spLocks noChangeArrowheads="1"/>
          </p:cNvSpPr>
          <p:nvPr/>
        </p:nvSpPr>
        <p:spPr bwMode="auto">
          <a:xfrm>
            <a:off x="1144588" y="687388"/>
            <a:ext cx="4568825" cy="34258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580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5F1E6CF-176E-4661-82D7-DC1420677A97}" type="slidenum">
              <a:rPr lang="cs-CZ" altLang="cs-CZ" smtClean="0"/>
              <a:pPr/>
              <a:t>5</a:t>
            </a:fld>
            <a:endParaRPr lang="cs-CZ" altLang="cs-CZ" smtClean="0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144588" y="687388"/>
            <a:ext cx="4568825" cy="34258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B834609-D46B-47ED-AB6E-60D57D84BD5B}" type="slidenum">
              <a:rPr lang="cs-CZ" altLang="cs-CZ" smtClean="0"/>
              <a:pPr/>
              <a:t>6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A669639-37D4-4112-9DC9-F4AF9CB8ED21}" type="slidenum">
              <a:rPr lang="cs-CZ" altLang="cs-CZ" smtClean="0"/>
              <a:pPr/>
              <a:t>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2BA091E-7979-45EB-AA3C-8D766E7E5FCE}" type="slidenum">
              <a:rPr lang="cs-CZ" altLang="cs-CZ" smtClean="0"/>
              <a:pPr/>
              <a:t>8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8AA6CDA3-B417-4AAA-BCC8-893EED0A3C43}" type="slidenum">
              <a:rPr lang="cs-CZ" altLang="cs-CZ" smtClean="0"/>
              <a:pPr/>
              <a:t>9</a:t>
            </a:fld>
            <a:endParaRPr lang="cs-CZ" altLang="cs-CZ" smtClean="0"/>
          </a:p>
        </p:txBody>
      </p:sp>
      <p:sp>
        <p:nvSpPr>
          <p:cNvPr id="29699" name="Text Box 1"/>
          <p:cNvSpPr txBox="1">
            <a:spLocks noChangeArrowheads="1"/>
          </p:cNvSpPr>
          <p:nvPr/>
        </p:nvSpPr>
        <p:spPr bwMode="auto">
          <a:xfrm>
            <a:off x="1144588" y="687388"/>
            <a:ext cx="4568825" cy="34258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700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333182C-1A36-4888-A31A-848147158486}" type="slidenum">
              <a:rPr lang="cs-CZ" altLang="cs-CZ" smtClean="0"/>
              <a:pPr/>
              <a:t>10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4AA3488-5FAA-4B8B-9289-0C1D5B9F211F}" type="slidenum">
              <a:rPr lang="cs-CZ" altLang="cs-CZ" smtClean="0"/>
              <a:pPr/>
              <a:t>11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B10374-A5FA-4705-937E-53EA6D6F4D09}" type="slidenum">
              <a:rPr lang="cs-CZ" altLang="cs-CZ" smtClean="0"/>
              <a:pPr/>
              <a:t>12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F9D832-A10F-40C4-82C5-0A8AEED83E5A}" type="slidenum">
              <a:rPr lang="cs-CZ" altLang="cs-CZ" smtClean="0"/>
              <a:pPr/>
              <a:t>13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9FC9F6B-6722-4A39-95CA-4E35118397E1}" type="slidenum">
              <a:rPr lang="cs-CZ" altLang="cs-CZ" smtClean="0"/>
              <a:pPr/>
              <a:t>14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25970A9-8304-41D7-A10E-49EAD5CA0113}" type="slidenum">
              <a:rPr lang="cs-CZ" altLang="cs-CZ" smtClean="0"/>
              <a:pPr/>
              <a:t>15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58B3E819-4169-487D-9B98-C0152AE13BA4}" type="slidenum">
              <a:rPr lang="cs-CZ" altLang="cs-CZ" smtClean="0"/>
              <a:pPr/>
              <a:t>16</a:t>
            </a:fld>
            <a:endParaRPr lang="cs-CZ" altLang="cs-CZ" smtClean="0"/>
          </a:p>
        </p:txBody>
      </p:sp>
      <p:sp>
        <p:nvSpPr>
          <p:cNvPr id="36867" name="Text Box 1"/>
          <p:cNvSpPr txBox="1">
            <a:spLocks noChangeArrowheads="1"/>
          </p:cNvSpPr>
          <p:nvPr/>
        </p:nvSpPr>
        <p:spPr bwMode="auto">
          <a:xfrm>
            <a:off x="1144588" y="687388"/>
            <a:ext cx="4568825" cy="34258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68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311D0B0-CD02-4FBD-8F1B-049422C6FC5D}" type="slidenum">
              <a:rPr lang="cs-CZ" altLang="cs-CZ" smtClean="0"/>
              <a:pPr/>
              <a:t>17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AD0A21-074C-49E2-9043-D5822EFEA819}" type="slidenum">
              <a:rPr lang="cs-CZ" altLang="cs-CZ" smtClean="0"/>
              <a:pPr/>
              <a:t>18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B139B6-B450-4A5C-B1C6-47723CC2BF5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24DD5-3016-4B26-AC1E-4936621EA0F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BC8B27-03A0-4D56-B847-75348C1C577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27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5227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7B500A-2108-4E17-B133-B5439EFBB0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A7C94E-4ED5-4721-9668-C68F328F643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2F3C78-3F67-4347-9036-32244D3DDF0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0AFD3D-FF53-4CA0-A0AD-5F078A2E73E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0066F4-8F2A-4290-B1E0-1F53578730D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8360F9-4651-40DF-8502-D9047D87D8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910468-E6B9-4A18-990E-E2791DC67EA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7813" y="128588"/>
            <a:ext cx="2055812" cy="5994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8213" cy="5994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73C62C-A30E-4426-B747-27FCAC19050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6425" cy="14335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3A906-4045-4F98-995E-E83B02AD8C1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6425" cy="14335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5227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5227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13F094-60EA-4757-8D8B-4BBBA997952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6425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5227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30425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>
                <a:srgbClr val="000000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2425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buClr>
                <a:srgbClr val="000000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30425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>
                <a:srgbClr val="000000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3CA210D-60EE-40AA-A977-665AC28E0B5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E3EBF1"/>
        </a:buClr>
        <a:buSzPct val="100000"/>
        <a:buFont typeface="Arial" charset="0"/>
        <a:defRPr sz="4400">
          <a:solidFill>
            <a:srgbClr val="E3EBF1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E3EBF1"/>
        </a:buClr>
        <a:buSzPct val="100000"/>
        <a:buFont typeface="Arial" charset="0"/>
        <a:defRPr sz="4400">
          <a:solidFill>
            <a:srgbClr val="E3EBF1"/>
          </a:solidFill>
          <a:latin typeface="Arial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E3EBF1"/>
        </a:buClr>
        <a:buSzPct val="100000"/>
        <a:buFont typeface="Arial" charset="0"/>
        <a:defRPr sz="4400">
          <a:solidFill>
            <a:srgbClr val="E3EBF1"/>
          </a:solidFill>
          <a:latin typeface="Arial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E3EBF1"/>
        </a:buClr>
        <a:buSzPct val="100000"/>
        <a:buFont typeface="Arial" charset="0"/>
        <a:defRPr sz="4400">
          <a:solidFill>
            <a:srgbClr val="E3EBF1"/>
          </a:solidFill>
          <a:latin typeface="Arial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E3EBF1"/>
        </a:buClr>
        <a:buSzPct val="100000"/>
        <a:buFont typeface="Arial" charset="0"/>
        <a:defRPr sz="4400">
          <a:solidFill>
            <a:srgbClr val="E3EBF1"/>
          </a:solidFill>
          <a:latin typeface="Arial" charset="0"/>
        </a:defRPr>
      </a:lvl5pPr>
      <a:lvl6pPr marL="457200" algn="ctr" defTabSz="449263" rtl="0" fontAlgn="base">
        <a:spcBef>
          <a:spcPct val="0"/>
        </a:spcBef>
        <a:spcAft>
          <a:spcPct val="0"/>
        </a:spcAft>
        <a:buClr>
          <a:srgbClr val="E3EBF1"/>
        </a:buClr>
        <a:buSzPct val="100000"/>
        <a:buFont typeface="Arial" charset="0"/>
        <a:defRPr sz="4400">
          <a:solidFill>
            <a:srgbClr val="E3EBF1"/>
          </a:solidFill>
          <a:latin typeface="Arial" charset="0"/>
        </a:defRPr>
      </a:lvl6pPr>
      <a:lvl7pPr marL="914400" algn="ctr" defTabSz="449263" rtl="0" fontAlgn="base">
        <a:spcBef>
          <a:spcPct val="0"/>
        </a:spcBef>
        <a:spcAft>
          <a:spcPct val="0"/>
        </a:spcAft>
        <a:buClr>
          <a:srgbClr val="E3EBF1"/>
        </a:buClr>
        <a:buSzPct val="100000"/>
        <a:buFont typeface="Arial" charset="0"/>
        <a:defRPr sz="4400">
          <a:solidFill>
            <a:srgbClr val="E3EBF1"/>
          </a:solidFill>
          <a:latin typeface="Arial" charset="0"/>
        </a:defRPr>
      </a:lvl7pPr>
      <a:lvl8pPr marL="1371600" algn="ctr" defTabSz="449263" rtl="0" fontAlgn="base">
        <a:spcBef>
          <a:spcPct val="0"/>
        </a:spcBef>
        <a:spcAft>
          <a:spcPct val="0"/>
        </a:spcAft>
        <a:buClr>
          <a:srgbClr val="E3EBF1"/>
        </a:buClr>
        <a:buSzPct val="100000"/>
        <a:buFont typeface="Arial" charset="0"/>
        <a:defRPr sz="4400">
          <a:solidFill>
            <a:srgbClr val="E3EBF1"/>
          </a:solidFill>
          <a:latin typeface="Arial" charset="0"/>
        </a:defRPr>
      </a:lvl8pPr>
      <a:lvl9pPr marL="1828800" algn="ctr" defTabSz="449263" rtl="0" fontAlgn="base">
        <a:spcBef>
          <a:spcPct val="0"/>
        </a:spcBef>
        <a:spcAft>
          <a:spcPct val="0"/>
        </a:spcAft>
        <a:buClr>
          <a:srgbClr val="E3EBF1"/>
        </a:buClr>
        <a:buSzPct val="100000"/>
        <a:buFont typeface="Arial" charset="0"/>
        <a:defRPr sz="4400">
          <a:solidFill>
            <a:srgbClr val="E3EBF1"/>
          </a:solidFill>
          <a:latin typeface="Arial" charset="0"/>
        </a:defRPr>
      </a:lvl9pPr>
    </p:titleStyle>
    <p:bodyStyle>
      <a:lvl1pPr marL="339725" indent="-339725" algn="l" defTabSz="449263" rtl="0" eaLnBrk="0" fontAlgn="base" hangingPunct="0">
        <a:spcBef>
          <a:spcPts val="800"/>
        </a:spcBef>
        <a:spcAft>
          <a:spcPct val="0"/>
        </a:spcAft>
        <a:buClr>
          <a:srgbClr val="FFFFFF"/>
        </a:buClr>
        <a:buSzPct val="100000"/>
        <a:buFont typeface="Arial" charset="0"/>
        <a:buChar char="•"/>
        <a:defRPr sz="3200">
          <a:solidFill>
            <a:srgbClr val="FFFFFF"/>
          </a:solidFill>
          <a:latin typeface="+mn-lt"/>
          <a:ea typeface="+mn-ea"/>
          <a:cs typeface="+mn-cs"/>
        </a:defRPr>
      </a:lvl1pPr>
      <a:lvl2pPr marL="739775" indent="-282575" algn="l" defTabSz="449263" rtl="0" eaLnBrk="0" fontAlgn="base" hangingPunct="0">
        <a:spcBef>
          <a:spcPts val="700"/>
        </a:spcBef>
        <a:spcAft>
          <a:spcPct val="0"/>
        </a:spcAft>
        <a:buClr>
          <a:srgbClr val="FFFFFF"/>
        </a:buClr>
        <a:buSzPct val="100000"/>
        <a:buFont typeface="Arial" charset="0"/>
        <a:buChar char="–"/>
        <a:defRPr sz="2800">
          <a:solidFill>
            <a:srgbClr val="FFFFFF"/>
          </a:solidFill>
          <a:latin typeface="+mn-lt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FFFFFF"/>
        </a:buClr>
        <a:buSzPct val="100000"/>
        <a:buFont typeface="Arial" charset="0"/>
        <a:buChar char="•"/>
        <a:defRPr sz="2400">
          <a:solidFill>
            <a:srgbClr val="FFFFFF"/>
          </a:solidFill>
          <a:latin typeface="+mn-lt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FFFFFF"/>
        </a:buClr>
        <a:buSzPct val="100000"/>
        <a:buFont typeface="Arial" charset="0"/>
        <a:buChar char="–"/>
        <a:defRPr sz="2000">
          <a:solidFill>
            <a:srgbClr val="FFFFFF"/>
          </a:solidFill>
          <a:latin typeface="+mn-lt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FFFFFF"/>
        </a:buClr>
        <a:buSzPct val="100000"/>
        <a:buFont typeface="Arial" charset="0"/>
        <a:buChar char="»"/>
        <a:defRPr sz="2000">
          <a:solidFill>
            <a:srgbClr val="FFFFFF"/>
          </a:solidFill>
          <a:latin typeface="+mn-lt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FFFFFF"/>
        </a:buClr>
        <a:buSzPct val="100000"/>
        <a:buFont typeface="Arial" charset="0"/>
        <a:buChar char="»"/>
        <a:defRPr sz="2000">
          <a:solidFill>
            <a:srgbClr val="FFFFFF"/>
          </a:solidFill>
          <a:latin typeface="+mn-lt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FFFFFF"/>
        </a:buClr>
        <a:buSzPct val="100000"/>
        <a:buFont typeface="Arial" charset="0"/>
        <a:buChar char="»"/>
        <a:defRPr sz="2000">
          <a:solidFill>
            <a:srgbClr val="FFFFFF"/>
          </a:solidFill>
          <a:latin typeface="+mn-lt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FFFFFF"/>
        </a:buClr>
        <a:buSzPct val="100000"/>
        <a:buFont typeface="Arial" charset="0"/>
        <a:buChar char="»"/>
        <a:defRPr sz="2000">
          <a:solidFill>
            <a:srgbClr val="FFFFFF"/>
          </a:solidFill>
          <a:latin typeface="+mn-lt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FFFFFF"/>
        </a:buClr>
        <a:buSzPct val="100000"/>
        <a:buFont typeface="Arial" charset="0"/>
        <a:buChar char="»"/>
        <a:defRPr sz="2000">
          <a:solidFill>
            <a:srgbClr val="FFFFFF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jpe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6/Earthquake_damage_in_Jacmel_2010-01-17_3.jpg" TargetMode="External"/><Relationship Id="rId13" Type="http://schemas.openxmlformats.org/officeDocument/2006/relationships/hyperlink" Target="http://upload.wikimedia.org/wikipedia/commons/7/70/Shaangxi_1556_earthquake_map_of_provinces.PNG" TargetMode="External"/><Relationship Id="rId18" Type="http://schemas.openxmlformats.org/officeDocument/2006/relationships/hyperlink" Target="http://www.colorado.edu/physics/phys2900/homepages/Marianne.Hogan/seismograph.GIF" TargetMode="External"/><Relationship Id="rId3" Type="http://schemas.openxmlformats.org/officeDocument/2006/relationships/hyperlink" Target="http://upload.wikimedia.org/wikipedia/commons/0/0c/2010_hispaniola_shake_map.jpg" TargetMode="External"/><Relationship Id="rId7" Type="http://schemas.openxmlformats.org/officeDocument/2006/relationships/hyperlink" Target="http://i.dailymail.co.uk/i/pix/2010/09/09/article-1310461-0B19E207000005DC-186_634x371.jpg" TargetMode="External"/><Relationship Id="rId12" Type="http://schemas.openxmlformats.org/officeDocument/2006/relationships/hyperlink" Target="http://image.tuku.china.com/tuku.news.china.com/history/pic/2012-07-30/ef8450e1-4d6c-40c3-b998-b3b5fc7a4076.jpg" TargetMode="External"/><Relationship Id="rId17" Type="http://schemas.openxmlformats.org/officeDocument/2006/relationships/hyperlink" Target="http://christianals.com/wp/wp-content/uploads/2012/05/Haiti001.jpg" TargetMode="External"/><Relationship Id="rId2" Type="http://schemas.openxmlformats.org/officeDocument/2006/relationships/notesSlide" Target="../notesSlides/notesSlide17.xml"/><Relationship Id="rId16" Type="http://schemas.openxmlformats.org/officeDocument/2006/relationships/hyperlink" Target="http://upload.wikimedia.org/wikipedia/commons/thumb/c/ce/Haitian_national_palace_earthquake.jpg/800px-Haitian_national_palace_earthquake.jpg" TargetMode="External"/><Relationship Id="rId20" Type="http://schemas.openxmlformats.org/officeDocument/2006/relationships/hyperlink" Target="http://upload.wikimedia.org/wikipedia/commons/0/0f/Kinemetrics_seismograp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514.imageshack.us/img514/2135/earthquake.jpg" TargetMode="External"/><Relationship Id="rId11" Type="http://schemas.openxmlformats.org/officeDocument/2006/relationships/hyperlink" Target="http://img.hc360.com/ep/info/images/201007/201007271441512764.jpg" TargetMode="External"/><Relationship Id="rId5" Type="http://schemas.openxmlformats.org/officeDocument/2006/relationships/hyperlink" Target="http://www.fromquarkstoquasars.com/wp-content/uploads/2013/12/Earthquake-USGS.jpg" TargetMode="External"/><Relationship Id="rId15" Type="http://schemas.openxmlformats.org/officeDocument/2006/relationships/hyperlink" Target="http://www.sheppardsoftware.com/images/Asia/factfile/512px-Banda_Aceh_Before_and_After_2004_Tsunami.jpg" TargetMode="External"/><Relationship Id="rId10" Type="http://schemas.openxmlformats.org/officeDocument/2006/relationships/hyperlink" Target="http://upload.wikimedia.org/wikipedia/commons/3/3d/1976_Tangshan.png" TargetMode="External"/><Relationship Id="rId19" Type="http://schemas.openxmlformats.org/officeDocument/2006/relationships/hyperlink" Target="http://fabi.me/wp-content/uploads/2009/12/seismograph_2009-03-12_234055.png" TargetMode="External"/><Relationship Id="rId4" Type="http://schemas.openxmlformats.org/officeDocument/2006/relationships/hyperlink" Target="http://www.legoengineering.com/wp-content/uploads/2013/06/earthquake.jpg" TargetMode="External"/><Relationship Id="rId9" Type="http://schemas.openxmlformats.org/officeDocument/2006/relationships/hyperlink" Target="http://leccos.com/pics/pic/seismicita-_mapa.jpg" TargetMode="External"/><Relationship Id="rId14" Type="http://schemas.openxmlformats.org/officeDocument/2006/relationships/hyperlink" Target="http://www.mid-day.com/imagedata/2012/apr/Indonesia-earthquake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mba.tv/wp-content/uploads/2011/03/what-causes-a-tsunami-01.jpg" TargetMode="External"/><Relationship Id="rId13" Type="http://schemas.openxmlformats.org/officeDocument/2006/relationships/hyperlink" Target="http://miniminimoviereview.files.wordpress.com/2012/01/the-tsunami-broken-road.jpg" TargetMode="External"/><Relationship Id="rId3" Type="http://schemas.openxmlformats.org/officeDocument/2006/relationships/hyperlink" Target="http://www.tmba.tv/wp-content/uploads/2011/03/what-causes-a-tsunami-02.jpg" TargetMode="External"/><Relationship Id="rId7" Type="http://schemas.openxmlformats.org/officeDocument/2006/relationships/hyperlink" Target="http://www.virginmedia.com/images/2004-tsunami2-431x300.jpg" TargetMode="External"/><Relationship Id="rId12" Type="http://schemas.openxmlformats.org/officeDocument/2006/relationships/hyperlink" Target="http://www.hafnet.cz/wp-content/uploads/tsunami_1.png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ndervilla.com/home/2013/01/Tsunami-Cool-HD.jpg" TargetMode="External"/><Relationship Id="rId11" Type="http://schemas.openxmlformats.org/officeDocument/2006/relationships/hyperlink" Target="http://www.latimes.com/includes/projects/before-after/japan-tsunami-2013/tsunami_ship_before.jpg" TargetMode="External"/><Relationship Id="rId5" Type="http://schemas.openxmlformats.org/officeDocument/2006/relationships/hyperlink" Target="http://beta.images.theglobeandmail.com/static/templates/interactives/beforeafter/images/japan-tsunami/f-before.jpg" TargetMode="External"/><Relationship Id="rId15" Type="http://schemas.openxmlformats.org/officeDocument/2006/relationships/hyperlink" Target="http://www.cemc.uwaterloo.ca/resources/real-world/images/japan_tsunami1.jpg" TargetMode="External"/><Relationship Id="rId10" Type="http://schemas.openxmlformats.org/officeDocument/2006/relationships/hyperlink" Target="http://upload.wikimedia.org/wikipedia/commons/thumb/0/0e/Tsunami-vyvoj.png/227px-Tsunami-vyvoj.png" TargetMode="External"/><Relationship Id="rId4" Type="http://schemas.openxmlformats.org/officeDocument/2006/relationships/hyperlink" Target="http://i.telegraph.co.uk/multimedia/archive/02162/20110311-tsunami-w_2162733k.jpg" TargetMode="External"/><Relationship Id="rId9" Type="http://schemas.openxmlformats.org/officeDocument/2006/relationships/hyperlink" Target="http://www.latimes.com/includes/projects/before-after/japan-tsunami/japan_tsunami.13.before.jpg" TargetMode="External"/><Relationship Id="rId14" Type="http://schemas.openxmlformats.org/officeDocument/2006/relationships/hyperlink" Target="http://www.csmonitor.com/var/archive/storage/images/media/images/0311-japan-earthquake-tsunami-after/9742077-1-eng-US/0311-Japan-Earthquake-tsunami-after_full_6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</p:nvPr>
        </p:nvGraphicFramePr>
        <p:xfrm>
          <a:off x="611188" y="1824038"/>
          <a:ext cx="8002587" cy="4221993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VY_32_INOVACE_06.43.10.179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Zeměpis – 6.ročník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Zemětřesení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Zemětřesení,  seismologie, tsunami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8000" smtClean="0">
                <a:solidFill>
                  <a:srgbClr val="92D050"/>
                </a:solidFill>
                <a:latin typeface="Georgia" pitchFamily="18" charset="0"/>
              </a:rPr>
              <a:t>ZEMĚTŘESENÍ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323850" y="0"/>
            <a:ext cx="8362950" cy="981075"/>
          </a:xfrm>
        </p:spPr>
        <p:txBody>
          <a:bodyPr lIns="92160" tIns="46080" rIns="92160" bIns="46080"/>
          <a:lstStyle/>
          <a:p>
            <a:pPr eaLnBrk="1" hangingPunct="1">
              <a:buClr>
                <a:srgbClr val="E75825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mtClean="0">
                <a:solidFill>
                  <a:srgbClr val="FFFFFF"/>
                </a:solidFill>
              </a:rPr>
              <a:t>ZEMĚTŘESENÍ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908050"/>
            <a:ext cx="9144000" cy="5184775"/>
          </a:xfrm>
        </p:spPr>
        <p:txBody>
          <a:bodyPr lIns="92160" tIns="46080" rIns="92160" bIns="46080"/>
          <a:lstStyle/>
          <a:p>
            <a:pPr marL="0" indent="0" eaLnBrk="1" hangingPunct="1">
              <a:lnSpc>
                <a:spcPct val="90000"/>
              </a:lnSpc>
              <a:spcBef>
                <a:spcPts val="550"/>
              </a:spcBef>
              <a:buFont typeface="Arial" charset="0"/>
              <a:buNone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200" dirty="0" smtClean="0"/>
              <a:t>= náhlé pohyby zemské kůry vyvolané určitým napětím</a:t>
            </a:r>
          </a:p>
          <a:p>
            <a:pPr eaLnBrk="1" hangingPunct="1">
              <a:lnSpc>
                <a:spcPct val="90000"/>
              </a:lnSpc>
              <a:spcBef>
                <a:spcPts val="55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endParaRPr lang="cs-CZ" altLang="cs-CZ" sz="2200" b="1" u="sng" dirty="0" smtClean="0"/>
          </a:p>
          <a:p>
            <a:pPr eaLnBrk="1" hangingPunct="1">
              <a:lnSpc>
                <a:spcPct val="90000"/>
              </a:lnSpc>
              <a:spcBef>
                <a:spcPts val="55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b="1" u="sng" dirty="0" smtClean="0">
                <a:solidFill>
                  <a:srgbClr val="FF0000"/>
                </a:solidFill>
              </a:rPr>
              <a:t>Věda – seismologie</a:t>
            </a:r>
          </a:p>
          <a:p>
            <a:pPr eaLnBrk="1" hangingPunct="1">
              <a:lnSpc>
                <a:spcPct val="90000"/>
              </a:lnSpc>
              <a:spcBef>
                <a:spcPts val="550"/>
              </a:spcBef>
              <a:buFont typeface="Arial" charset="0"/>
              <a:buNone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endParaRPr lang="cs-CZ" altLang="cs-CZ" sz="2200" b="1" u="sng" dirty="0" smtClean="0"/>
          </a:p>
          <a:p>
            <a:pPr eaLnBrk="1" hangingPunct="1">
              <a:lnSpc>
                <a:spcPct val="90000"/>
              </a:lnSpc>
              <a:spcBef>
                <a:spcPts val="550"/>
              </a:spcBef>
              <a:buClr>
                <a:srgbClr val="17F737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3600" b="1" u="sng" dirty="0" smtClean="0">
                <a:solidFill>
                  <a:srgbClr val="17F737"/>
                </a:solidFill>
              </a:rPr>
              <a:t>Typy zemětřesení :</a:t>
            </a:r>
            <a:r>
              <a:rPr lang="cs-CZ" altLang="cs-CZ" sz="3600" dirty="0" smtClean="0">
                <a:solidFill>
                  <a:srgbClr val="000000"/>
                </a:solidFill>
              </a:rPr>
              <a:t> </a:t>
            </a:r>
          </a:p>
          <a:p>
            <a:pPr marL="630238" lvl="1" indent="-360363" eaLnBrk="1" hangingPunct="1">
              <a:lnSpc>
                <a:spcPct val="90000"/>
              </a:lnSpc>
              <a:spcBef>
                <a:spcPts val="500"/>
              </a:spcBef>
              <a:buClr>
                <a:srgbClr val="C8D735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400" b="1" u="sng" dirty="0" smtClean="0">
                <a:solidFill>
                  <a:srgbClr val="C8D735"/>
                </a:solidFill>
              </a:rPr>
              <a:t>Řítivá</a:t>
            </a:r>
            <a:r>
              <a:rPr lang="cs-CZ" altLang="cs-CZ" sz="2400" b="1" u="sng" dirty="0" smtClean="0">
                <a:solidFill>
                  <a:srgbClr val="000000"/>
                </a:solidFill>
              </a:rPr>
              <a:t> </a:t>
            </a:r>
            <a:r>
              <a:rPr lang="cs-CZ" altLang="cs-CZ" sz="2400" dirty="0" smtClean="0"/>
              <a:t>– </a:t>
            </a:r>
            <a:r>
              <a:rPr lang="cs-CZ" altLang="cs-CZ" sz="2200" dirty="0" smtClean="0"/>
              <a:t>řícení stropů podzemních dutin v krasových oblastech</a:t>
            </a:r>
          </a:p>
          <a:p>
            <a:pPr marL="630238" lvl="1" indent="-360363" eaLnBrk="1" hangingPunct="1">
              <a:lnSpc>
                <a:spcPct val="90000"/>
              </a:lnSpc>
              <a:spcBef>
                <a:spcPts val="500"/>
              </a:spcBef>
              <a:buClr>
                <a:srgbClr val="C8D735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endParaRPr lang="cs-CZ" altLang="cs-CZ" sz="2400" dirty="0" smtClean="0"/>
          </a:p>
          <a:p>
            <a:pPr marL="630238" lvl="1" indent="-360363" eaLnBrk="1" hangingPunct="1">
              <a:lnSpc>
                <a:spcPct val="90000"/>
              </a:lnSpc>
              <a:spcBef>
                <a:spcPts val="500"/>
              </a:spcBef>
              <a:buClr>
                <a:srgbClr val="C8D735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400" b="1" u="sng" dirty="0" smtClean="0">
                <a:solidFill>
                  <a:srgbClr val="C8D735"/>
                </a:solidFill>
              </a:rPr>
              <a:t>Sopečná </a:t>
            </a:r>
            <a:r>
              <a:rPr lang="cs-CZ" altLang="cs-CZ" sz="2400" b="1" dirty="0" smtClean="0"/>
              <a:t>– </a:t>
            </a:r>
            <a:r>
              <a:rPr lang="cs-CZ" altLang="cs-CZ" sz="2200" dirty="0" smtClean="0"/>
              <a:t>související s činností sopek </a:t>
            </a:r>
          </a:p>
          <a:p>
            <a:pPr marL="630238" lvl="1" indent="-360363" eaLnBrk="1" hangingPunct="1">
              <a:lnSpc>
                <a:spcPct val="90000"/>
              </a:lnSpc>
              <a:spcBef>
                <a:spcPts val="500"/>
              </a:spcBef>
              <a:buClr>
                <a:srgbClr val="C8D735"/>
              </a:buClr>
              <a:buFont typeface="Arial" charset="0"/>
              <a:buNone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endParaRPr lang="cs-CZ" altLang="cs-CZ" sz="2400" dirty="0" smtClean="0"/>
          </a:p>
          <a:p>
            <a:pPr marL="630238" lvl="1" indent="-360363" eaLnBrk="1" hangingPunct="1">
              <a:lnSpc>
                <a:spcPct val="90000"/>
              </a:lnSpc>
              <a:spcBef>
                <a:spcPts val="500"/>
              </a:spcBef>
              <a:buClr>
                <a:srgbClr val="C8D735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400" b="1" u="sng" dirty="0" smtClean="0">
                <a:solidFill>
                  <a:srgbClr val="C8D735"/>
                </a:solidFill>
              </a:rPr>
              <a:t>Tektonická</a:t>
            </a:r>
            <a:r>
              <a:rPr lang="cs-CZ" altLang="cs-CZ" sz="2400" b="1" u="sng" dirty="0" smtClean="0">
                <a:solidFill>
                  <a:srgbClr val="000000"/>
                </a:solidFill>
              </a:rPr>
              <a:t> </a:t>
            </a:r>
            <a:r>
              <a:rPr lang="cs-CZ" altLang="cs-CZ" sz="2400" b="1" dirty="0" smtClean="0"/>
              <a:t>– </a:t>
            </a:r>
            <a:r>
              <a:rPr lang="cs-CZ" altLang="cs-CZ" sz="2200" dirty="0" smtClean="0"/>
              <a:t>na okrajích litosférických desek či zlomů,  vznikají kolizemi ker či desek v tzv. tektonicky aktivních oblastech, nejčastější a nejničivější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body"/>
          </p:nvPr>
        </p:nvSpPr>
        <p:spPr>
          <a:xfrm>
            <a:off x="34925" y="0"/>
            <a:ext cx="9074150" cy="4076700"/>
          </a:xfrm>
        </p:spPr>
        <p:txBody>
          <a:bodyPr lIns="92160" tIns="46080" rIns="92160" bIns="46080" anchor="t"/>
          <a:lstStyle/>
          <a:p>
            <a:pPr marL="339725" indent="20638" algn="l" eaLnBrk="1" hangingPunct="1">
              <a:lnSpc>
                <a:spcPct val="90000"/>
              </a:lnSpc>
              <a:spcBef>
                <a:spcPts val="500"/>
              </a:spcBef>
              <a:buClr>
                <a:srgbClr val="000000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800" b="1" u="sng" dirty="0" smtClean="0">
                <a:solidFill>
                  <a:srgbClr val="FFC000"/>
                </a:solidFill>
              </a:rPr>
              <a:t>TEKTONICKÉ  ZEMĚTŘESENÍ</a:t>
            </a:r>
          </a:p>
          <a:p>
            <a:pPr marL="339725" indent="-339725" algn="l" eaLnBrk="1" hangingPunct="1">
              <a:lnSpc>
                <a:spcPct val="90000"/>
              </a:lnSpc>
              <a:spcBef>
                <a:spcPts val="500"/>
              </a:spcBef>
              <a:buClr>
                <a:srgbClr val="000000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endParaRPr lang="cs-CZ" altLang="cs-CZ" sz="2800" dirty="0" smtClean="0">
              <a:solidFill>
                <a:srgbClr val="FFC000"/>
              </a:solidFill>
            </a:endParaRPr>
          </a:p>
          <a:p>
            <a:pPr marL="339725" indent="-339725" algn="l" eaLnBrk="1" hangingPunct="1">
              <a:lnSpc>
                <a:spcPct val="90000"/>
              </a:lnSpc>
              <a:spcBef>
                <a:spcPts val="500"/>
              </a:spcBef>
              <a:buClr>
                <a:srgbClr val="000000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400" b="1" u="sng" dirty="0" smtClean="0">
                <a:solidFill>
                  <a:srgbClr val="FFFF00"/>
                </a:solidFill>
              </a:rPr>
              <a:t>HYPOCENTRUM (H) </a:t>
            </a:r>
            <a:r>
              <a:rPr lang="cs-CZ" altLang="cs-CZ" sz="2400" dirty="0" smtClean="0">
                <a:solidFill>
                  <a:srgbClr val="FFC000"/>
                </a:solidFill>
              </a:rPr>
              <a:t>– místo vzniku zemětřesení (podle hloubky)</a:t>
            </a:r>
            <a:r>
              <a:rPr lang="ar-SA" altLang="cs-CZ" sz="2400" dirty="0" smtClean="0">
                <a:solidFill>
                  <a:srgbClr val="FFC000"/>
                </a:solidFill>
                <a:cs typeface="Arial" charset="0"/>
              </a:rPr>
              <a:t>‏</a:t>
            </a:r>
            <a:endParaRPr lang="cs-CZ" altLang="cs-CZ" sz="2400" dirty="0" smtClean="0">
              <a:solidFill>
                <a:srgbClr val="FFC000"/>
              </a:solidFill>
            </a:endParaRPr>
          </a:p>
          <a:p>
            <a:pPr marL="739775" lvl="1" indent="-282575" algn="l" eaLnBrk="1" hangingPunct="1">
              <a:lnSpc>
                <a:spcPct val="90000"/>
              </a:lnSpc>
              <a:spcBef>
                <a:spcPts val="500"/>
              </a:spcBef>
              <a:buClr>
                <a:srgbClr val="F79646"/>
              </a:buClr>
              <a:buFont typeface="Arial" charset="0"/>
              <a:buChar char="–"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400" dirty="0" smtClean="0">
                <a:solidFill>
                  <a:srgbClr val="FFC000"/>
                </a:solidFill>
              </a:rPr>
              <a:t>mělká – do 70 km (nejčastější, nejničivější)</a:t>
            </a:r>
            <a:r>
              <a:rPr lang="ar-SA" altLang="cs-CZ" sz="2400" dirty="0" smtClean="0">
                <a:solidFill>
                  <a:srgbClr val="FFC000"/>
                </a:solidFill>
                <a:cs typeface="Arial" charset="0"/>
              </a:rPr>
              <a:t>‏</a:t>
            </a:r>
            <a:endParaRPr lang="cs-CZ" altLang="cs-CZ" sz="2400" dirty="0" smtClean="0">
              <a:solidFill>
                <a:srgbClr val="FFC000"/>
              </a:solidFill>
            </a:endParaRPr>
          </a:p>
          <a:p>
            <a:pPr marL="739775" lvl="1" indent="-282575" algn="l" eaLnBrk="1" hangingPunct="1">
              <a:lnSpc>
                <a:spcPct val="90000"/>
              </a:lnSpc>
              <a:spcBef>
                <a:spcPts val="500"/>
              </a:spcBef>
              <a:buClr>
                <a:srgbClr val="F79646"/>
              </a:buClr>
              <a:buFont typeface="Arial" charset="0"/>
              <a:buChar char="–"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400" dirty="0" smtClean="0">
                <a:solidFill>
                  <a:srgbClr val="FFC000"/>
                </a:solidFill>
              </a:rPr>
              <a:t>středně hluboká – do 300 km</a:t>
            </a:r>
          </a:p>
          <a:p>
            <a:pPr marL="739775" lvl="1" indent="-282575" algn="l" eaLnBrk="1" hangingPunct="1">
              <a:lnSpc>
                <a:spcPct val="90000"/>
              </a:lnSpc>
              <a:spcBef>
                <a:spcPts val="500"/>
              </a:spcBef>
              <a:buClr>
                <a:srgbClr val="F79646"/>
              </a:buClr>
              <a:buFont typeface="Arial" charset="0"/>
              <a:buChar char="–"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400" dirty="0" smtClean="0">
                <a:solidFill>
                  <a:srgbClr val="FFC000"/>
                </a:solidFill>
              </a:rPr>
              <a:t>hluboká – nad 300 km</a:t>
            </a:r>
          </a:p>
          <a:p>
            <a:pPr marL="457200" lvl="1" algn="l" eaLnBrk="1" hangingPunct="1">
              <a:lnSpc>
                <a:spcPct val="90000"/>
              </a:lnSpc>
              <a:spcBef>
                <a:spcPts val="500"/>
              </a:spcBef>
              <a:buClr>
                <a:srgbClr val="F79646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endParaRPr lang="cs-CZ" altLang="cs-CZ" sz="2800" dirty="0" smtClean="0">
              <a:solidFill>
                <a:srgbClr val="FFC000"/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4205288"/>
          <a:ext cx="9156700" cy="2665412"/>
        </p:xfrm>
        <a:graphic>
          <a:graphicData uri="http://schemas.openxmlformats.org/presentationml/2006/ole">
            <p:oleObj spid="_x0000_s1026" r:id="rId4" imgW="1965375" imgH="1965375" progId="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body"/>
          </p:nvPr>
        </p:nvSpPr>
        <p:spPr>
          <a:xfrm>
            <a:off x="34925" y="0"/>
            <a:ext cx="9074150" cy="4076700"/>
          </a:xfrm>
        </p:spPr>
        <p:txBody>
          <a:bodyPr lIns="92160" tIns="46080" rIns="92160" bIns="46080" anchor="t"/>
          <a:lstStyle/>
          <a:p>
            <a:pPr marL="457200" lvl="1" algn="l" eaLnBrk="1" hangingPunct="1">
              <a:lnSpc>
                <a:spcPct val="90000"/>
              </a:lnSpc>
              <a:spcBef>
                <a:spcPts val="500"/>
              </a:spcBef>
              <a:buClr>
                <a:srgbClr val="F79646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800" b="1" u="sng" dirty="0" smtClean="0">
                <a:solidFill>
                  <a:srgbClr val="FFC000"/>
                </a:solidFill>
              </a:rPr>
              <a:t>TEKTONICKÉ  ZEMĚTŘESENÍ</a:t>
            </a:r>
          </a:p>
          <a:p>
            <a:pPr marL="457200" lvl="1" algn="l" eaLnBrk="1" hangingPunct="1">
              <a:lnSpc>
                <a:spcPct val="90000"/>
              </a:lnSpc>
              <a:spcBef>
                <a:spcPts val="500"/>
              </a:spcBef>
              <a:buClr>
                <a:srgbClr val="F79646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endParaRPr lang="cs-CZ" altLang="cs-CZ" sz="2400" dirty="0" smtClean="0">
              <a:solidFill>
                <a:srgbClr val="FFC000"/>
              </a:solidFill>
            </a:endParaRPr>
          </a:p>
          <a:p>
            <a:pPr marL="339725" indent="-339725" algn="l" eaLnBrk="1" hangingPunct="1">
              <a:lnSpc>
                <a:spcPct val="90000"/>
              </a:lnSpc>
              <a:spcBef>
                <a:spcPts val="500"/>
              </a:spcBef>
              <a:buClr>
                <a:srgbClr val="000000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200" b="1" u="sng" dirty="0" smtClean="0">
                <a:solidFill>
                  <a:srgbClr val="FFFF00"/>
                </a:solidFill>
              </a:rPr>
              <a:t>EPICENTRUM  (E) </a:t>
            </a:r>
            <a:r>
              <a:rPr lang="cs-CZ" altLang="cs-CZ" sz="2200" dirty="0" smtClean="0">
                <a:solidFill>
                  <a:srgbClr val="FFC000"/>
                </a:solidFill>
              </a:rPr>
              <a:t>– místo projevu nejsilnějšího zemětřesení</a:t>
            </a:r>
          </a:p>
          <a:p>
            <a:pPr marL="339725" indent="-339725" algn="l" eaLnBrk="1" hangingPunct="1">
              <a:lnSpc>
                <a:spcPct val="90000"/>
              </a:lnSpc>
              <a:spcBef>
                <a:spcPts val="500"/>
              </a:spcBef>
              <a:buClr>
                <a:srgbClr val="000000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200" dirty="0" smtClean="0">
                <a:solidFill>
                  <a:srgbClr val="FFC000"/>
                </a:solidFill>
              </a:rPr>
              <a:t>	                            – přímo nad hypocentrem</a:t>
            </a:r>
          </a:p>
          <a:p>
            <a:pPr marL="339725" indent="-339725" algn="l" eaLnBrk="1" hangingPunct="1">
              <a:lnSpc>
                <a:spcPct val="90000"/>
              </a:lnSpc>
              <a:spcBef>
                <a:spcPts val="500"/>
              </a:spcBef>
              <a:buClr>
                <a:srgbClr val="000000"/>
              </a:buClr>
              <a:buFont typeface="Arial" charset="0"/>
              <a:buChar char="•"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200" u="sng" dirty="0" err="1" smtClean="0">
                <a:solidFill>
                  <a:srgbClr val="FFC000"/>
                </a:solidFill>
              </a:rPr>
              <a:t>Seismická</a:t>
            </a:r>
            <a:r>
              <a:rPr lang="cs-CZ" altLang="cs-CZ" sz="2200" u="sng" dirty="0" smtClean="0">
                <a:solidFill>
                  <a:srgbClr val="FFC000"/>
                </a:solidFill>
              </a:rPr>
              <a:t> vlna </a:t>
            </a:r>
            <a:r>
              <a:rPr lang="cs-CZ" altLang="cs-CZ" sz="2200" dirty="0" smtClean="0">
                <a:solidFill>
                  <a:srgbClr val="FFC000"/>
                </a:solidFill>
              </a:rPr>
              <a:t>– šíří se horninami, slábne směrem od epicentra</a:t>
            </a:r>
          </a:p>
          <a:p>
            <a:pPr marL="339725" indent="-339725" algn="l" eaLnBrk="1" hangingPunct="1">
              <a:lnSpc>
                <a:spcPct val="90000"/>
              </a:lnSpc>
              <a:spcBef>
                <a:spcPts val="500"/>
              </a:spcBef>
              <a:buClr>
                <a:srgbClr val="000000"/>
              </a:buClr>
              <a:buFont typeface="Arial" charset="0"/>
              <a:buChar char="•"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200" u="sng" dirty="0" smtClean="0">
                <a:solidFill>
                  <a:srgbClr val="FFC000"/>
                </a:solidFill>
              </a:rPr>
              <a:t>Měření zemětřesení </a:t>
            </a:r>
            <a:r>
              <a:rPr lang="cs-CZ" altLang="cs-CZ" sz="2200" dirty="0" smtClean="0">
                <a:solidFill>
                  <a:srgbClr val="FFC000"/>
                </a:solidFill>
              </a:rPr>
              <a:t>– </a:t>
            </a:r>
            <a:r>
              <a:rPr lang="cs-CZ" altLang="cs-CZ" sz="2200" dirty="0" smtClean="0">
                <a:solidFill>
                  <a:srgbClr val="FFC000"/>
                </a:solidFill>
                <a:hlinkClick r:id="rId4" action="ppaction://hlinksldjump"/>
              </a:rPr>
              <a:t>seismograf</a:t>
            </a:r>
            <a:endParaRPr lang="cs-CZ" altLang="cs-CZ" sz="2200" dirty="0" smtClean="0">
              <a:solidFill>
                <a:srgbClr val="FFC000"/>
              </a:solidFill>
            </a:endParaRPr>
          </a:p>
          <a:p>
            <a:pPr marL="339725" indent="-339725" algn="l" eaLnBrk="1" hangingPunct="1">
              <a:lnSpc>
                <a:spcPct val="90000"/>
              </a:lnSpc>
              <a:spcBef>
                <a:spcPts val="500"/>
              </a:spcBef>
              <a:buClr>
                <a:srgbClr val="000000"/>
              </a:buClr>
              <a:buFont typeface="Arial" charset="0"/>
              <a:buChar char="•"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200" u="sng" dirty="0" smtClean="0">
                <a:solidFill>
                  <a:srgbClr val="FFC000"/>
                </a:solidFill>
              </a:rPr>
              <a:t>Jednotky</a:t>
            </a:r>
            <a:r>
              <a:rPr lang="cs-CZ" altLang="cs-CZ" sz="2200" dirty="0" smtClean="0">
                <a:solidFill>
                  <a:srgbClr val="FFC000"/>
                </a:solidFill>
              </a:rPr>
              <a:t> – magnitudo podle </a:t>
            </a:r>
            <a:r>
              <a:rPr lang="cs-CZ" altLang="cs-CZ" sz="2200" dirty="0" smtClean="0">
                <a:solidFill>
                  <a:srgbClr val="FFC000"/>
                </a:solidFill>
                <a:hlinkClick r:id="rId5" action="ppaction://hlinksldjump"/>
              </a:rPr>
              <a:t>Richterovy stupnice</a:t>
            </a:r>
            <a:r>
              <a:rPr lang="cs-CZ" altLang="cs-CZ" sz="2200" dirty="0" smtClean="0">
                <a:solidFill>
                  <a:srgbClr val="FFC000"/>
                </a:solidFill>
              </a:rPr>
              <a:t> (0-10)</a:t>
            </a:r>
            <a:r>
              <a:rPr lang="ar-SA" altLang="cs-CZ" sz="2200" dirty="0" smtClean="0">
                <a:solidFill>
                  <a:srgbClr val="FFC000"/>
                </a:solidFill>
                <a:cs typeface="Arial" charset="0"/>
              </a:rPr>
              <a:t>‏</a:t>
            </a:r>
            <a:endParaRPr lang="cs-CZ" altLang="cs-CZ" sz="2200" dirty="0" smtClean="0">
              <a:solidFill>
                <a:srgbClr val="FFC000"/>
              </a:solidFill>
            </a:endParaRPr>
          </a:p>
          <a:p>
            <a:pPr marL="1322388" lvl="3" indent="49213" algn="l" eaLnBrk="1" hangingPunct="1">
              <a:lnSpc>
                <a:spcPct val="90000"/>
              </a:lnSpc>
              <a:spcBef>
                <a:spcPts val="450"/>
              </a:spcBef>
              <a:buClr>
                <a:srgbClr val="DE9B2E"/>
              </a:buClr>
              <a:buFont typeface="Arial" charset="0"/>
              <a:buChar char="–"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200" dirty="0" smtClean="0">
                <a:solidFill>
                  <a:srgbClr val="FFC000"/>
                </a:solidFill>
              </a:rPr>
              <a:t> 0-3 – slabá</a:t>
            </a:r>
          </a:p>
          <a:p>
            <a:pPr marL="1322388" lvl="3" indent="49213" algn="l" eaLnBrk="1" hangingPunct="1">
              <a:lnSpc>
                <a:spcPct val="90000"/>
              </a:lnSpc>
              <a:spcBef>
                <a:spcPts val="450"/>
              </a:spcBef>
              <a:buClr>
                <a:srgbClr val="DE9B2E"/>
              </a:buClr>
              <a:buFont typeface="Arial" charset="0"/>
              <a:buChar char="–"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200" dirty="0" smtClean="0">
                <a:solidFill>
                  <a:srgbClr val="FFC000"/>
                </a:solidFill>
              </a:rPr>
              <a:t> 4-6 – středně silná</a:t>
            </a:r>
          </a:p>
          <a:p>
            <a:pPr marL="1322388" lvl="3" indent="49213" algn="l" eaLnBrk="1" hangingPunct="1">
              <a:lnSpc>
                <a:spcPct val="90000"/>
              </a:lnSpc>
              <a:spcBef>
                <a:spcPts val="450"/>
              </a:spcBef>
              <a:buClr>
                <a:srgbClr val="DE9B2E"/>
              </a:buClr>
              <a:buFont typeface="Arial" charset="0"/>
              <a:buChar char="–"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  <a:defRPr/>
            </a:pPr>
            <a:r>
              <a:rPr lang="cs-CZ" altLang="cs-CZ" sz="2200" dirty="0" smtClean="0">
                <a:solidFill>
                  <a:srgbClr val="FFC000"/>
                </a:solidFill>
              </a:rPr>
              <a:t> 7-10 - silná</a:t>
            </a: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0" y="4205288"/>
          <a:ext cx="9156700" cy="2665412"/>
        </p:xfrm>
        <a:graphic>
          <a:graphicData uri="http://schemas.openxmlformats.org/presentationml/2006/ole">
            <p:oleObj spid="_x0000_s2050" r:id="rId6" imgW="1965375" imgH="1965375" progId="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4" descr="http://www.colorado.edu/physics/phys2900/homepages/Marianne.Hogan/seismograph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3286125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6" descr="http://fabi.me/wp-content/uploads/2009/12/seismograph_2009-03-12_234055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378200"/>
            <a:ext cx="5219700" cy="347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8" descr="http://upload.wikimedia.org/wikipedia/commons/0/0f/Kinemetrics_seismograp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67263" y="0"/>
            <a:ext cx="4376737" cy="328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lačítko akce: Zpět nebo Předchozí 8">
            <a:hlinkClick r:id="rId6" action="ppaction://hlinksldjump" highlightClick="1"/>
          </p:cNvPr>
          <p:cNvSpPr/>
          <p:nvPr/>
        </p:nvSpPr>
        <p:spPr bwMode="auto">
          <a:xfrm>
            <a:off x="7092950" y="6021388"/>
            <a:ext cx="2051050" cy="836612"/>
          </a:xfrm>
          <a:prstGeom prst="actionButtonBackPrevious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44450" cap="flat" cmpd="sng" algn="ctr">
            <a:solidFill>
              <a:schemeClr val="accent1">
                <a:lumMod val="20000"/>
                <a:lumOff val="8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leccos.com/pics/pic/seismicita-_map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16113"/>
            <a:ext cx="9139238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>
          <a:xfrm>
            <a:off x="0" y="188913"/>
            <a:ext cx="9144000" cy="16557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u="sng" smtClean="0">
                <a:solidFill>
                  <a:srgbClr val="FFFF00"/>
                </a:solidFill>
              </a:rPr>
              <a:t>Obecně platí : </a:t>
            </a:r>
          </a:p>
          <a:p>
            <a:pPr>
              <a:buFont typeface="Arial" charset="0"/>
              <a:buNone/>
            </a:pPr>
            <a:r>
              <a:rPr lang="cs-CZ" sz="2000" smtClean="0"/>
              <a:t>Ohniska častých zemětřesení se nacházejí na okrajích litosférických desek</a:t>
            </a:r>
          </a:p>
          <a:p>
            <a:pPr>
              <a:buFont typeface="Arial" charset="0"/>
              <a:buNone/>
            </a:pPr>
            <a:r>
              <a:rPr lang="cs-CZ" sz="2000" smtClean="0"/>
              <a:t>Červeně – seismicky aktivní místa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http://www.legoengineering.com/wp-content/uploads/2013/06/earthquak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913" y="96838"/>
            <a:ext cx="4510087" cy="290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7" descr="http://www.fromquarkstoquasars.com/wp-content/uploads/2013/12/Earthquake-USG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73025"/>
            <a:ext cx="4500562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9" descr="http://img514.imageshack.us/img514/2135/earthquak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463" y="3057525"/>
            <a:ext cx="5707062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11" descr="http://i.dailymail.co.uk/i/pix/2010/09/09/article-1310461-0B19E207000005DC-186_634x37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5963" y="3057525"/>
            <a:ext cx="3348037" cy="195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1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81675" y="5157788"/>
            <a:ext cx="336232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9250" y="1628775"/>
            <a:ext cx="6254750" cy="522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6425" cy="908050"/>
          </a:xfrm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Významná zemětřesení</a:t>
            </a:r>
          </a:p>
        </p:txBody>
      </p:sp>
      <p:sp>
        <p:nvSpPr>
          <p:cNvPr id="11268" name="Zástupný symbol pro obsah 2"/>
          <p:cNvSpPr>
            <a:spLocks noGrp="1"/>
          </p:cNvSpPr>
          <p:nvPr>
            <p:ph idx="1"/>
          </p:nvPr>
        </p:nvSpPr>
        <p:spPr>
          <a:xfrm>
            <a:off x="0" y="908050"/>
            <a:ext cx="9144000" cy="5949950"/>
          </a:xfrm>
        </p:spPr>
        <p:txBody>
          <a:bodyPr/>
          <a:lstStyle/>
          <a:p>
            <a:r>
              <a:rPr lang="cs-CZ" smtClean="0"/>
              <a:t>Čína 1556</a:t>
            </a:r>
          </a:p>
          <a:p>
            <a:r>
              <a:rPr lang="cs-CZ" smtClean="0"/>
              <a:t>síla 8</a:t>
            </a:r>
          </a:p>
          <a:p>
            <a:r>
              <a:rPr lang="cs-CZ" smtClean="0"/>
              <a:t>830 000 obětí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8" descr="http://image.tuku.china.com/tuku.news.china.com/history/pic/2012-07-30/ef8450e1-4d6c-40c3-b998-b3b5fc7a407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565400"/>
            <a:ext cx="5492750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6425" cy="908050"/>
          </a:xfrm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Významná zemětřesení</a:t>
            </a:r>
          </a:p>
        </p:txBody>
      </p:sp>
      <p:sp>
        <p:nvSpPr>
          <p:cNvPr id="12292" name="Zástupný symbol pro obsah 2"/>
          <p:cNvSpPr>
            <a:spLocks noGrp="1"/>
          </p:cNvSpPr>
          <p:nvPr>
            <p:ph idx="1"/>
          </p:nvPr>
        </p:nvSpPr>
        <p:spPr>
          <a:xfrm>
            <a:off x="0" y="908050"/>
            <a:ext cx="9144000" cy="59499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Čína 1976 – </a:t>
            </a:r>
          </a:p>
          <a:p>
            <a:r>
              <a:rPr lang="cs-CZ" smtClean="0"/>
              <a:t>síla 8,2</a:t>
            </a:r>
          </a:p>
          <a:p>
            <a:r>
              <a:rPr lang="cs-CZ" smtClean="0"/>
              <a:t>asi 250 000 obětí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2293" name="Picture 2" descr="File:1976 Tangsha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5600" y="908050"/>
            <a:ext cx="3708400" cy="315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4" descr="http://img.hc360.com/ep/info/images/201007/20100727144151276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4070350"/>
            <a:ext cx="3708400" cy="278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6425" cy="908050"/>
          </a:xfrm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Významná zemětřesení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0" y="908050"/>
            <a:ext cx="4500563" cy="2881313"/>
          </a:xfrm>
        </p:spPr>
        <p:txBody>
          <a:bodyPr/>
          <a:lstStyle/>
          <a:p>
            <a:r>
              <a:rPr lang="cs-CZ" smtClean="0"/>
              <a:t>Indonésie 2004</a:t>
            </a:r>
          </a:p>
          <a:p>
            <a:r>
              <a:rPr lang="cs-CZ" smtClean="0"/>
              <a:t>síla 9</a:t>
            </a:r>
          </a:p>
          <a:p>
            <a:r>
              <a:rPr lang="cs-CZ" smtClean="0"/>
              <a:t>300 000 obětí</a:t>
            </a:r>
          </a:p>
          <a:p>
            <a:r>
              <a:rPr lang="cs-CZ" smtClean="0"/>
              <a:t>Zemětřesení vyvolalo obří tsunami </a:t>
            </a:r>
          </a:p>
          <a:p>
            <a:endParaRPr lang="cs-CZ" smtClean="0"/>
          </a:p>
        </p:txBody>
      </p:sp>
      <p:pic>
        <p:nvPicPr>
          <p:cNvPr id="13316" name="Picture 2" descr="http://www.mid-day.com/imagedata/2012/apr/Indonesia-earthquak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554538"/>
            <a:ext cx="4414838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4" descr="http://www.sheppardsoftware.com/images/Asia/factfile/512px-Banda_Aceh_Before_and_After_2004_Tsunam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75150" y="1268413"/>
            <a:ext cx="4768850" cy="558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6" descr="http://christianals.com/wp/wp-content/uploads/2012/05/Haiti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32300" y="3716338"/>
            <a:ext cx="4711700" cy="314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6425" cy="908050"/>
          </a:xfrm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Významná zemětřesení</a:t>
            </a:r>
          </a:p>
        </p:txBody>
      </p:sp>
      <p:sp>
        <p:nvSpPr>
          <p:cNvPr id="14340" name="Zástupný symbol pro obsah 2"/>
          <p:cNvSpPr>
            <a:spLocks noGrp="1"/>
          </p:cNvSpPr>
          <p:nvPr>
            <p:ph idx="1"/>
          </p:nvPr>
        </p:nvSpPr>
        <p:spPr>
          <a:xfrm>
            <a:off x="0" y="908050"/>
            <a:ext cx="4500563" cy="2881313"/>
          </a:xfrm>
        </p:spPr>
        <p:txBody>
          <a:bodyPr/>
          <a:lstStyle/>
          <a:p>
            <a:r>
              <a:rPr lang="cs-CZ" smtClean="0"/>
              <a:t>Haiti 2010</a:t>
            </a:r>
          </a:p>
          <a:p>
            <a:r>
              <a:rPr lang="cs-CZ" smtClean="0"/>
              <a:t>síla 7</a:t>
            </a:r>
          </a:p>
          <a:p>
            <a:r>
              <a:rPr lang="cs-CZ" smtClean="0"/>
              <a:t>200 000 obětí</a:t>
            </a:r>
          </a:p>
        </p:txBody>
      </p:sp>
      <p:pic>
        <p:nvPicPr>
          <p:cNvPr id="14341" name="Picture 2" descr="File:2010 hispaniola shake ma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3" y="981075"/>
            <a:ext cx="4643437" cy="273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4" descr="File:Haitian national palace earthquak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716338"/>
            <a:ext cx="4714875" cy="314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6425" cy="836613"/>
          </a:xfrm>
        </p:spPr>
        <p:txBody>
          <a:bodyPr/>
          <a:lstStyle/>
          <a:p>
            <a:r>
              <a:rPr lang="cs-CZ" sz="3600" smtClean="0"/>
              <a:t>Důsledky podmořského zemětřesení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0" y="1196975"/>
            <a:ext cx="7092950" cy="5661025"/>
          </a:xfrm>
        </p:spPr>
        <p:txBody>
          <a:bodyPr/>
          <a:lstStyle/>
          <a:p>
            <a:pPr eaLnBrk="1" hangingPunct="1">
              <a:spcBef>
                <a:spcPts val="700"/>
              </a:spcBef>
              <a:buClr>
                <a:srgbClr val="C8D735"/>
              </a:buCl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altLang="cs-CZ" sz="2800" b="1" dirty="0" smtClean="0">
                <a:solidFill>
                  <a:srgbClr val="C8D735"/>
                </a:solidFill>
              </a:rPr>
              <a:t>Tsunami</a:t>
            </a:r>
            <a:r>
              <a:rPr lang="cs-CZ" altLang="cs-CZ" sz="2800" dirty="0" smtClean="0">
                <a:solidFill>
                  <a:srgbClr val="000000"/>
                </a:solidFill>
              </a:rPr>
              <a:t> </a:t>
            </a:r>
          </a:p>
          <a:p>
            <a:pPr lvl="1" eaLnBrk="1" hangingPunct="1">
              <a:spcBef>
                <a:spcPts val="60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altLang="cs-CZ" sz="2400" dirty="0" smtClean="0"/>
              <a:t>z japonštiny – vlna přístavu</a:t>
            </a:r>
          </a:p>
          <a:p>
            <a:pPr lvl="1" eaLnBrk="1" hangingPunct="1">
              <a:spcBef>
                <a:spcPts val="60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altLang="cs-CZ" sz="2400" dirty="0" smtClean="0"/>
              <a:t>série mořských vln vznikajících podmořským zemětřesením</a:t>
            </a:r>
          </a:p>
          <a:p>
            <a:pPr lvl="1" eaLnBrk="1" hangingPunct="1">
              <a:spcBef>
                <a:spcPts val="60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altLang="cs-CZ" sz="2400" dirty="0" smtClean="0"/>
              <a:t>dosahuje rychlostí až 1000 km/h</a:t>
            </a:r>
          </a:p>
          <a:p>
            <a:pPr lvl="1" eaLnBrk="1" hangingPunct="1">
              <a:spcBef>
                <a:spcPts val="60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altLang="cs-CZ" sz="2400" dirty="0" smtClean="0"/>
              <a:t>při pobřeží se začíná </a:t>
            </a:r>
            <a:r>
              <a:rPr lang="cs-CZ" altLang="cs-CZ" sz="2400" dirty="0" smtClean="0"/>
              <a:t>zvedat </a:t>
            </a:r>
            <a:r>
              <a:rPr lang="cs-CZ" altLang="cs-CZ" sz="2400" dirty="0" smtClean="0"/>
              <a:t>do výšky i několika desítek metrů</a:t>
            </a:r>
          </a:p>
          <a:p>
            <a:pPr lvl="1" eaLnBrk="1" hangingPunct="1">
              <a:spcBef>
                <a:spcPts val="60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altLang="cs-CZ" sz="2400" dirty="0" smtClean="0"/>
              <a:t>ústup moře na pobřeží je předzvěst blížící se tsunami </a:t>
            </a:r>
          </a:p>
          <a:p>
            <a:pPr lvl="1" eaLnBrk="1" hangingPunct="1">
              <a:spcBef>
                <a:spcPts val="60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altLang="cs-CZ" sz="2400" dirty="0" smtClean="0"/>
              <a:t>Poslední ničivé tsunami : </a:t>
            </a:r>
          </a:p>
          <a:p>
            <a:pPr lvl="2" eaLnBrk="1" hangingPunct="1">
              <a:spcBef>
                <a:spcPts val="50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altLang="cs-CZ" sz="2000" dirty="0" smtClean="0"/>
              <a:t>Indonésie Thajsko (Indický oceán 2004)</a:t>
            </a:r>
            <a:r>
              <a:rPr lang="ar-SA" altLang="cs-CZ" sz="2000" dirty="0" smtClean="0">
                <a:cs typeface="Arial" charset="0"/>
              </a:rPr>
              <a:t>‏</a:t>
            </a:r>
            <a:endParaRPr lang="cs-CZ" altLang="cs-CZ" sz="2000" dirty="0" smtClean="0"/>
          </a:p>
          <a:p>
            <a:pPr lvl="2" eaLnBrk="1" hangingPunct="1">
              <a:spcBef>
                <a:spcPts val="500"/>
              </a:spcBef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altLang="cs-CZ" sz="2000" dirty="0" smtClean="0"/>
              <a:t>Japonsko (2011)</a:t>
            </a:r>
            <a:r>
              <a:rPr lang="ar-SA" altLang="cs-CZ" sz="2000" dirty="0" smtClean="0">
                <a:cs typeface="Arial" charset="0"/>
              </a:rPr>
              <a:t>‏</a:t>
            </a:r>
            <a:endParaRPr lang="cs-CZ" altLang="cs-CZ" sz="2000" dirty="0" smtClean="0"/>
          </a:p>
        </p:txBody>
      </p:sp>
      <p:pic>
        <p:nvPicPr>
          <p:cNvPr id="15364" name="Picture 2" descr="File:Tsunami-vyvoj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1825" y="1152525"/>
            <a:ext cx="21621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154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6721475" y="0"/>
            <a:ext cx="2422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FF00"/>
                </a:solidFill>
              </a:rPr>
              <a:t>Vznik tsunami</a:t>
            </a:r>
          </a:p>
        </p:txBody>
      </p:sp>
      <p:pic>
        <p:nvPicPr>
          <p:cNvPr id="59396" name="Picture 4" descr="http://www.tmba.tv/wp-content/uploads/2011/03/what-causes-a-tsunami-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60400"/>
            <a:ext cx="9144000" cy="619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76250"/>
            <a:ext cx="9163050" cy="638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620713"/>
            <a:ext cx="9144000" cy="6065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 descr="http://beta.images.theglobeandmail.com/static/templates/interactives/beforeafter/images/japan-tsunami/f-befor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411288"/>
            <a:ext cx="9144000" cy="544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9" name="Picture 7" descr="http://www.latimes.com/includes/projects/before-after/japan-tsunami/japan_tsunami.13.befor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871538"/>
            <a:ext cx="9144000" cy="598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4" descr="http://i.telegraph.co.uk/multimedia/archive/02162/20110311-tsunami-w_2162733k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1146175"/>
            <a:ext cx="9144000" cy="571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401" name="Picture 9" descr="http://www.latimes.com/includes/projects/before-after/japan-tsunami-2013/tsunami_ship_before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1390650"/>
            <a:ext cx="9144000" cy="546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403" name="Picture 11" descr="http://www.hafnet.cz/wp-content/uploads/tsunami_1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0"/>
            <a:ext cx="9144000" cy="484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9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9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9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12" descr="http://www.csmonitor.com/var/archive/storage/images/media/images/0311-japan-earthquake-tsunami-after/9742077-1-eng-US/0311-Japan-Earthquake-tsunami-after_full_6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762000"/>
            <a:ext cx="914400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763"/>
            <a:ext cx="9163050" cy="684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8" name="Picture 14" descr="http://www.cemc.uwaterloo.ca/resources/real-world/images/japan_tsunami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777875"/>
            <a:ext cx="9144000" cy="608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468313" y="12700"/>
            <a:ext cx="8226425" cy="752475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0" y="908050"/>
            <a:ext cx="9144000" cy="5949950"/>
          </a:xfrm>
        </p:spPr>
        <p:txBody>
          <a:bodyPr/>
          <a:lstStyle/>
          <a:p>
            <a:pPr eaLnBrk="1" hangingPunct="1"/>
            <a:r>
              <a:rPr lang="cs-CZ" sz="1200" smtClean="0">
                <a:hlinkClick r:id="rId3"/>
              </a:rPr>
              <a:t>http://upload.wikimedia.org/wikipedia/commons/0/0c/2010_hispaniola_shake_map.jpg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4"/>
              </a:rPr>
              <a:t>http://www.legoengineering.com/wp-content/uploads/2013/06/earthquake.jpg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5"/>
              </a:rPr>
              <a:t>http://www.fromquarkstoquasars.com/wp-content/uploads/2013/12/Earthquake-USGS.jpg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6"/>
              </a:rPr>
              <a:t>http://img514.imageshack.us/img514/2135/earthquake.jpg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7"/>
              </a:rPr>
              <a:t>http://i.dailymail.co.uk/i/pix/2010/09/09/article-1310461-0B19E207000005DC-186_634x371.jpg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8"/>
              </a:rPr>
              <a:t>http://upload.wikimedia.org/wikipedia/commons/2/26/Earthquake_damage_in_Jacmel_2010-01-17_3.jpg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9"/>
              </a:rPr>
              <a:t>http://leccos.com/pics/pic/seismicita-_mapa.jpg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0"/>
              </a:rPr>
              <a:t>http://upload.wikimedia.org/wikipedia/commons/3/3d/1976_Tangshan.png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1"/>
              </a:rPr>
              <a:t>http://img.hc360.com/ep/info/images/201007/201007271441512764.jpg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2"/>
              </a:rPr>
              <a:t>http://image.tuku.china.com/tuku.news.china.com/history//pic/2012-07-30/ef8450e1-4d6c-40c3-b998-b3b5fc7a4076.jpg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3"/>
              </a:rPr>
              <a:t>http://upload.wikimedia.org/wikipedia/commons/7/70/Shaangxi_1556_earthquake_map_of_provinces.PNG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4"/>
              </a:rPr>
              <a:t>http://www.mid-day.com/imagedata/2012/apr/Indonesia-earthquake.jpg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5"/>
              </a:rPr>
              <a:t>http://www.sheppardsoftware.com/images//Asia/factfile/512px-Banda_Aceh_Before_and_After_2004_Tsunami.jpg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3"/>
              </a:rPr>
              <a:t>http://upload.wikimedia.org/wikipedia/commons/0/0c/2010_hispaniola_shake_map.jpg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6"/>
              </a:rPr>
              <a:t>http://upload.wikimedia.org/wikipedia/commons/thumb/c/ce/Haitian_national_palace_earthquake.jpg/800px-Haitian_national_palace_earthquake.jpg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7"/>
              </a:rPr>
              <a:t>http://christianals.com/wp/wp-content/uploads/2012/05/Haiti001.jpg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8"/>
              </a:rPr>
              <a:t>http://www.colorado.edu/physics/phys2900/homepages/Marianne.Hogan/seismograph.GIF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9"/>
              </a:rPr>
              <a:t>http://fabi.me/wp-content/uploads/2009/12/seismograph_2009-03-12_234055.png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20"/>
              </a:rPr>
              <a:t>http://upload.wikimedia.org/wikipedia/commons/0/0f/Kinemetrics_seismograph.jpg</a:t>
            </a:r>
            <a:endParaRPr lang="cs-CZ" sz="1200" smtClean="0"/>
          </a:p>
          <a:p>
            <a:pPr eaLnBrk="1" hangingPunct="1"/>
            <a:endParaRPr lang="cs-CZ" sz="12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68313" y="12700"/>
            <a:ext cx="8226425" cy="752475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0" y="908050"/>
            <a:ext cx="9144000" cy="5949950"/>
          </a:xfrm>
        </p:spPr>
        <p:txBody>
          <a:bodyPr/>
          <a:lstStyle/>
          <a:p>
            <a:pPr eaLnBrk="1" hangingPunct="1"/>
            <a:r>
              <a:rPr lang="cs-CZ" sz="1200" smtClean="0">
                <a:hlinkClick r:id="rId3"/>
              </a:rPr>
              <a:t>http://www.tmba.tv/wp-content/uploads/2011/03/what-causes-a-tsunami-02.jpg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4"/>
              </a:rPr>
              <a:t>http://i.telegraph.co.uk/multimedia/archive/02162/20110311-tsunami-w_2162733k.jpg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5"/>
              </a:rPr>
              <a:t>http://beta.images.theglobeandmail.com/static/templates/interactives/beforeafter/images/japan-tsunami/f-before.jpg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6"/>
              </a:rPr>
              <a:t>http://indervilla.com/home/2013/01/Tsunami-Cool-HD.jpg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7"/>
              </a:rPr>
              <a:t>http://www.virginmedia.com/images/2004-tsunami2-431x300.jpg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8"/>
              </a:rPr>
              <a:t>http://www.tmba.tv/wp-content/uploads/2011/03/what-causes-a-tsunami-01.jpg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9"/>
              </a:rPr>
              <a:t>http://www.latimes.com/includes/projects/before-after/japan-tsunami/japan_tsunami.13.before.jpg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0"/>
              </a:rPr>
              <a:t>http://upload.wikimedia.org/wikipedia/commons/thumb/0/0e/Tsunami-vyvoj.png/227px-Tsunami-vyvoj.png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1"/>
              </a:rPr>
              <a:t>http://www.latimes.com/includes/projects/before-after/japan-tsunami-2013/tsunami_ship_before.jpg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2"/>
              </a:rPr>
              <a:t>http://www.hafnet.cz/wp-content/uploads/tsunami_1.png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3"/>
              </a:rPr>
              <a:t>http://miniminimoviereview.files.wordpress.com/2012/01/the-tsunami-broken-road.jpg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4"/>
              </a:rPr>
              <a:t>http://www.csmonitor.com/var/archive/storage/images/media/images/0311-japan-earthquake-tsunami-after/9742077-1-eng-US/0311-Japan-Earthquake-tsunami-after_full_600.jpg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5"/>
              </a:rPr>
              <a:t>http://www.cemc.uwaterloo.ca/resources/real-world/images/japan_tsunami1.jpg</a:t>
            </a:r>
            <a:endParaRPr lang="cs-CZ" sz="1200" smtClean="0"/>
          </a:p>
          <a:p>
            <a:pPr eaLnBrk="1" hangingPunct="1"/>
            <a:endParaRPr lang="cs-CZ" sz="12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</TotalTime>
  <Words>383</Words>
  <Application>Microsoft Office PowerPoint</Application>
  <PresentationFormat>Předvádění na obrazovce (4:3)</PresentationFormat>
  <Paragraphs>127</Paragraphs>
  <Slides>18</Slides>
  <Notes>18</Notes>
  <HiddenSlides>3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0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Times New Roman</vt:lpstr>
      <vt:lpstr>Georgia</vt:lpstr>
      <vt:lpstr>Výchozí návrh</vt:lpstr>
      <vt:lpstr>Snímek 1</vt:lpstr>
      <vt:lpstr>ZEMĚTŘESENÍ</vt:lpstr>
      <vt:lpstr>ZEMĚTŘESENÍ</vt:lpstr>
      <vt:lpstr>Snímek 4</vt:lpstr>
      <vt:lpstr>Snímek 5</vt:lpstr>
      <vt:lpstr>Snímek 6</vt:lpstr>
      <vt:lpstr>Snímek 7</vt:lpstr>
      <vt:lpstr>Snímek 8</vt:lpstr>
      <vt:lpstr>Snímek 9</vt:lpstr>
      <vt:lpstr>Významná zemětřesení</vt:lpstr>
      <vt:lpstr>Významná zemětřesení</vt:lpstr>
      <vt:lpstr>Významná zemětřesení</vt:lpstr>
      <vt:lpstr>Významná zemětřesení</vt:lpstr>
      <vt:lpstr>Důsledky podmořského zemětřesení</vt:lpstr>
      <vt:lpstr>Snímek 15</vt:lpstr>
      <vt:lpstr>Snímek 16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Zemětřesení</dc:title>
  <dc:creator>UCITEL</dc:creator>
  <cp:lastModifiedBy>Dum</cp:lastModifiedBy>
  <cp:revision>32</cp:revision>
  <dcterms:modified xsi:type="dcterms:W3CDTF">2014-03-18T08:00:43Z</dcterms:modified>
</cp:coreProperties>
</file>