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7" r:id="rId2"/>
    <p:sldId id="272" r:id="rId3"/>
    <p:sldId id="258" r:id="rId4"/>
    <p:sldId id="261" r:id="rId5"/>
    <p:sldId id="260" r:id="rId6"/>
    <p:sldId id="263" r:id="rId7"/>
    <p:sldId id="264" r:id="rId8"/>
    <p:sldId id="265" r:id="rId9"/>
    <p:sldId id="262" r:id="rId10"/>
    <p:sldId id="266" r:id="rId11"/>
    <p:sldId id="267" r:id="rId12"/>
    <p:sldId id="268" r:id="rId13"/>
    <p:sldId id="269" r:id="rId14"/>
    <p:sldId id="270" r:id="rId15"/>
    <p:sldId id="259" r:id="rId16"/>
    <p:sldId id="271" r:id="rId17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70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8CF70B-533D-4E5A-989A-E1F8425EDB19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E99270-3D25-4568-9B72-34EAECDE6F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72322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E99270-3D25-4568-9B72-34EAECDE6F99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74275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E99270-3D25-4568-9B72-34EAECDE6F99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74275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E99270-3D25-4568-9B72-34EAECDE6F99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74275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E99270-3D25-4568-9B72-34EAECDE6F99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74275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1" y="1054516"/>
            <a:ext cx="6172199" cy="1688684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2929398"/>
            <a:ext cx="6172200" cy="842502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7C5DE-F494-4077-AE33-4BF77CAE0B35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26627FF-E766-4BE6-B02F-762A350B14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159002"/>
            <a:ext cx="4224528" cy="291465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967C5DE-F494-4077-AE33-4BF77CAE0B35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26627FF-E766-4BE6-B02F-762A350B14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104138"/>
            <a:ext cx="6172200" cy="1597914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914650"/>
            <a:ext cx="6172200" cy="6858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7C5DE-F494-4077-AE33-4BF77CAE0B35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26627FF-E766-4BE6-B02F-762A350B14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7" y="457200"/>
            <a:ext cx="3616325" cy="8001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436894"/>
            <a:ext cx="3646966" cy="216107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5" y="1436911"/>
            <a:ext cx="3639311" cy="21610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7C5DE-F494-4077-AE33-4BF77CAE0B35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26627FF-E766-4BE6-B02F-762A350B14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4767263"/>
            <a:ext cx="5102352" cy="273844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457201"/>
            <a:ext cx="3615734" cy="8000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437085"/>
            <a:ext cx="3638550" cy="484584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145508"/>
            <a:ext cx="3638550" cy="21621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6" y="1437085"/>
            <a:ext cx="3660775" cy="484584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145507"/>
            <a:ext cx="3651250" cy="216217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7C5DE-F494-4077-AE33-4BF77CAE0B35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26627FF-E766-4BE6-B02F-762A350B14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4767263"/>
            <a:ext cx="5102352" cy="273844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163658"/>
            <a:ext cx="1828800" cy="273844"/>
          </a:xfrm>
        </p:spPr>
        <p:txBody>
          <a:bodyPr/>
          <a:lstStyle/>
          <a:p>
            <a:fld id="{8967C5DE-F494-4077-AE33-4BF77CAE0B35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26627FF-E766-4BE6-B02F-762A350B14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7C5DE-F494-4077-AE33-4BF77CAE0B35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27FF-E766-4BE6-B02F-762A350B14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1" y="1440657"/>
            <a:ext cx="3654425" cy="216693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7" y="454819"/>
            <a:ext cx="3629025" cy="78105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1" y="1440657"/>
            <a:ext cx="3629025" cy="135969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7C5DE-F494-4077-AE33-4BF77CAE0B35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26627FF-E766-4BE6-B02F-762A350B14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4767263"/>
            <a:ext cx="5102352" cy="273844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450056"/>
            <a:ext cx="2074862" cy="14859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3" y="1238250"/>
            <a:ext cx="5627687" cy="316557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460773"/>
            <a:ext cx="3741738" cy="6822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7C5DE-F494-4077-AE33-4BF77CAE0B35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26627FF-E766-4BE6-B02F-762A350B14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4767263"/>
            <a:ext cx="5102352" cy="273844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165860"/>
            <a:ext cx="4222308" cy="291465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7C5DE-F494-4077-AE33-4BF77CAE0B35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27FF-E766-4BE6-B02F-762A350B14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165860"/>
            <a:ext cx="2075688" cy="29146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165860"/>
            <a:ext cx="4224528" cy="291465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7C5DE-F494-4077-AE33-4BF77CAE0B35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27FF-E766-4BE6-B02F-762A350B14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165860"/>
            <a:ext cx="2073348" cy="1484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160277"/>
            <a:ext cx="4222308" cy="29146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42101"/>
            <a:ext cx="1828800" cy="27384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67C5DE-F494-4077-AE33-4BF77CAE0B35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4767263"/>
            <a:ext cx="5102352" cy="27384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4767263"/>
            <a:ext cx="1137684" cy="27384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6627FF-E766-4BE6-B02F-762A350B14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d/dc/Day-of-the-tiles.jpeg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z/url?sa=i&amp;rct=j&amp;q=%C5%A1koln%C3%AD+t%C5%99%C3%ADda&amp;source=images&amp;cd=&amp;cad=rja&amp;docid=sYZXdHHFrnQ4QM&amp;tbnid=GmPCYU3ntJAgdM:&amp;ved=0CAUQjRw&amp;url=http://lide.uhk.cz/pdf/ucitel/petrija2/p%C5%99edn%C3%A1%C5%A1ka_%C4%8D_6.htm&amp;ei=ezcEUY2LJuiH4gSuy4CwBw&amp;bvm=bv.41524429,d.bGE&amp;psig=AFQjCNGK2P_vPY9JIPpSUxfSWg8_uUvUHg&amp;ust=1359317244061750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7.jpeg"/><Relationship Id="rId7" Type="http://schemas.openxmlformats.org/officeDocument/2006/relationships/hyperlink" Target="http://upload.wikimedia.org/wikipedia/commons/c/c4/Napoleon_friedland.jpg" TargetMode="External"/><Relationship Id="rId2" Type="http://schemas.openxmlformats.org/officeDocument/2006/relationships/hyperlink" Target="http://upload.wikimedia.org/wikipedia/commons/4/4e/Prise_de_la_Bastille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10" Type="http://schemas.openxmlformats.org/officeDocument/2006/relationships/image" Target="../media/image11.jpeg"/><Relationship Id="rId4" Type="http://schemas.openxmlformats.org/officeDocument/2006/relationships/hyperlink" Target="http://upload.wikimedia.org/wikipedia/commons/9/95/American_Civil_War_Montage_2.jpg" TargetMode="External"/><Relationship Id="rId9" Type="http://schemas.openxmlformats.org/officeDocument/2006/relationships/hyperlink" Target="http://upload.wikimedia.org/wikipedia/commons/6/69/Marchands_d'esclaves_de_Gor%C3%A9e-Jacques_Grasset_de_Saint-Sauveur_mg_8526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16.jpe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17.jpeg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hyperlink" Target="http://upload.wikimedia.org/wikipedia/commons/0/0a/Jacques-Louis_David_017.jpg" TargetMode="External"/><Relationship Id="rId7" Type="http://schemas.openxmlformats.org/officeDocument/2006/relationships/hyperlink" Target="http://upload.wikimedia.org/wikipedia/commons/4/44/Abraham_Lincoln_head_on_shoulders_photo_portrait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jpeg"/><Relationship Id="rId5" Type="http://schemas.openxmlformats.org/officeDocument/2006/relationships/hyperlink" Target="http://upload.wikimedia.org/wikipedia/commons/e/e8/Kaiser_franz.jpg" TargetMode="External"/><Relationship Id="rId4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lide.uhk.cz/pdf/ucitel/petrija2/p%C5%99edn%C3%A1%C5%A1ka_%C4%8D_6.htm" TargetMode="Externa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Obrázek 33" descr="loga soukrškolyvjpeg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5" y="93334"/>
            <a:ext cx="7993521" cy="14599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9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1913142"/>
              </p:ext>
            </p:extLst>
          </p:nvPr>
        </p:nvGraphicFramePr>
        <p:xfrm>
          <a:off x="467544" y="154819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Dějepis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Dlouhé 19. století – opakování probrané látky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Úkolem prezentace je upevnění probraného učiva ve vzájemných souvislostech a prověření schopnosti žáků probrané učivo aplikovat, analyzovat a hodnotit. Žáci zpracovávají látku do učitelem připravených pracovních listů.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2. 2. 2013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38139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40501" y="915566"/>
            <a:ext cx="6264696" cy="828092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rgbClr val="002060"/>
                </a:solidFill>
                <a:latin typeface="Calibri" panose="020F0502020204030204" pitchFamily="34" charset="0"/>
              </a:rPr>
              <a:t>DLOUHÉ 19. STOLETÍ</a:t>
            </a:r>
            <a:br>
              <a:rPr lang="cs-CZ" sz="5400" b="1" dirty="0" smtClean="0">
                <a:solidFill>
                  <a:srgbClr val="002060"/>
                </a:solidFill>
                <a:latin typeface="Calibri" panose="020F0502020204030204" pitchFamily="34" charset="0"/>
              </a:rPr>
            </a:br>
            <a:r>
              <a:rPr lang="cs-CZ" sz="28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OPAKOVÁNÍ PROBRANÉ LÁTKY</a:t>
            </a:r>
            <a:endParaRPr lang="cs-CZ" sz="2800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6012160" y="4515966"/>
            <a:ext cx="2954026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</a:t>
            </a:r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gr. Dušan Kráčmar 2013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53438" y="2477439"/>
            <a:ext cx="8786674" cy="1557020"/>
            <a:chOff x="179512" y="2787775"/>
            <a:chExt cx="8786674" cy="1557020"/>
          </a:xfrm>
        </p:grpSpPr>
        <p:pic>
          <p:nvPicPr>
            <p:cNvPr id="1026" name="Picture 2" descr="atleti,atletika,basketbalisté,basketbalové míče,osoby,sport,volný čas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5871" r="21164"/>
            <a:stretch/>
          </p:blipFill>
          <p:spPr bwMode="auto">
            <a:xfrm rot="16200000">
              <a:off x="3794339" y="-827052"/>
              <a:ext cx="1557020" cy="87866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Podnadpis 2"/>
            <p:cNvSpPr txBox="1">
              <a:spLocks/>
            </p:cNvSpPr>
            <p:nvPr/>
          </p:nvSpPr>
          <p:spPr>
            <a:xfrm rot="21342919">
              <a:off x="3880967" y="3649556"/>
              <a:ext cx="1152128" cy="342342"/>
            </a:xfrm>
            <a:prstGeom prst="rect">
              <a:avLst/>
            </a:prstGeom>
            <a:solidFill>
              <a:srgbClr val="000000"/>
            </a:solidFill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4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 19. STOLETÍ</a:t>
              </a:r>
              <a:endPara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157373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23478"/>
            <a:ext cx="8786674" cy="828092"/>
          </a:xfrm>
        </p:spPr>
        <p:txBody>
          <a:bodyPr/>
          <a:lstStyle/>
          <a:p>
            <a:pPr algn="ctr"/>
            <a: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  <a:t>DLOUHÉ 19. STOLETÍ </a:t>
            </a:r>
            <a:b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OPAKOVÁNÍ PROBRANÉ LÁTKY</a:t>
            </a:r>
            <a:b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endParaRPr lang="cs-CZ" sz="3200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459873" y="1059582"/>
            <a:ext cx="8424936" cy="36724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 smtClean="0">
                <a:solidFill>
                  <a:srgbClr val="002060"/>
                </a:solidFill>
              </a:rPr>
              <a:t>Vážené a milé studentky, vážení studenti!</a:t>
            </a:r>
          </a:p>
          <a:p>
            <a:pPr algn="l"/>
            <a:r>
              <a:rPr lang="cs-CZ" sz="1600" dirty="0" smtClean="0">
                <a:solidFill>
                  <a:srgbClr val="002060"/>
                </a:solidFill>
              </a:rPr>
              <a:t>Dříve, než jsme minulou hodinu začali probírat události první světové války, v potu tváře jsme se společně prokousali celým 19. stoletím v českých i světových dějinách. Že (to) bylo </a:t>
            </a:r>
            <a:r>
              <a:rPr lang="cs-CZ" sz="1600" dirty="0" smtClean="0">
                <a:solidFill>
                  <a:srgbClr val="FF0000"/>
                </a:solidFill>
              </a:rPr>
              <a:t>opravdu dlouhé? </a:t>
            </a:r>
            <a:r>
              <a:rPr lang="cs-CZ" sz="1600" dirty="0" smtClean="0">
                <a:solidFill>
                  <a:srgbClr val="002060"/>
                </a:solidFill>
              </a:rPr>
              <a:t>Souhlasím, a to ještě netušíte, že pojem </a:t>
            </a:r>
            <a:r>
              <a:rPr lang="cs-CZ" sz="1600" dirty="0" smtClean="0">
                <a:solidFill>
                  <a:srgbClr val="FF0000"/>
                </a:solidFill>
              </a:rPr>
              <a:t>dlouhé 19. století opravdu existuje…</a:t>
            </a:r>
          </a:p>
          <a:p>
            <a:pPr algn="l"/>
            <a:endParaRPr lang="cs-CZ" sz="1600" dirty="0">
              <a:solidFill>
                <a:srgbClr val="FF0000"/>
              </a:solidFill>
            </a:endParaRPr>
          </a:p>
          <a:p>
            <a:pPr algn="l"/>
            <a:r>
              <a:rPr lang="cs-CZ" sz="1600" dirty="0">
                <a:solidFill>
                  <a:srgbClr val="FF0000"/>
                </a:solidFill>
              </a:rPr>
              <a:t>d</a:t>
            </a:r>
            <a:r>
              <a:rPr lang="cs-CZ" sz="1600" dirty="0" smtClean="0">
                <a:solidFill>
                  <a:srgbClr val="FF0000"/>
                </a:solidFill>
              </a:rPr>
              <a:t>louhé 19. století - </a:t>
            </a:r>
            <a:r>
              <a:rPr lang="cs-CZ" sz="1600" dirty="0" smtClean="0">
                <a:solidFill>
                  <a:srgbClr val="002060"/>
                </a:solidFill>
              </a:rPr>
              <a:t>období let 1789 – 1914, tedy období mezi Velkou francouzskou revolucí a první </a:t>
            </a:r>
            <a:r>
              <a:rPr lang="en-US" sz="1600" dirty="0" smtClean="0"/>
              <a:t> </a:t>
            </a:r>
            <a:r>
              <a:rPr lang="cs-CZ" sz="1600" dirty="0" smtClean="0">
                <a:solidFill>
                  <a:srgbClr val="002060"/>
                </a:solidFill>
              </a:rPr>
              <a:t>světovou válkou, dvěma převratnými událostmi, jež změnily tvář Evropy </a:t>
            </a:r>
            <a:endParaRPr lang="cs-CZ" sz="16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864029" y="3404581"/>
            <a:ext cx="5616624" cy="1440160"/>
            <a:chOff x="2123728" y="3507854"/>
            <a:chExt cx="5616624" cy="1440160"/>
          </a:xfrm>
        </p:grpSpPr>
        <p:pic>
          <p:nvPicPr>
            <p:cNvPr id="2050" name="Picture 2" descr="File:Day-of-the-tiles.jpe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5665" t="5571" r="4880" b="4908"/>
            <a:stretch/>
          </p:blipFill>
          <p:spPr bwMode="auto">
            <a:xfrm>
              <a:off x="2267744" y="3651870"/>
              <a:ext cx="1584176" cy="11867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5" name="Přímá spojnice se šipkou 4"/>
            <p:cNvCxnSpPr/>
            <p:nvPr/>
          </p:nvCxnSpPr>
          <p:spPr>
            <a:xfrm>
              <a:off x="4211960" y="4245246"/>
              <a:ext cx="1368152" cy="0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052" name="Picture 4" descr="http://upload.wikimedia.org/wikipedia/commons/2/20/WWImontage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70044" r="50000"/>
            <a:stretch/>
          </p:blipFill>
          <p:spPr bwMode="auto">
            <a:xfrm>
              <a:off x="5940152" y="3658013"/>
              <a:ext cx="1607316" cy="11760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Obdélník 5"/>
            <p:cNvSpPr/>
            <p:nvPr/>
          </p:nvSpPr>
          <p:spPr>
            <a:xfrm>
              <a:off x="2123728" y="3507854"/>
              <a:ext cx="5616624" cy="144016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721395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23478"/>
            <a:ext cx="8786674" cy="828092"/>
          </a:xfrm>
        </p:spPr>
        <p:txBody>
          <a:bodyPr/>
          <a:lstStyle/>
          <a:p>
            <a:pPr algn="ctr"/>
            <a: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  <a:t>DLOUHÉ 19. STOLETÍ </a:t>
            </a:r>
            <a:b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Proč dnes opakujeme?</a:t>
            </a:r>
            <a:b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endParaRPr lang="cs-CZ" sz="3200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459873" y="1275606"/>
            <a:ext cx="8424936" cy="32403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</a:rPr>
              <a:t>a</a:t>
            </a:r>
            <a:r>
              <a:rPr lang="cs-CZ" sz="2400" dirty="0" smtClean="0">
                <a:solidFill>
                  <a:srgbClr val="002060"/>
                </a:solidFill>
              </a:rPr>
              <a:t>bychom si upevnili probrané učivo ve </a:t>
            </a:r>
            <a:r>
              <a:rPr lang="cs-CZ" sz="2400" dirty="0" smtClean="0">
                <a:solidFill>
                  <a:srgbClr val="FF0000"/>
                </a:solidFill>
              </a:rPr>
              <a:t>vzájemných souvislostech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</a:rPr>
              <a:t>a</a:t>
            </a:r>
            <a:r>
              <a:rPr lang="cs-CZ" sz="2400" dirty="0" smtClean="0">
                <a:solidFill>
                  <a:srgbClr val="002060"/>
                </a:solidFill>
              </a:rPr>
              <a:t>bychom se naučili látku nejen znát, ale získané poznatky rovněž i </a:t>
            </a:r>
            <a:r>
              <a:rPr lang="cs-CZ" sz="2400" dirty="0" smtClean="0">
                <a:solidFill>
                  <a:srgbClr val="FF0000"/>
                </a:solidFill>
              </a:rPr>
              <a:t>aplikovat, analyzovat a hodnotit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</a:rPr>
              <a:t>a</a:t>
            </a:r>
            <a:r>
              <a:rPr lang="cs-CZ" sz="2400" dirty="0" smtClean="0">
                <a:solidFill>
                  <a:srgbClr val="002060"/>
                </a:solidFill>
              </a:rPr>
              <a:t>bychom  si vytvořili </a:t>
            </a:r>
            <a:r>
              <a:rPr lang="cs-CZ" sz="2400" dirty="0" smtClean="0">
                <a:solidFill>
                  <a:srgbClr val="FF0000"/>
                </a:solidFill>
              </a:rPr>
              <a:t>individuální názor</a:t>
            </a:r>
            <a:r>
              <a:rPr lang="cs-CZ" sz="2400" dirty="0" smtClean="0">
                <a:solidFill>
                  <a:srgbClr val="002060"/>
                </a:solidFill>
              </a:rPr>
              <a:t> na události v tomto období  a dovedli jej </a:t>
            </a:r>
            <a:r>
              <a:rPr lang="cs-CZ" sz="2400" dirty="0" smtClean="0">
                <a:solidFill>
                  <a:srgbClr val="FF0000"/>
                </a:solidFill>
              </a:rPr>
              <a:t>argumenty obhájit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</a:rPr>
              <a:t>a</a:t>
            </a:r>
            <a:r>
              <a:rPr lang="cs-CZ" sz="2400" dirty="0" smtClean="0">
                <a:solidFill>
                  <a:srgbClr val="002060"/>
                </a:solidFill>
              </a:rPr>
              <a:t>bychom </a:t>
            </a:r>
            <a:r>
              <a:rPr lang="cs-CZ" sz="2400" dirty="0" smtClean="0">
                <a:solidFill>
                  <a:srgbClr val="FF0000"/>
                </a:solidFill>
              </a:rPr>
              <a:t>zaujali</a:t>
            </a:r>
            <a:r>
              <a:rPr lang="cs-CZ" sz="2400" dirty="0" smtClean="0">
                <a:solidFill>
                  <a:srgbClr val="002060"/>
                </a:solidFill>
              </a:rPr>
              <a:t> případnou </a:t>
            </a:r>
            <a:r>
              <a:rPr lang="cs-CZ" sz="2400" dirty="0" smtClean="0">
                <a:solidFill>
                  <a:srgbClr val="FF0000"/>
                </a:solidFill>
              </a:rPr>
              <a:t>školní inspekci </a:t>
            </a:r>
            <a:endParaRPr lang="cs-CZ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3138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23478"/>
            <a:ext cx="8786674" cy="828092"/>
          </a:xfrm>
        </p:spPr>
        <p:txBody>
          <a:bodyPr/>
          <a:lstStyle/>
          <a:p>
            <a:pPr algn="ctr"/>
            <a: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  <a:t>DLOUHÉ 19. STOLETÍ </a:t>
            </a:r>
            <a:b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CO VŠE JSME PROBRALI?</a:t>
            </a:r>
            <a:b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endParaRPr lang="cs-CZ" sz="3200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59532" y="1635646"/>
            <a:ext cx="8424936" cy="2293912"/>
          </a:xfrm>
          <a:prstGeom prst="rect">
            <a:avLst/>
          </a:prstGeom>
        </p:spPr>
        <p:txBody>
          <a:bodyPr vert="horz" lIns="91440" tIns="45720" rIns="91440" bIns="45720" numCol="2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 smtClean="0">
                <a:solidFill>
                  <a:srgbClr val="FF0000"/>
                </a:solidFill>
              </a:rPr>
              <a:t>ve světových dějinách</a:t>
            </a:r>
            <a:r>
              <a:rPr lang="cs-CZ" sz="1600" dirty="0" smtClean="0">
                <a:solidFill>
                  <a:srgbClr val="002060"/>
                </a:solidFill>
              </a:rPr>
              <a:t> šlo o především o kapitoly</a:t>
            </a:r>
            <a:endParaRPr lang="cs-CZ" sz="1600" dirty="0" smtClean="0">
              <a:solidFill>
                <a:srgbClr val="FF0000"/>
              </a:solidFill>
            </a:endParaRP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600" dirty="0" smtClean="0">
                <a:solidFill>
                  <a:srgbClr val="002060"/>
                </a:solidFill>
              </a:rPr>
              <a:t>vznik USA a válka </a:t>
            </a:r>
            <a:r>
              <a:rPr lang="cs-CZ" sz="1600" dirty="0">
                <a:solidFill>
                  <a:srgbClr val="002060"/>
                </a:solidFill>
              </a:rPr>
              <a:t>S</a:t>
            </a:r>
            <a:r>
              <a:rPr lang="cs-CZ" sz="1600" dirty="0" smtClean="0">
                <a:solidFill>
                  <a:srgbClr val="002060"/>
                </a:solidFill>
              </a:rPr>
              <a:t>everu proti Jihu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600" dirty="0">
                <a:solidFill>
                  <a:srgbClr val="002060"/>
                </a:solidFill>
              </a:rPr>
              <a:t>V</a:t>
            </a:r>
            <a:r>
              <a:rPr lang="cs-CZ" sz="1600" dirty="0" smtClean="0">
                <a:solidFill>
                  <a:srgbClr val="002060"/>
                </a:solidFill>
              </a:rPr>
              <a:t>elká francouzská revoluce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600" dirty="0" smtClean="0">
                <a:solidFill>
                  <a:srgbClr val="002060"/>
                </a:solidFill>
              </a:rPr>
              <a:t>Napoleonské války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600" dirty="0">
                <a:solidFill>
                  <a:srgbClr val="002060"/>
                </a:solidFill>
              </a:rPr>
              <a:t>r</a:t>
            </a:r>
            <a:r>
              <a:rPr lang="cs-CZ" sz="1600" dirty="0" smtClean="0">
                <a:solidFill>
                  <a:srgbClr val="002060"/>
                </a:solidFill>
              </a:rPr>
              <a:t>evoluce let 1848 – 1849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600" dirty="0">
                <a:solidFill>
                  <a:srgbClr val="002060"/>
                </a:solidFill>
              </a:rPr>
              <a:t>s</a:t>
            </a:r>
            <a:r>
              <a:rPr lang="cs-CZ" sz="1600" dirty="0" smtClean="0">
                <a:solidFill>
                  <a:srgbClr val="002060"/>
                </a:solidFill>
              </a:rPr>
              <a:t>jednocení Německa a Itálie</a:t>
            </a:r>
          </a:p>
          <a:p>
            <a:pPr algn="l"/>
            <a:endParaRPr lang="cs-CZ" sz="1600" dirty="0" smtClean="0">
              <a:solidFill>
                <a:srgbClr val="002060"/>
              </a:solidFill>
            </a:endParaRPr>
          </a:p>
          <a:p>
            <a:pPr algn="l"/>
            <a:endParaRPr lang="cs-CZ" sz="1600" dirty="0">
              <a:solidFill>
                <a:srgbClr val="002060"/>
              </a:solidFill>
            </a:endParaRPr>
          </a:p>
          <a:p>
            <a:pPr algn="l"/>
            <a:endParaRPr lang="cs-CZ" sz="1600" dirty="0" smtClean="0">
              <a:solidFill>
                <a:srgbClr val="002060"/>
              </a:solidFill>
            </a:endParaRPr>
          </a:p>
          <a:p>
            <a:pPr algn="l"/>
            <a:endParaRPr lang="cs-CZ" sz="1600" dirty="0" smtClean="0">
              <a:solidFill>
                <a:srgbClr val="002060"/>
              </a:solidFill>
            </a:endParaRPr>
          </a:p>
          <a:p>
            <a:pPr algn="l"/>
            <a:r>
              <a:rPr lang="cs-CZ" sz="1600" dirty="0">
                <a:solidFill>
                  <a:srgbClr val="FF0000"/>
                </a:solidFill>
              </a:rPr>
              <a:t>v</a:t>
            </a:r>
            <a:r>
              <a:rPr lang="cs-CZ" sz="1600" dirty="0" smtClean="0">
                <a:solidFill>
                  <a:srgbClr val="FF0000"/>
                </a:solidFill>
              </a:rPr>
              <a:t> českých dějinách</a:t>
            </a:r>
            <a:r>
              <a:rPr lang="cs-CZ" sz="1600" dirty="0" smtClean="0">
                <a:solidFill>
                  <a:srgbClr val="002060"/>
                </a:solidFill>
              </a:rPr>
              <a:t> jsme se zmiňovali hlavně o</a:t>
            </a:r>
          </a:p>
          <a:p>
            <a:pPr algn="l"/>
            <a:endParaRPr lang="cs-CZ" sz="1600" dirty="0" smtClean="0">
              <a:solidFill>
                <a:srgbClr val="002060"/>
              </a:solidFill>
            </a:endParaRP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600" dirty="0">
                <a:solidFill>
                  <a:srgbClr val="002060"/>
                </a:solidFill>
              </a:rPr>
              <a:t>r</a:t>
            </a:r>
            <a:r>
              <a:rPr lang="cs-CZ" sz="1600" dirty="0" smtClean="0">
                <a:solidFill>
                  <a:srgbClr val="002060"/>
                </a:solidFill>
              </a:rPr>
              <a:t>evoluci roku 1848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600" dirty="0" smtClean="0">
                <a:solidFill>
                  <a:srgbClr val="002060"/>
                </a:solidFill>
              </a:rPr>
              <a:t>nástupu Františka Josefa I. na rakouský trůn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600" dirty="0" smtClean="0">
                <a:solidFill>
                  <a:srgbClr val="002060"/>
                </a:solidFill>
              </a:rPr>
              <a:t>Bachovském absolutismu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600" dirty="0" smtClean="0">
                <a:solidFill>
                  <a:srgbClr val="002060"/>
                </a:solidFill>
              </a:rPr>
              <a:t>Rakousko – uherském vyrovnání 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600" dirty="0">
                <a:solidFill>
                  <a:srgbClr val="002060"/>
                </a:solidFill>
              </a:rPr>
              <a:t>b</a:t>
            </a:r>
            <a:r>
              <a:rPr lang="cs-CZ" sz="1600" dirty="0" smtClean="0">
                <a:solidFill>
                  <a:srgbClr val="002060"/>
                </a:solidFill>
              </a:rPr>
              <a:t>oji za všeobecné a rovné volební právo</a:t>
            </a:r>
          </a:p>
          <a:p>
            <a:pPr algn="l"/>
            <a:endParaRPr lang="cs-CZ" sz="1600" dirty="0">
              <a:solidFill>
                <a:srgbClr val="002060"/>
              </a:solidFill>
            </a:endParaRPr>
          </a:p>
          <a:p>
            <a:pPr algn="l"/>
            <a:endParaRPr lang="cs-CZ" sz="1600" dirty="0" smtClean="0">
              <a:solidFill>
                <a:srgbClr val="002060"/>
              </a:solidFill>
            </a:endParaRPr>
          </a:p>
          <a:p>
            <a:pPr marL="285750" indent="-285750" algn="l">
              <a:buFont typeface="Wingdings" panose="05000000000000000000" pitchFamily="2" charset="2"/>
              <a:buChar char="v"/>
            </a:pPr>
            <a:endParaRPr lang="cs-CZ" sz="1600" dirty="0" smtClean="0">
              <a:solidFill>
                <a:srgbClr val="002060"/>
              </a:solidFill>
            </a:endParaRPr>
          </a:p>
          <a:p>
            <a:pPr marL="285750" indent="-285750" algn="l">
              <a:buFont typeface="Wingdings" panose="05000000000000000000" pitchFamily="2" charset="2"/>
              <a:buChar char="v"/>
            </a:pP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3090423" y="1145162"/>
            <a:ext cx="2954026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0" y="1145162"/>
            <a:ext cx="914400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Nyní se tedy pokusíme vydolovat z vašich hlav to, co jsme v tomto období všechno probrali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2462381" y="3795886"/>
            <a:ext cx="4210110" cy="11521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>
                <a:solidFill>
                  <a:srgbClr val="FF0000"/>
                </a:solidFill>
              </a:rPr>
              <a:t>v</a:t>
            </a:r>
            <a:r>
              <a:rPr lang="cs-CZ" sz="1600" dirty="0" smtClean="0">
                <a:solidFill>
                  <a:srgbClr val="FF0000"/>
                </a:solidFill>
              </a:rPr>
              <a:t> učivu o životě tehdejší společnosti </a:t>
            </a:r>
            <a:r>
              <a:rPr lang="cs-CZ" sz="1600" dirty="0" smtClean="0">
                <a:solidFill>
                  <a:srgbClr val="002060"/>
                </a:solidFill>
              </a:rPr>
              <a:t>pak o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600" dirty="0" smtClean="0">
                <a:solidFill>
                  <a:srgbClr val="002060"/>
                </a:solidFill>
              </a:rPr>
              <a:t>průmyslové revoluci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600" dirty="0">
                <a:solidFill>
                  <a:srgbClr val="002060"/>
                </a:solidFill>
              </a:rPr>
              <a:t>k</a:t>
            </a:r>
            <a:r>
              <a:rPr lang="cs-CZ" sz="1600" dirty="0" smtClean="0">
                <a:solidFill>
                  <a:srgbClr val="002060"/>
                </a:solidFill>
              </a:rPr>
              <a:t>olonialismu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600" dirty="0" smtClean="0">
                <a:solidFill>
                  <a:srgbClr val="002060"/>
                </a:solidFill>
              </a:rPr>
              <a:t>situaci ve světě na počátku 20. století</a:t>
            </a:r>
            <a:endParaRPr lang="cs-CZ" sz="1600" dirty="0">
              <a:solidFill>
                <a:srgbClr val="FF0000"/>
              </a:solidFill>
            </a:endParaRPr>
          </a:p>
        </p:txBody>
      </p:sp>
      <p:pic>
        <p:nvPicPr>
          <p:cNvPr id="14" name="Picture 2" descr="http://lide.uhk.cz/pdf/ucitel/petrija2/přednáška_č_6_soubory/image00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811422"/>
            <a:ext cx="1296144" cy="981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Podnadpis 2"/>
          <p:cNvSpPr txBox="1">
            <a:spLocks/>
          </p:cNvSpPr>
          <p:nvPr/>
        </p:nvSpPr>
        <p:spPr>
          <a:xfrm>
            <a:off x="755576" y="4793219"/>
            <a:ext cx="100811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>
                <a:solidFill>
                  <a:schemeClr val="tx1"/>
                </a:solidFill>
              </a:rPr>
              <a:t>n</a:t>
            </a:r>
            <a:r>
              <a:rPr lang="cs-CZ" sz="1400" dirty="0" smtClean="0">
                <a:solidFill>
                  <a:schemeClr val="tx1"/>
                </a:solidFill>
              </a:rPr>
              <a:t>a začátku</a:t>
            </a:r>
            <a:endParaRPr lang="cs-CZ" sz="1400" dirty="0">
              <a:solidFill>
                <a:schemeClr val="tx1"/>
              </a:solidFill>
            </a:endParaRPr>
          </a:p>
        </p:txBody>
      </p:sp>
      <p:pic>
        <p:nvPicPr>
          <p:cNvPr id="16" name="Picture 2" descr="http://files.paverka.webnode.cz/system_preview_detail_200000197-21149220e6-public/prázdná%20tříd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887237"/>
            <a:ext cx="1290655" cy="96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Podnadpis 2"/>
          <p:cNvSpPr txBox="1">
            <a:spLocks/>
          </p:cNvSpPr>
          <p:nvPr/>
        </p:nvSpPr>
        <p:spPr>
          <a:xfrm>
            <a:off x="7377567" y="4856662"/>
            <a:ext cx="100811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>
                <a:solidFill>
                  <a:schemeClr val="tx1"/>
                </a:solidFill>
              </a:rPr>
              <a:t>n</a:t>
            </a:r>
            <a:r>
              <a:rPr lang="cs-CZ" sz="1400" dirty="0" smtClean="0">
                <a:solidFill>
                  <a:schemeClr val="tx1"/>
                </a:solidFill>
              </a:rPr>
              <a:t>a konci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1412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12" grpId="0" build="p"/>
      <p:bldP spid="15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700" y="50449"/>
            <a:ext cx="8786674" cy="828092"/>
          </a:xfrm>
        </p:spPr>
        <p:txBody>
          <a:bodyPr/>
          <a:lstStyle/>
          <a:p>
            <a:pPr algn="ctr"/>
            <a:r>
              <a:rPr lang="cs-CZ" sz="2600" b="1" dirty="0" smtClean="0">
                <a:solidFill>
                  <a:srgbClr val="002060"/>
                </a:solidFill>
                <a:latin typeface="Calibri" panose="020F0502020204030204" pitchFamily="34" charset="0"/>
              </a:rPr>
              <a:t>DLOUHÉ 19. STOLETÍ </a:t>
            </a:r>
            <a:br>
              <a:rPr lang="cs-CZ" sz="2600" b="1" dirty="0" smtClean="0">
                <a:solidFill>
                  <a:srgbClr val="002060"/>
                </a:solidFill>
                <a:latin typeface="Calibri" panose="020F0502020204030204" pitchFamily="34" charset="0"/>
              </a:rPr>
            </a:br>
            <a:r>
              <a:rPr lang="cs-CZ" sz="26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RUČNĚ STRUČNĚ – CO JE CO?</a:t>
            </a:r>
            <a:br>
              <a:rPr lang="cs-CZ" sz="26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r>
              <a:rPr lang="cs-CZ" sz="2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2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endParaRPr lang="cs-CZ" sz="3200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23528" y="1059582"/>
            <a:ext cx="8424936" cy="864096"/>
          </a:xfrm>
          <a:prstGeom prst="rect">
            <a:avLst/>
          </a:prstGeom>
          <a:ln w="19050"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500" dirty="0" smtClean="0">
                <a:solidFill>
                  <a:srgbClr val="FF0000"/>
                </a:solidFill>
              </a:rPr>
              <a:t>Vznik USA a Válka Severu proti Jihu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500" dirty="0" smtClean="0">
                <a:solidFill>
                  <a:srgbClr val="002060"/>
                </a:solidFill>
              </a:rPr>
              <a:t>událost, po níž od roku 1776 získalo 13 kolonií nezávislost na Velké Británii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500" dirty="0">
                <a:solidFill>
                  <a:srgbClr val="002060"/>
                </a:solidFill>
              </a:rPr>
              <a:t>americká občanská válka mezi severními státy Unie a jižními státy Konfederace</a:t>
            </a:r>
            <a:endParaRPr lang="cs-CZ" sz="15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endParaRPr lang="cs-CZ" sz="15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683568" y="-13061"/>
            <a:ext cx="1008112" cy="856620"/>
            <a:chOff x="683568" y="-22693"/>
            <a:chExt cx="1008112" cy="1037398"/>
          </a:xfrm>
        </p:grpSpPr>
        <p:sp>
          <p:nvSpPr>
            <p:cNvPr id="6" name="Obdélník 5"/>
            <p:cNvSpPr/>
            <p:nvPr/>
          </p:nvSpPr>
          <p:spPr>
            <a:xfrm>
              <a:off x="683568" y="51470"/>
              <a:ext cx="1008112" cy="96323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odnadpis 2"/>
            <p:cNvSpPr txBox="1">
              <a:spLocks/>
            </p:cNvSpPr>
            <p:nvPr/>
          </p:nvSpPr>
          <p:spPr>
            <a:xfrm>
              <a:off x="971600" y="-22693"/>
              <a:ext cx="540060" cy="940084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l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6000" i="0" dirty="0" smtClean="0">
                  <a:solidFill>
                    <a:schemeClr val="bg1">
                      <a:lumMod val="50000"/>
                    </a:schemeClr>
                  </a:solidFill>
                </a:rPr>
                <a:t>?</a:t>
              </a:r>
              <a:r>
                <a:rPr lang="cs-CZ" sz="3200" i="0" dirty="0" smtClean="0">
                  <a:solidFill>
                    <a:schemeClr val="tx1"/>
                  </a:solidFill>
                </a:rPr>
                <a:t> </a:t>
              </a:r>
            </a:p>
            <a:p>
              <a:pPr marL="342900" indent="-342900">
                <a:buFont typeface="Arial" pitchFamily="34" charset="0"/>
                <a:buChar char="•"/>
              </a:pPr>
              <a:endParaRPr lang="cs-CZ" sz="3200" i="0" dirty="0">
                <a:solidFill>
                  <a:schemeClr val="tx1"/>
                </a:solidFill>
              </a:endParaRPr>
            </a:p>
          </p:txBody>
        </p:sp>
      </p:grpSp>
      <p:sp>
        <p:nvSpPr>
          <p:cNvPr id="11" name="Obdélník 10"/>
          <p:cNvSpPr/>
          <p:nvPr/>
        </p:nvSpPr>
        <p:spPr>
          <a:xfrm>
            <a:off x="7380312" y="65185"/>
            <a:ext cx="1008112" cy="77837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7668344" y="18786"/>
            <a:ext cx="540060" cy="9400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i="0" dirty="0" smtClean="0">
                <a:solidFill>
                  <a:schemeClr val="bg1">
                    <a:lumMod val="50000"/>
                  </a:schemeClr>
                </a:solidFill>
              </a:rPr>
              <a:t>?</a:t>
            </a:r>
            <a:r>
              <a:rPr lang="cs-CZ" sz="3200" i="0" dirty="0" smtClean="0">
                <a:solidFill>
                  <a:schemeClr val="tx1"/>
                </a:solidFill>
              </a:rPr>
              <a:t> 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3200" i="0" dirty="0">
              <a:solidFill>
                <a:schemeClr val="tx1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332105" y="2120601"/>
            <a:ext cx="8424935" cy="864096"/>
          </a:xfrm>
          <a:prstGeom prst="rect">
            <a:avLst/>
          </a:prstGeom>
          <a:ln w="19050"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FF0000"/>
                </a:solidFill>
              </a:rPr>
              <a:t>Velká francouzská revoluce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600" dirty="0">
                <a:solidFill>
                  <a:srgbClr val="002060"/>
                </a:solidFill>
              </a:rPr>
              <a:t>o</a:t>
            </a:r>
            <a:r>
              <a:rPr lang="cs-CZ" sz="1600" dirty="0" smtClean="0">
                <a:solidFill>
                  <a:srgbClr val="002060"/>
                </a:solidFill>
              </a:rPr>
              <a:t>bčané mohou poprvé svobodně rozhodovat o svém osudu, heslo „volnost, rovnost, bratrství“ </a:t>
            </a:r>
            <a:endParaRPr lang="cs-CZ" sz="16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328171" y="3147814"/>
            <a:ext cx="8432801" cy="864096"/>
          </a:xfrm>
          <a:prstGeom prst="rect">
            <a:avLst/>
          </a:prstGeom>
          <a:ln w="19050"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 smtClean="0">
                <a:solidFill>
                  <a:srgbClr val="FF0000"/>
                </a:solidFill>
              </a:rPr>
              <a:t>Napoleonské války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600" dirty="0">
                <a:solidFill>
                  <a:srgbClr val="002060"/>
                </a:solidFill>
              </a:rPr>
              <a:t>f</a:t>
            </a:r>
            <a:r>
              <a:rPr lang="cs-CZ" sz="1600" dirty="0" smtClean="0">
                <a:solidFill>
                  <a:srgbClr val="002060"/>
                </a:solidFill>
              </a:rPr>
              <a:t>rancouzský císař dobývá Evropu až do svého Waterloo   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endParaRPr lang="cs-CZ" sz="1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328171" y="4155926"/>
            <a:ext cx="8417071" cy="879524"/>
          </a:xfrm>
          <a:prstGeom prst="rect">
            <a:avLst/>
          </a:prstGeom>
          <a:ln w="19050"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>
                <a:solidFill>
                  <a:srgbClr val="FF0000"/>
                </a:solidFill>
              </a:rPr>
              <a:t>r</a:t>
            </a:r>
            <a:r>
              <a:rPr lang="cs-CZ" sz="1800" dirty="0" smtClean="0">
                <a:solidFill>
                  <a:srgbClr val="FF0000"/>
                </a:solidFill>
              </a:rPr>
              <a:t>evoluce let 1848 - 1849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800" dirty="0" smtClean="0">
                <a:solidFill>
                  <a:srgbClr val="002060"/>
                </a:solidFill>
              </a:rPr>
              <a:t>celoevropská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smtClean="0">
                <a:solidFill>
                  <a:srgbClr val="002060"/>
                </a:solidFill>
              </a:rPr>
              <a:t>snaha o demokratizaci poměrů v absolutistických monarchiích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47233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14" grpId="0" build="p" animBg="1"/>
      <p:bldP spid="15" grpId="0" build="p" animBg="1"/>
      <p:bldP spid="16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23478"/>
            <a:ext cx="8786674" cy="828092"/>
          </a:xfrm>
        </p:spPr>
        <p:txBody>
          <a:bodyPr/>
          <a:lstStyle/>
          <a:p>
            <a:pPr algn="ctr"/>
            <a: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  <a:t>DLOUHÉ 19. STOLETÍ </a:t>
            </a:r>
            <a:b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RUČNĚ STRUČNĚ – CO JE CO?</a:t>
            </a:r>
            <a:b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endParaRPr lang="cs-CZ" sz="3200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95536" y="1131590"/>
            <a:ext cx="8424936" cy="864096"/>
          </a:xfrm>
          <a:prstGeom prst="rect">
            <a:avLst/>
          </a:prstGeom>
          <a:ln w="19050"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FF0000"/>
                </a:solidFill>
              </a:rPr>
              <a:t>nástup Františka Josefa I. na rakouský trůn 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800" dirty="0">
                <a:solidFill>
                  <a:srgbClr val="002060"/>
                </a:solidFill>
              </a:rPr>
              <a:t>p</a:t>
            </a:r>
            <a:r>
              <a:rPr lang="cs-CZ" sz="1800" dirty="0" smtClean="0">
                <a:solidFill>
                  <a:srgbClr val="002060"/>
                </a:solidFill>
              </a:rPr>
              <a:t>o událostech roku 1848, na trůnu vydržel až do roku 1916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endParaRPr lang="cs-CZ" sz="1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683568" y="32574"/>
            <a:ext cx="1008112" cy="982131"/>
            <a:chOff x="683568" y="32574"/>
            <a:chExt cx="1008112" cy="982131"/>
          </a:xfrm>
        </p:grpSpPr>
        <p:sp>
          <p:nvSpPr>
            <p:cNvPr id="6" name="Obdélník 5"/>
            <p:cNvSpPr/>
            <p:nvPr/>
          </p:nvSpPr>
          <p:spPr>
            <a:xfrm>
              <a:off x="683568" y="51470"/>
              <a:ext cx="1008112" cy="96323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odnadpis 2"/>
            <p:cNvSpPr txBox="1">
              <a:spLocks/>
            </p:cNvSpPr>
            <p:nvPr/>
          </p:nvSpPr>
          <p:spPr>
            <a:xfrm>
              <a:off x="971600" y="32574"/>
              <a:ext cx="540060" cy="940084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l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6000" i="0" dirty="0" smtClean="0">
                  <a:solidFill>
                    <a:schemeClr val="bg1">
                      <a:lumMod val="50000"/>
                    </a:schemeClr>
                  </a:solidFill>
                </a:rPr>
                <a:t>?</a:t>
              </a:r>
              <a:r>
                <a:rPr lang="cs-CZ" sz="3200" i="0" dirty="0" smtClean="0">
                  <a:solidFill>
                    <a:schemeClr val="tx1"/>
                  </a:solidFill>
                </a:rPr>
                <a:t> </a:t>
              </a:r>
            </a:p>
            <a:p>
              <a:pPr marL="342900" indent="-342900">
                <a:buFont typeface="Arial" pitchFamily="34" charset="0"/>
                <a:buChar char="•"/>
              </a:pPr>
              <a:endParaRPr lang="cs-CZ" sz="3200" i="0" dirty="0">
                <a:solidFill>
                  <a:schemeClr val="tx1"/>
                </a:solidFill>
              </a:endParaRPr>
            </a:p>
          </p:txBody>
        </p:sp>
      </p:grpSp>
      <p:sp>
        <p:nvSpPr>
          <p:cNvPr id="11" name="Obdélník 10"/>
          <p:cNvSpPr/>
          <p:nvPr/>
        </p:nvSpPr>
        <p:spPr>
          <a:xfrm>
            <a:off x="7380312" y="65184"/>
            <a:ext cx="1008112" cy="96323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7668344" y="63045"/>
            <a:ext cx="540060" cy="9400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i="0" dirty="0" smtClean="0">
                <a:solidFill>
                  <a:schemeClr val="bg1">
                    <a:lumMod val="50000"/>
                  </a:schemeClr>
                </a:solidFill>
              </a:rPr>
              <a:t>?</a:t>
            </a:r>
            <a:r>
              <a:rPr lang="cs-CZ" sz="3200" i="0" dirty="0" smtClean="0">
                <a:solidFill>
                  <a:schemeClr val="tx1"/>
                </a:solidFill>
              </a:rPr>
              <a:t> 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3200" i="0" dirty="0">
              <a:solidFill>
                <a:schemeClr val="tx1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395536" y="2141790"/>
            <a:ext cx="8424936" cy="864096"/>
          </a:xfrm>
          <a:prstGeom prst="rect">
            <a:avLst/>
          </a:prstGeom>
          <a:ln w="19050"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FF0000"/>
                </a:solidFill>
              </a:rPr>
              <a:t>Bachovský absolutismus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800" dirty="0" smtClean="0">
                <a:solidFill>
                  <a:srgbClr val="002060"/>
                </a:solidFill>
              </a:rPr>
              <a:t>rakouský ministr vnitra Alexander Bach nastoluje tuhý režim potlačující svobodu  </a:t>
            </a:r>
            <a:endParaRPr lang="cs-CZ" sz="1800" dirty="0">
              <a:solidFill>
                <a:srgbClr val="002060"/>
              </a:solidFill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395535" y="3147814"/>
            <a:ext cx="8424937" cy="864096"/>
          </a:xfrm>
          <a:prstGeom prst="rect">
            <a:avLst/>
          </a:prstGeom>
          <a:ln w="19050"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 smtClean="0">
                <a:solidFill>
                  <a:srgbClr val="FF0000"/>
                </a:solidFill>
              </a:rPr>
              <a:t>Rakousko – uherské vyrovnání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600" dirty="0" smtClean="0">
                <a:solidFill>
                  <a:srgbClr val="002060"/>
                </a:solidFill>
              </a:rPr>
              <a:t>Rakousko po vojenských porážkách poskytuje „zadostučinění“ Maďarům, vzniká              Rakousko- Uhersko   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endParaRPr lang="cs-CZ" sz="1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395536" y="4155926"/>
            <a:ext cx="8424936" cy="854143"/>
          </a:xfrm>
          <a:prstGeom prst="rect">
            <a:avLst/>
          </a:prstGeom>
          <a:ln w="19050"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>
                <a:solidFill>
                  <a:srgbClr val="FF0000"/>
                </a:solidFill>
              </a:rPr>
              <a:t>s</a:t>
            </a:r>
            <a:r>
              <a:rPr lang="cs-CZ" sz="1800" dirty="0" smtClean="0">
                <a:solidFill>
                  <a:srgbClr val="FF0000"/>
                </a:solidFill>
              </a:rPr>
              <a:t>jednocení </a:t>
            </a:r>
            <a:r>
              <a:rPr lang="cs-CZ" sz="1800" dirty="0">
                <a:solidFill>
                  <a:srgbClr val="FF0000"/>
                </a:solidFill>
              </a:rPr>
              <a:t>N</a:t>
            </a:r>
            <a:r>
              <a:rPr lang="cs-CZ" sz="1800" dirty="0" smtClean="0">
                <a:solidFill>
                  <a:srgbClr val="FF0000"/>
                </a:solidFill>
              </a:rPr>
              <a:t>ěmecka a Itálie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800" dirty="0">
                <a:solidFill>
                  <a:srgbClr val="002060"/>
                </a:solidFill>
              </a:rPr>
              <a:t>z</a:t>
            </a:r>
            <a:r>
              <a:rPr lang="cs-CZ" sz="1800" dirty="0" smtClean="0">
                <a:solidFill>
                  <a:srgbClr val="002060"/>
                </a:solidFill>
              </a:rPr>
              <a:t>formování dvou evropských velmocí ve druhé polovině 19. století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3624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14" grpId="0" build="p" animBg="1"/>
      <p:bldP spid="15" grpId="0" build="p" animBg="1"/>
      <p:bldP spid="1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23478"/>
            <a:ext cx="8786674" cy="828092"/>
          </a:xfrm>
        </p:spPr>
        <p:txBody>
          <a:bodyPr/>
          <a:lstStyle/>
          <a:p>
            <a:pPr algn="ctr"/>
            <a: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  <a:t>DLOUHÉ 19. STOLETÍ </a:t>
            </a:r>
            <a:b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RUČNĚ STRUČNĚ – CO JE CO?</a:t>
            </a:r>
            <a:b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endParaRPr lang="cs-CZ" sz="3200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94761" y="2141790"/>
            <a:ext cx="8424936" cy="864096"/>
          </a:xfrm>
          <a:prstGeom prst="rect">
            <a:avLst/>
          </a:prstGeom>
          <a:ln w="19050"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>
                <a:solidFill>
                  <a:srgbClr val="FF0000"/>
                </a:solidFill>
              </a:rPr>
              <a:t>p</a:t>
            </a:r>
            <a:r>
              <a:rPr lang="cs-CZ" sz="1800" dirty="0" smtClean="0">
                <a:solidFill>
                  <a:srgbClr val="FF0000"/>
                </a:solidFill>
              </a:rPr>
              <a:t>růmyslová revoluce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800" dirty="0">
                <a:solidFill>
                  <a:srgbClr val="002060"/>
                </a:solidFill>
              </a:rPr>
              <a:t>p</a:t>
            </a:r>
            <a:r>
              <a:rPr lang="cs-CZ" sz="1800" dirty="0" smtClean="0">
                <a:solidFill>
                  <a:srgbClr val="002060"/>
                </a:solidFill>
              </a:rPr>
              <a:t>růmysl se od 19. století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smtClean="0">
                <a:solidFill>
                  <a:srgbClr val="002060"/>
                </a:solidFill>
              </a:rPr>
              <a:t>stává hlavním hospodářským odvětvím vyspělých států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683568" y="32574"/>
            <a:ext cx="1008112" cy="982131"/>
            <a:chOff x="683568" y="32574"/>
            <a:chExt cx="1008112" cy="982131"/>
          </a:xfrm>
        </p:grpSpPr>
        <p:sp>
          <p:nvSpPr>
            <p:cNvPr id="6" name="Obdélník 5"/>
            <p:cNvSpPr/>
            <p:nvPr/>
          </p:nvSpPr>
          <p:spPr>
            <a:xfrm>
              <a:off x="683568" y="51470"/>
              <a:ext cx="1008112" cy="96323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odnadpis 2"/>
            <p:cNvSpPr txBox="1">
              <a:spLocks/>
            </p:cNvSpPr>
            <p:nvPr/>
          </p:nvSpPr>
          <p:spPr>
            <a:xfrm>
              <a:off x="971600" y="32574"/>
              <a:ext cx="540060" cy="940084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l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6000" i="0" dirty="0" smtClean="0">
                  <a:solidFill>
                    <a:schemeClr val="bg1">
                      <a:lumMod val="50000"/>
                    </a:schemeClr>
                  </a:solidFill>
                </a:rPr>
                <a:t>?</a:t>
              </a:r>
              <a:r>
                <a:rPr lang="cs-CZ" sz="3200" i="0" dirty="0" smtClean="0">
                  <a:solidFill>
                    <a:schemeClr val="tx1"/>
                  </a:solidFill>
                </a:rPr>
                <a:t> </a:t>
              </a:r>
            </a:p>
            <a:p>
              <a:pPr marL="342900" indent="-342900">
                <a:buFont typeface="Arial" pitchFamily="34" charset="0"/>
                <a:buChar char="•"/>
              </a:pPr>
              <a:endParaRPr lang="cs-CZ" sz="3200" i="0" dirty="0">
                <a:solidFill>
                  <a:schemeClr val="tx1"/>
                </a:solidFill>
              </a:endParaRPr>
            </a:p>
          </p:txBody>
        </p:sp>
      </p:grpSp>
      <p:sp>
        <p:nvSpPr>
          <p:cNvPr id="11" name="Obdélník 10"/>
          <p:cNvSpPr/>
          <p:nvPr/>
        </p:nvSpPr>
        <p:spPr>
          <a:xfrm>
            <a:off x="7380312" y="65184"/>
            <a:ext cx="1008112" cy="96323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7668344" y="63045"/>
            <a:ext cx="540060" cy="9400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i="0" dirty="0" smtClean="0">
                <a:solidFill>
                  <a:schemeClr val="bg1">
                    <a:lumMod val="50000"/>
                  </a:schemeClr>
                </a:solidFill>
              </a:rPr>
              <a:t>?</a:t>
            </a:r>
            <a:r>
              <a:rPr lang="cs-CZ" sz="3200" i="0" dirty="0" smtClean="0">
                <a:solidFill>
                  <a:schemeClr val="tx1"/>
                </a:solidFill>
              </a:rPr>
              <a:t> 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3200" i="0" dirty="0">
              <a:solidFill>
                <a:schemeClr val="tx1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394760" y="3186658"/>
            <a:ext cx="8424937" cy="864096"/>
          </a:xfrm>
          <a:prstGeom prst="rect">
            <a:avLst/>
          </a:prstGeom>
          <a:ln w="19050"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FF0000"/>
                </a:solidFill>
              </a:rPr>
              <a:t>kolonialismus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800" dirty="0">
                <a:solidFill>
                  <a:srgbClr val="002060"/>
                </a:solidFill>
              </a:rPr>
              <a:t>v</a:t>
            </a:r>
            <a:r>
              <a:rPr lang="cs-CZ" sz="1800" dirty="0" smtClean="0">
                <a:solidFill>
                  <a:srgbClr val="002060"/>
                </a:solidFill>
              </a:rPr>
              <a:t>elmocenské státy získávají území v Africe, Asii atd. (zisk pracovních sil, surovin…)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394761" y="4155926"/>
            <a:ext cx="8424936" cy="864096"/>
          </a:xfrm>
          <a:prstGeom prst="rect">
            <a:avLst/>
          </a:prstGeom>
          <a:ln w="19050"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>
                <a:solidFill>
                  <a:srgbClr val="FF0000"/>
                </a:solidFill>
              </a:rPr>
              <a:t>s</a:t>
            </a:r>
            <a:r>
              <a:rPr lang="cs-CZ" sz="1600" dirty="0" smtClean="0">
                <a:solidFill>
                  <a:srgbClr val="FF0000"/>
                </a:solidFill>
              </a:rPr>
              <a:t>ituace na počátku 20. století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600" dirty="0" smtClean="0">
                <a:solidFill>
                  <a:srgbClr val="002060"/>
                </a:solidFill>
              </a:rPr>
              <a:t>„doba těhotná válkou“, formování mocenských bloků   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endParaRPr lang="cs-CZ" sz="1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394761" y="1133678"/>
            <a:ext cx="8424936" cy="864096"/>
          </a:xfrm>
          <a:prstGeom prst="rect">
            <a:avLst/>
          </a:prstGeom>
          <a:ln w="19050"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>
                <a:solidFill>
                  <a:srgbClr val="FF0000"/>
                </a:solidFill>
              </a:rPr>
              <a:t>b</a:t>
            </a:r>
            <a:r>
              <a:rPr lang="cs-CZ" sz="1800" dirty="0" smtClean="0">
                <a:solidFill>
                  <a:srgbClr val="FF0000"/>
                </a:solidFill>
              </a:rPr>
              <a:t>oj za všeobecné </a:t>
            </a:r>
            <a:r>
              <a:rPr lang="cs-CZ" sz="1800" smtClean="0">
                <a:solidFill>
                  <a:srgbClr val="FF0000"/>
                </a:solidFill>
              </a:rPr>
              <a:t>a rovné </a:t>
            </a:r>
            <a:r>
              <a:rPr lang="cs-CZ" sz="1800" dirty="0" smtClean="0">
                <a:solidFill>
                  <a:srgbClr val="FF0000"/>
                </a:solidFill>
              </a:rPr>
              <a:t>volební právo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1800" dirty="0">
                <a:solidFill>
                  <a:srgbClr val="002060"/>
                </a:solidFill>
              </a:rPr>
              <a:t>s</a:t>
            </a:r>
            <a:r>
              <a:rPr lang="cs-CZ" sz="1800" dirty="0" smtClean="0">
                <a:solidFill>
                  <a:srgbClr val="002060"/>
                </a:solidFill>
              </a:rPr>
              <a:t>naha o možnost volit pro všechny a o to, aby měl každý hlas stejnou válku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7052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14" grpId="0" build="p" animBg="1"/>
      <p:bldP spid="15" grpId="0" build="p" animBg="1"/>
      <p:bldP spid="1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0715" y="29960"/>
            <a:ext cx="8786674" cy="828092"/>
          </a:xfrm>
        </p:spPr>
        <p:txBody>
          <a:bodyPr/>
          <a:lstStyle/>
          <a:p>
            <a:pPr algn="ctr"/>
            <a: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  <a:t>DLOUHÉ 19. STOLETÍ </a:t>
            </a:r>
            <a:b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ÚKOL Č. 1</a:t>
            </a:r>
            <a:b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endParaRPr lang="cs-CZ" sz="3200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493572" y="884243"/>
            <a:ext cx="8424936" cy="49469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Přiřaďte 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 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uvedeným obrázkům události z nabídky uvedené ve vašem pracovním listu</a:t>
            </a:r>
          </a:p>
        </p:txBody>
      </p:sp>
      <p:pic>
        <p:nvPicPr>
          <p:cNvPr id="4098" name="Picture 2" descr="File:Prise de la Bastil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5127" y="1268549"/>
            <a:ext cx="2370354" cy="1768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American Civil War Montage 2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7277" b="54172"/>
          <a:stretch/>
        </p:blipFill>
        <p:spPr bwMode="auto">
          <a:xfrm>
            <a:off x="553188" y="3219822"/>
            <a:ext cx="2362293" cy="1795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48153" y="1237864"/>
            <a:ext cx="2332295" cy="1781791"/>
          </a:xfrm>
          <a:prstGeom prst="rect">
            <a:avLst/>
          </a:prstGeom>
        </p:spPr>
      </p:pic>
      <p:pic>
        <p:nvPicPr>
          <p:cNvPr id="4104" name="Picture 8" descr="File:Napoleon friedland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8153" y="3219822"/>
            <a:ext cx="2370355" cy="1780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File:Marchands d'esclaves de Gorée-Jacques Grasset de Saint-Sauveur mg 8526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25489" y="1790500"/>
            <a:ext cx="1761102" cy="2493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Podnadpis 2"/>
          <p:cNvSpPr txBox="1">
            <a:spLocks/>
          </p:cNvSpPr>
          <p:nvPr/>
        </p:nvSpPr>
        <p:spPr>
          <a:xfrm>
            <a:off x="4951477" y="4626694"/>
            <a:ext cx="160200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chemeClr val="tx1"/>
                </a:solidFill>
              </a:rPr>
              <a:t>Napoleonské války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2915481" y="1378937"/>
            <a:ext cx="100811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chemeClr val="tx1"/>
                </a:solidFill>
              </a:rPr>
              <a:t>pád Bastily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2843808" y="4632408"/>
            <a:ext cx="197523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>
                <a:solidFill>
                  <a:schemeClr val="tx1"/>
                </a:solidFill>
              </a:rPr>
              <a:t>v</a:t>
            </a:r>
            <a:r>
              <a:rPr lang="cs-CZ" sz="1400" dirty="0" smtClean="0">
                <a:solidFill>
                  <a:schemeClr val="tx1"/>
                </a:solidFill>
              </a:rPr>
              <a:t>álka Severu proti Jihu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4088984" y="4284352"/>
            <a:ext cx="123411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chemeClr val="tx1"/>
                </a:solidFill>
              </a:rPr>
              <a:t>kolonialismus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4767701" y="1347052"/>
            <a:ext cx="180020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chemeClr val="tx1"/>
                </a:solidFill>
              </a:rPr>
              <a:t>průmyslová revoluce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2240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0715" y="29960"/>
            <a:ext cx="8786674" cy="828092"/>
          </a:xfrm>
        </p:spPr>
        <p:txBody>
          <a:bodyPr/>
          <a:lstStyle/>
          <a:p>
            <a:pPr algn="ctr"/>
            <a: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  <a:t>DLOUHÉ 19. STOLETÍ </a:t>
            </a:r>
            <a:b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ÚKOL Č. 2</a:t>
            </a:r>
            <a:b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endParaRPr lang="cs-CZ" sz="3200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502653" y="968633"/>
            <a:ext cx="8424936" cy="65744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svých pracovních listů vyplňte následující doplňovačku a vysvětlete pojem, který vám vyšel v tajence</a:t>
            </a:r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607591"/>
            <a:ext cx="5040560" cy="3376353"/>
          </a:xfrm>
          <a:prstGeom prst="rect">
            <a:avLst/>
          </a:prstGeom>
        </p:spPr>
      </p:pic>
      <p:pic>
        <p:nvPicPr>
          <p:cNvPr id="6146" name="Picture 2" descr="fotografie,inkoustová pera,komunikace,křížovky,média,noviny,obchody,pera,přestávky na kávu,ruce,volný čas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988" b="17174"/>
          <a:stretch/>
        </p:blipFill>
        <p:spPr bwMode="auto">
          <a:xfrm>
            <a:off x="6156176" y="2427734"/>
            <a:ext cx="2304256" cy="1517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 descr="Výřez obrazovky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851" b="11014"/>
          <a:stretch/>
        </p:blipFill>
        <p:spPr>
          <a:xfrm>
            <a:off x="816822" y="1629819"/>
            <a:ext cx="4835298" cy="1521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07151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0715" y="29960"/>
            <a:ext cx="8786674" cy="828092"/>
          </a:xfrm>
        </p:spPr>
        <p:txBody>
          <a:bodyPr/>
          <a:lstStyle/>
          <a:p>
            <a:pPr algn="ctr"/>
            <a: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  <a:t>DLOUHÉ 19. STOLETÍ </a:t>
            </a:r>
            <a:b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ÚKOL Č. 3</a:t>
            </a:r>
            <a:b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endParaRPr lang="cs-CZ" sz="3200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502653" y="968633"/>
            <a:ext cx="8424936" cy="65744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značte 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časové osy ve vašich pracovních 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listech události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které máte v nabídce</a:t>
            </a:r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42600" y="2999874"/>
            <a:ext cx="6258799" cy="1000265"/>
          </a:xfrm>
          <a:prstGeom prst="rect">
            <a:avLst/>
          </a:prstGeom>
        </p:spPr>
      </p:pic>
      <p:grpSp>
        <p:nvGrpSpPr>
          <p:cNvPr id="38" name="Skupina 37"/>
          <p:cNvGrpSpPr/>
          <p:nvPr/>
        </p:nvGrpSpPr>
        <p:grpSpPr>
          <a:xfrm>
            <a:off x="1511660" y="2302218"/>
            <a:ext cx="1008112" cy="1080120"/>
            <a:chOff x="1511660" y="2302218"/>
            <a:chExt cx="1008112" cy="1080120"/>
          </a:xfrm>
        </p:grpSpPr>
        <p:grpSp>
          <p:nvGrpSpPr>
            <p:cNvPr id="11" name="Skupina 10"/>
            <p:cNvGrpSpPr/>
            <p:nvPr/>
          </p:nvGrpSpPr>
          <p:grpSpPr>
            <a:xfrm>
              <a:off x="1547664" y="2302218"/>
              <a:ext cx="936104" cy="1080120"/>
              <a:chOff x="1547664" y="1779662"/>
              <a:chExt cx="936104" cy="1080120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1547664" y="1779662"/>
                <a:ext cx="936104" cy="504056"/>
              </a:xfrm>
              <a:prstGeom prst="rect">
                <a:avLst/>
              </a:prstGeom>
              <a:solidFill>
                <a:schemeClr val="tx1"/>
              </a:solidFill>
              <a:ln w="19050">
                <a:solidFill>
                  <a:srgbClr val="0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0" name="Přímá spojnice se šipkou 9"/>
              <p:cNvCxnSpPr>
                <a:stCxn id="7" idx="2"/>
              </p:cNvCxnSpPr>
              <p:nvPr/>
            </p:nvCxnSpPr>
            <p:spPr>
              <a:xfrm>
                <a:off x="2015716" y="2283718"/>
                <a:ext cx="0" cy="576064"/>
              </a:xfrm>
              <a:prstGeom prst="straightConnector1">
                <a:avLst/>
              </a:prstGeom>
              <a:ln w="19050">
                <a:solidFill>
                  <a:srgbClr val="00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Podnadpis 2"/>
            <p:cNvSpPr txBox="1">
              <a:spLocks/>
            </p:cNvSpPr>
            <p:nvPr/>
          </p:nvSpPr>
          <p:spPr>
            <a:xfrm>
              <a:off x="1511660" y="2316646"/>
              <a:ext cx="1008112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400" dirty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</a:t>
              </a:r>
              <a:r>
                <a:rPr lang="cs-CZ" sz="14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ád Bastily 1789</a:t>
              </a:r>
              <a:endParaRPr lang="cs-CZ" sz="14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3577828" y="2318080"/>
            <a:ext cx="1137293" cy="1080120"/>
            <a:chOff x="3751325" y="1556436"/>
            <a:chExt cx="1137293" cy="1080120"/>
          </a:xfrm>
        </p:grpSpPr>
        <p:grpSp>
          <p:nvGrpSpPr>
            <p:cNvPr id="22" name="Skupina 21"/>
            <p:cNvGrpSpPr/>
            <p:nvPr/>
          </p:nvGrpSpPr>
          <p:grpSpPr>
            <a:xfrm>
              <a:off x="3851920" y="1556436"/>
              <a:ext cx="936104" cy="1080120"/>
              <a:chOff x="1547664" y="1779662"/>
              <a:chExt cx="936104" cy="108012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1547664" y="1779662"/>
                <a:ext cx="936104" cy="504056"/>
              </a:xfrm>
              <a:prstGeom prst="rect">
                <a:avLst/>
              </a:prstGeom>
              <a:solidFill>
                <a:schemeClr val="tx1"/>
              </a:solidFill>
              <a:ln w="19050">
                <a:solidFill>
                  <a:srgbClr val="0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4" name="Přímá spojnice se šipkou 23"/>
              <p:cNvCxnSpPr>
                <a:stCxn id="23" idx="2"/>
              </p:cNvCxnSpPr>
              <p:nvPr/>
            </p:nvCxnSpPr>
            <p:spPr>
              <a:xfrm>
                <a:off x="2015716" y="2283718"/>
                <a:ext cx="0" cy="576064"/>
              </a:xfrm>
              <a:prstGeom prst="straightConnector1">
                <a:avLst/>
              </a:prstGeom>
              <a:ln w="19050">
                <a:solidFill>
                  <a:srgbClr val="00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1" name="Podnadpis 2"/>
            <p:cNvSpPr txBox="1">
              <a:spLocks/>
            </p:cNvSpPr>
            <p:nvPr/>
          </p:nvSpPr>
          <p:spPr>
            <a:xfrm>
              <a:off x="3751325" y="1578868"/>
              <a:ext cx="1137293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2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nástup F. J. I: na trůn - 1848</a:t>
              </a:r>
              <a:endParaRPr lang="cs-CZ" sz="12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2429610" y="2272611"/>
            <a:ext cx="1137293" cy="1125589"/>
            <a:chOff x="5191484" y="1510967"/>
            <a:chExt cx="1137293" cy="1125589"/>
          </a:xfrm>
        </p:grpSpPr>
        <p:grpSp>
          <p:nvGrpSpPr>
            <p:cNvPr id="28" name="Skupina 27"/>
            <p:cNvGrpSpPr/>
            <p:nvPr/>
          </p:nvGrpSpPr>
          <p:grpSpPr>
            <a:xfrm>
              <a:off x="5292080" y="1556436"/>
              <a:ext cx="936104" cy="1080120"/>
              <a:chOff x="1547664" y="1779662"/>
              <a:chExt cx="936104" cy="1080120"/>
            </a:xfrm>
          </p:grpSpPr>
          <p:sp>
            <p:nvSpPr>
              <p:cNvPr id="29" name="Obdélník 28"/>
              <p:cNvSpPr/>
              <p:nvPr/>
            </p:nvSpPr>
            <p:spPr>
              <a:xfrm>
                <a:off x="1547664" y="1779662"/>
                <a:ext cx="936104" cy="504056"/>
              </a:xfrm>
              <a:prstGeom prst="rect">
                <a:avLst/>
              </a:prstGeom>
              <a:solidFill>
                <a:schemeClr val="tx1"/>
              </a:solidFill>
              <a:ln w="19050">
                <a:solidFill>
                  <a:srgbClr val="0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0" name="Přímá spojnice se šipkou 29"/>
              <p:cNvCxnSpPr>
                <a:stCxn id="29" idx="2"/>
              </p:cNvCxnSpPr>
              <p:nvPr/>
            </p:nvCxnSpPr>
            <p:spPr>
              <a:xfrm>
                <a:off x="2015716" y="2283718"/>
                <a:ext cx="0" cy="576064"/>
              </a:xfrm>
              <a:prstGeom prst="straightConnector1">
                <a:avLst/>
              </a:prstGeom>
              <a:ln w="19050">
                <a:solidFill>
                  <a:srgbClr val="00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2" name="Podnadpis 2"/>
            <p:cNvSpPr txBox="1">
              <a:spLocks/>
            </p:cNvSpPr>
            <p:nvPr/>
          </p:nvSpPr>
          <p:spPr>
            <a:xfrm>
              <a:off x="5191484" y="1510967"/>
              <a:ext cx="1137293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000" dirty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</a:t>
              </a:r>
              <a:r>
                <a:rPr lang="cs-CZ" sz="10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orážka Napoleona u Waterloo - 1815</a:t>
              </a:r>
              <a:endParaRPr lang="cs-CZ" sz="10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6012160" y="2302218"/>
            <a:ext cx="1137293" cy="1080120"/>
            <a:chOff x="7279717" y="2894144"/>
            <a:chExt cx="1137293" cy="1080120"/>
          </a:xfrm>
        </p:grpSpPr>
        <p:grpSp>
          <p:nvGrpSpPr>
            <p:cNvPr id="19" name="Skupina 18"/>
            <p:cNvGrpSpPr/>
            <p:nvPr/>
          </p:nvGrpSpPr>
          <p:grpSpPr>
            <a:xfrm>
              <a:off x="7380312" y="2894144"/>
              <a:ext cx="936104" cy="1080120"/>
              <a:chOff x="1547664" y="1779662"/>
              <a:chExt cx="936104" cy="1080120"/>
            </a:xfrm>
          </p:grpSpPr>
          <p:sp>
            <p:nvSpPr>
              <p:cNvPr id="20" name="Obdélník 19"/>
              <p:cNvSpPr/>
              <p:nvPr/>
            </p:nvSpPr>
            <p:spPr>
              <a:xfrm>
                <a:off x="1547664" y="1779662"/>
                <a:ext cx="936104" cy="504056"/>
              </a:xfrm>
              <a:prstGeom prst="rect">
                <a:avLst/>
              </a:prstGeom>
              <a:solidFill>
                <a:schemeClr val="tx1"/>
              </a:solidFill>
              <a:ln w="19050">
                <a:solidFill>
                  <a:srgbClr val="0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1" name="Přímá spojnice se šipkou 20"/>
              <p:cNvCxnSpPr>
                <a:stCxn id="20" idx="2"/>
              </p:cNvCxnSpPr>
              <p:nvPr/>
            </p:nvCxnSpPr>
            <p:spPr>
              <a:xfrm>
                <a:off x="2015716" y="2283718"/>
                <a:ext cx="0" cy="576064"/>
              </a:xfrm>
              <a:prstGeom prst="straightConnector1">
                <a:avLst/>
              </a:prstGeom>
              <a:ln w="19050">
                <a:solidFill>
                  <a:srgbClr val="00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3" name="Podnadpis 2"/>
            <p:cNvSpPr txBox="1">
              <a:spLocks/>
            </p:cNvSpPr>
            <p:nvPr/>
          </p:nvSpPr>
          <p:spPr>
            <a:xfrm>
              <a:off x="7279717" y="2894144"/>
              <a:ext cx="1137293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000" dirty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z</a:t>
              </a:r>
              <a:r>
                <a:rPr lang="cs-CZ" sz="10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ačátek první světové války 1914</a:t>
              </a:r>
              <a:endParaRPr lang="cs-CZ" sz="10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553255" y="2318917"/>
            <a:ext cx="1137293" cy="1080120"/>
            <a:chOff x="7132752" y="1578868"/>
            <a:chExt cx="1137293" cy="1080120"/>
          </a:xfrm>
        </p:grpSpPr>
        <p:grpSp>
          <p:nvGrpSpPr>
            <p:cNvPr id="25" name="Skupina 24"/>
            <p:cNvGrpSpPr/>
            <p:nvPr/>
          </p:nvGrpSpPr>
          <p:grpSpPr>
            <a:xfrm>
              <a:off x="7233347" y="1578868"/>
              <a:ext cx="936104" cy="1080120"/>
              <a:chOff x="1547664" y="1779662"/>
              <a:chExt cx="936104" cy="1080120"/>
            </a:xfrm>
          </p:grpSpPr>
          <p:sp>
            <p:nvSpPr>
              <p:cNvPr id="26" name="Obdélník 25"/>
              <p:cNvSpPr/>
              <p:nvPr/>
            </p:nvSpPr>
            <p:spPr>
              <a:xfrm>
                <a:off x="1547664" y="1779662"/>
                <a:ext cx="936104" cy="504056"/>
              </a:xfrm>
              <a:prstGeom prst="rect">
                <a:avLst/>
              </a:prstGeom>
              <a:solidFill>
                <a:schemeClr val="tx1"/>
              </a:solidFill>
              <a:ln w="19050">
                <a:solidFill>
                  <a:srgbClr val="0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7" name="Přímá spojnice se šipkou 26"/>
              <p:cNvCxnSpPr>
                <a:stCxn id="26" idx="2"/>
              </p:cNvCxnSpPr>
              <p:nvPr/>
            </p:nvCxnSpPr>
            <p:spPr>
              <a:xfrm>
                <a:off x="2015716" y="2283718"/>
                <a:ext cx="0" cy="576064"/>
              </a:xfrm>
              <a:prstGeom prst="straightConnector1">
                <a:avLst/>
              </a:prstGeom>
              <a:ln w="19050">
                <a:solidFill>
                  <a:srgbClr val="00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4" name="Podnadpis 2"/>
            <p:cNvSpPr txBox="1">
              <a:spLocks/>
            </p:cNvSpPr>
            <p:nvPr/>
          </p:nvSpPr>
          <p:spPr>
            <a:xfrm>
              <a:off x="7132752" y="1637293"/>
              <a:ext cx="1137293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1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sjednocení Německa - 1871 </a:t>
              </a:r>
              <a:endParaRPr lang="cs-CZ" sz="11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31491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915" y="-14690"/>
            <a:ext cx="8786674" cy="828092"/>
          </a:xfrm>
        </p:spPr>
        <p:txBody>
          <a:bodyPr/>
          <a:lstStyle/>
          <a:p>
            <a:pPr algn="ctr"/>
            <a: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  <a:t>DLOUHÉ 19. STOLETÍ </a:t>
            </a:r>
            <a:b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ÚKOL Č. 4</a:t>
            </a:r>
            <a:b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endParaRPr lang="cs-CZ" sz="3200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52355" y="834184"/>
            <a:ext cx="9143999" cy="65744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požadované údaje ke grafům o průmyslové revoluci ve vašich pracovních listech</a:t>
            </a:r>
          </a:p>
        </p:txBody>
      </p:sp>
      <p:pic>
        <p:nvPicPr>
          <p:cNvPr id="40" name="Obrázek 39"/>
          <p:cNvPicPr/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2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42" t="31147" r="16394" b="14550"/>
          <a:stretch/>
        </p:blipFill>
        <p:spPr bwMode="auto">
          <a:xfrm>
            <a:off x="6444208" y="1828356"/>
            <a:ext cx="2627784" cy="277655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  <p:grpSp>
        <p:nvGrpSpPr>
          <p:cNvPr id="13" name="Skupina 12"/>
          <p:cNvGrpSpPr/>
          <p:nvPr/>
        </p:nvGrpSpPr>
        <p:grpSpPr>
          <a:xfrm>
            <a:off x="107504" y="1834227"/>
            <a:ext cx="3312368" cy="2742684"/>
            <a:chOff x="107504" y="1834227"/>
            <a:chExt cx="3312368" cy="2742684"/>
          </a:xfrm>
        </p:grpSpPr>
        <p:pic>
          <p:nvPicPr>
            <p:cNvPr id="39" name="Obrázek 38"/>
            <p:cNvPicPr/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rightnessContrast bright="34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2149" t="18953" r="15041" b="5895"/>
            <a:stretch/>
          </p:blipFill>
          <p:spPr bwMode="auto">
            <a:xfrm>
              <a:off x="107504" y="1834227"/>
              <a:ext cx="3312368" cy="2742684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 xmlns=""/>
              </a:ext>
            </a:extLst>
          </p:spPr>
        </p:pic>
        <p:sp>
          <p:nvSpPr>
            <p:cNvPr id="3" name="Obdélník 2"/>
            <p:cNvSpPr/>
            <p:nvPr/>
          </p:nvSpPr>
          <p:spPr>
            <a:xfrm>
              <a:off x="2591780" y="2211710"/>
              <a:ext cx="576064" cy="21602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2627784" y="3000607"/>
              <a:ext cx="576064" cy="21602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2627784" y="3651870"/>
              <a:ext cx="576064" cy="21602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2699792" y="4020294"/>
              <a:ext cx="504056" cy="20764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519772" y="2190972"/>
            <a:ext cx="814483" cy="2036962"/>
            <a:chOff x="2519772" y="2190972"/>
            <a:chExt cx="814483" cy="2036962"/>
          </a:xfrm>
        </p:grpSpPr>
        <p:sp>
          <p:nvSpPr>
            <p:cNvPr id="42" name="Podnadpis 2"/>
            <p:cNvSpPr txBox="1">
              <a:spLocks/>
            </p:cNvSpPr>
            <p:nvPr/>
          </p:nvSpPr>
          <p:spPr>
            <a:xfrm>
              <a:off x="2519772" y="2190972"/>
              <a:ext cx="792088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9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zemědělství</a:t>
              </a:r>
              <a:endParaRPr lang="cs-CZ" sz="9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46" name="Podnadpis 2"/>
            <p:cNvSpPr txBox="1">
              <a:spLocks/>
            </p:cNvSpPr>
            <p:nvPr/>
          </p:nvSpPr>
          <p:spPr>
            <a:xfrm>
              <a:off x="2519772" y="2975917"/>
              <a:ext cx="792088" cy="265403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1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průmysl</a:t>
              </a:r>
              <a:endParaRPr lang="cs-CZ" sz="11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47" name="Podnadpis 2"/>
            <p:cNvSpPr txBox="1">
              <a:spLocks/>
            </p:cNvSpPr>
            <p:nvPr/>
          </p:nvSpPr>
          <p:spPr>
            <a:xfrm>
              <a:off x="2519772" y="3962531"/>
              <a:ext cx="792088" cy="265403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1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ostatní</a:t>
              </a:r>
              <a:endParaRPr lang="cs-CZ" sz="11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48" name="Podnadpis 2"/>
            <p:cNvSpPr txBox="1">
              <a:spLocks/>
            </p:cNvSpPr>
            <p:nvPr/>
          </p:nvSpPr>
          <p:spPr>
            <a:xfrm>
              <a:off x="2542167" y="3583017"/>
              <a:ext cx="792088" cy="265403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900" dirty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</a:t>
              </a:r>
              <a:r>
                <a:rPr lang="cs-CZ" sz="9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bchod a doprava</a:t>
              </a:r>
              <a:endParaRPr lang="cs-CZ" sz="9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49" name="Podnadpis 2"/>
          <p:cNvSpPr txBox="1">
            <a:spLocks/>
          </p:cNvSpPr>
          <p:nvPr/>
        </p:nvSpPr>
        <p:spPr>
          <a:xfrm>
            <a:off x="107504" y="1195394"/>
            <a:ext cx="331236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Zaměstnanost obyvatelstva vyspělých států v hospodářských odvětvích (%)</a:t>
            </a:r>
            <a:endParaRPr lang="cs-CZ" sz="1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0" name="Podnadpis 2"/>
          <p:cNvSpPr txBox="1">
            <a:spLocks/>
          </p:cNvSpPr>
          <p:nvPr/>
        </p:nvSpPr>
        <p:spPr>
          <a:xfrm>
            <a:off x="3271478" y="1178365"/>
            <a:ext cx="331236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 největších československých měst (v tis.)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3594373" y="1814313"/>
            <a:ext cx="2666578" cy="2810418"/>
            <a:chOff x="3594373" y="1814313"/>
            <a:chExt cx="2666578" cy="2810418"/>
          </a:xfrm>
        </p:grpSpPr>
        <p:pic>
          <p:nvPicPr>
            <p:cNvPr id="41" name="Obrázek 40"/>
            <p:cNvPicPr/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rightnessContrast bright="32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0330" t="17631" r="21487" b="6334"/>
            <a:stretch/>
          </p:blipFill>
          <p:spPr bwMode="auto">
            <a:xfrm>
              <a:off x="3594373" y="1814313"/>
              <a:ext cx="2666578" cy="2810418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 xmlns=""/>
              </a:ext>
            </a:extLst>
          </p:spPr>
        </p:pic>
        <p:sp>
          <p:nvSpPr>
            <p:cNvPr id="15" name="Obdélník 14"/>
            <p:cNvSpPr/>
            <p:nvPr/>
          </p:nvSpPr>
          <p:spPr>
            <a:xfrm>
              <a:off x="3707904" y="4357907"/>
              <a:ext cx="432048" cy="14401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4377825" y="4370552"/>
              <a:ext cx="432048" cy="14401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5652120" y="4384595"/>
              <a:ext cx="432048" cy="14401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bdélník 52"/>
            <p:cNvSpPr/>
            <p:nvPr/>
          </p:nvSpPr>
          <p:spPr>
            <a:xfrm>
              <a:off x="4927662" y="4370552"/>
              <a:ext cx="580442" cy="14401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3527884" y="4297213"/>
            <a:ext cx="2736304" cy="292091"/>
            <a:chOff x="3527884" y="4297213"/>
            <a:chExt cx="2736304" cy="292091"/>
          </a:xfrm>
        </p:grpSpPr>
        <p:sp>
          <p:nvSpPr>
            <p:cNvPr id="54" name="Podnadpis 2"/>
            <p:cNvSpPr txBox="1">
              <a:spLocks/>
            </p:cNvSpPr>
            <p:nvPr/>
          </p:nvSpPr>
          <p:spPr>
            <a:xfrm>
              <a:off x="3527884" y="4297213"/>
              <a:ext cx="792088" cy="265403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1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PRAHA</a:t>
              </a:r>
              <a:endParaRPr lang="cs-CZ" sz="11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55" name="Podnadpis 2"/>
            <p:cNvSpPr txBox="1">
              <a:spLocks/>
            </p:cNvSpPr>
            <p:nvPr/>
          </p:nvSpPr>
          <p:spPr>
            <a:xfrm>
              <a:off x="4165057" y="4297213"/>
              <a:ext cx="792088" cy="265403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1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BRNO</a:t>
              </a:r>
              <a:endParaRPr lang="cs-CZ" sz="11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56" name="Podnadpis 2"/>
            <p:cNvSpPr txBox="1">
              <a:spLocks/>
            </p:cNvSpPr>
            <p:nvPr/>
          </p:nvSpPr>
          <p:spPr>
            <a:xfrm>
              <a:off x="4806487" y="4323901"/>
              <a:ext cx="792088" cy="265403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8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BRATISLAVA</a:t>
              </a:r>
              <a:endParaRPr lang="cs-CZ" sz="8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57" name="Podnadpis 2"/>
            <p:cNvSpPr txBox="1">
              <a:spLocks/>
            </p:cNvSpPr>
            <p:nvPr/>
          </p:nvSpPr>
          <p:spPr>
            <a:xfrm>
              <a:off x="5472100" y="4323900"/>
              <a:ext cx="792088" cy="265403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1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PLZEŇ</a:t>
              </a:r>
              <a:endParaRPr lang="cs-CZ" sz="11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3744983" y="2119871"/>
            <a:ext cx="2500147" cy="1567217"/>
            <a:chOff x="3744983" y="2119871"/>
            <a:chExt cx="2500147" cy="1567217"/>
          </a:xfrm>
        </p:grpSpPr>
        <p:sp>
          <p:nvSpPr>
            <p:cNvPr id="58" name="Podnadpis 2"/>
            <p:cNvSpPr txBox="1">
              <a:spLocks/>
            </p:cNvSpPr>
            <p:nvPr/>
          </p:nvSpPr>
          <p:spPr>
            <a:xfrm>
              <a:off x="3744983" y="2119871"/>
              <a:ext cx="504056" cy="484544"/>
            </a:xfrm>
            <a:prstGeom prst="rect">
              <a:avLst/>
            </a:prstGeom>
            <a:solidFill>
              <a:schemeClr val="tx1"/>
            </a:solidFill>
            <a:ln w="19050">
              <a:solidFill>
                <a:srgbClr val="000000"/>
              </a:solidFill>
            </a:ln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1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2013:</a:t>
              </a:r>
            </a:p>
            <a:p>
              <a:r>
                <a:rPr lang="cs-CZ" sz="11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1,246 </a:t>
              </a:r>
              <a:endParaRPr lang="cs-CZ" sz="11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62" name="Podnadpis 2"/>
            <p:cNvSpPr txBox="1">
              <a:spLocks/>
            </p:cNvSpPr>
            <p:nvPr/>
          </p:nvSpPr>
          <p:spPr>
            <a:xfrm>
              <a:off x="4410746" y="2726689"/>
              <a:ext cx="504056" cy="484544"/>
            </a:xfrm>
            <a:prstGeom prst="rect">
              <a:avLst/>
            </a:prstGeom>
            <a:solidFill>
              <a:schemeClr val="tx1"/>
            </a:solidFill>
            <a:ln w="19050">
              <a:solidFill>
                <a:srgbClr val="000000"/>
              </a:solidFill>
            </a:ln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1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2013:</a:t>
              </a:r>
            </a:p>
            <a:p>
              <a:r>
                <a:rPr lang="cs-CZ" sz="11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378 </a:t>
              </a:r>
              <a:endParaRPr lang="cs-CZ" sz="11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63" name="Podnadpis 2"/>
            <p:cNvSpPr txBox="1">
              <a:spLocks/>
            </p:cNvSpPr>
            <p:nvPr/>
          </p:nvSpPr>
          <p:spPr>
            <a:xfrm>
              <a:off x="5088946" y="3202544"/>
              <a:ext cx="504056" cy="484544"/>
            </a:xfrm>
            <a:prstGeom prst="rect">
              <a:avLst/>
            </a:prstGeom>
            <a:solidFill>
              <a:schemeClr val="tx1"/>
            </a:solidFill>
            <a:ln w="19050">
              <a:solidFill>
                <a:srgbClr val="000000"/>
              </a:solidFill>
            </a:ln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1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2013:</a:t>
              </a:r>
            </a:p>
            <a:p>
              <a:r>
                <a:rPr lang="cs-CZ" sz="11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463</a:t>
              </a:r>
              <a:endParaRPr lang="cs-CZ" sz="11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64" name="Podnadpis 2"/>
            <p:cNvSpPr txBox="1">
              <a:spLocks/>
            </p:cNvSpPr>
            <p:nvPr/>
          </p:nvSpPr>
          <p:spPr>
            <a:xfrm>
              <a:off x="5741074" y="3053608"/>
              <a:ext cx="504056" cy="484544"/>
            </a:xfrm>
            <a:prstGeom prst="rect">
              <a:avLst/>
            </a:prstGeom>
            <a:solidFill>
              <a:schemeClr val="tx1"/>
            </a:solidFill>
            <a:ln w="19050">
              <a:solidFill>
                <a:srgbClr val="000000"/>
              </a:solidFill>
            </a:ln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1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2013:</a:t>
              </a:r>
            </a:p>
            <a:p>
              <a:r>
                <a:rPr lang="cs-CZ" sz="1100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167 </a:t>
              </a:r>
              <a:endParaRPr lang="cs-CZ" sz="11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66" name="Podnadpis 2"/>
          <p:cNvSpPr txBox="1">
            <a:spLocks/>
          </p:cNvSpPr>
          <p:nvPr/>
        </p:nvSpPr>
        <p:spPr>
          <a:xfrm>
            <a:off x="6101916" y="1195394"/>
            <a:ext cx="331236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Růst těžby uhlí v našich               zemích (v mil. tun)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0461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915" y="-14690"/>
            <a:ext cx="8786674" cy="828092"/>
          </a:xfrm>
        </p:spPr>
        <p:txBody>
          <a:bodyPr/>
          <a:lstStyle/>
          <a:p>
            <a:pPr algn="ctr"/>
            <a: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  <a:t>DLOUHÉ 19. STOLETÍ </a:t>
            </a:r>
            <a:b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ÚKOL Č. 5</a:t>
            </a:r>
            <a:b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endParaRPr lang="cs-CZ" sz="3200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52355" y="1059582"/>
            <a:ext cx="9143999" cy="65744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k fotografiím jména osobností, které jsou na nich vyobrazeny</a:t>
            </a:r>
          </a:p>
        </p:txBody>
      </p:sp>
      <p:pic>
        <p:nvPicPr>
          <p:cNvPr id="1026" name="Picture 2" descr="File:Jacques-Louis David 017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874" y="1720286"/>
            <a:ext cx="1728192" cy="2968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Kaiser franz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753338"/>
            <a:ext cx="1708538" cy="2971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ile:Abraham Lincoln head on shoulders photo portrait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51670"/>
            <a:ext cx="1944216" cy="255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8" name="Podnadpis 2"/>
          <p:cNvSpPr txBox="1">
            <a:spLocks/>
          </p:cNvSpPr>
          <p:nvPr/>
        </p:nvSpPr>
        <p:spPr>
          <a:xfrm>
            <a:off x="-51615" y="4693480"/>
            <a:ext cx="252028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Napoleon Bonaparte</a:t>
            </a:r>
            <a:endParaRPr lang="cs-CZ" sz="1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9" name="Podnadpis 2"/>
          <p:cNvSpPr txBox="1">
            <a:spLocks/>
          </p:cNvSpPr>
          <p:nvPr/>
        </p:nvSpPr>
        <p:spPr>
          <a:xfrm>
            <a:off x="2797977" y="4724463"/>
            <a:ext cx="252028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František Josef I.</a:t>
            </a:r>
            <a:endParaRPr lang="cs-CZ" sz="1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0" name="Podnadpis 2"/>
          <p:cNvSpPr txBox="1">
            <a:spLocks/>
          </p:cNvSpPr>
          <p:nvPr/>
        </p:nvSpPr>
        <p:spPr>
          <a:xfrm>
            <a:off x="6012160" y="4686054"/>
            <a:ext cx="252028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Abraham Lincoln</a:t>
            </a:r>
            <a:endParaRPr lang="cs-CZ" sz="1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34476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" grpId="0"/>
      <p:bldP spid="69" grpId="0"/>
      <p:bldP spid="7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23478"/>
            <a:ext cx="8786674" cy="828092"/>
          </a:xfrm>
        </p:spPr>
        <p:txBody>
          <a:bodyPr/>
          <a:lstStyle/>
          <a:p>
            <a:pPr algn="ctr"/>
            <a: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  <a:t>DLOUHÉ 19. STOLETÍ </a:t>
            </a:r>
            <a:b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splnili jsme cíl hodiny?</a:t>
            </a:r>
            <a:b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endParaRPr lang="cs-CZ" sz="3200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459873" y="1275606"/>
            <a:ext cx="8424936" cy="32403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2400" dirty="0" smtClean="0">
                <a:solidFill>
                  <a:srgbClr val="002060"/>
                </a:solidFill>
              </a:rPr>
              <a:t>upevnění ve </a:t>
            </a:r>
            <a:r>
              <a:rPr lang="cs-CZ" sz="2400" dirty="0" smtClean="0">
                <a:solidFill>
                  <a:srgbClr val="FF0000"/>
                </a:solidFill>
              </a:rPr>
              <a:t>vzájemných souvislostech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002060"/>
                </a:solidFill>
              </a:rPr>
              <a:t>j</a:t>
            </a:r>
            <a:r>
              <a:rPr lang="cs-CZ" sz="2000" dirty="0" smtClean="0">
                <a:solidFill>
                  <a:srgbClr val="002060"/>
                </a:solidFill>
              </a:rPr>
              <a:t>ak, kde, čím?      Hodnocení:                    nebo 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2400" dirty="0" smtClean="0">
                <a:solidFill>
                  <a:srgbClr val="002060"/>
                </a:solidFill>
              </a:rPr>
              <a:t>schopnost vědomosti </a:t>
            </a:r>
            <a:r>
              <a:rPr lang="cs-CZ" sz="2400" dirty="0" smtClean="0">
                <a:solidFill>
                  <a:srgbClr val="FF0000"/>
                </a:solidFill>
              </a:rPr>
              <a:t>aplikovat, analyzovat a hodnotit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002060"/>
                </a:solidFill>
              </a:rPr>
              <a:t>Kde, v jakých </a:t>
            </a:r>
            <a:r>
              <a:rPr lang="cs-CZ" sz="2000" dirty="0">
                <a:solidFill>
                  <a:srgbClr val="002060"/>
                </a:solidFill>
              </a:rPr>
              <a:t>případech? </a:t>
            </a:r>
            <a:r>
              <a:rPr lang="cs-CZ" sz="2000" dirty="0" smtClean="0">
                <a:solidFill>
                  <a:srgbClr val="002060"/>
                </a:solidFill>
              </a:rPr>
              <a:t>       Hodnocení</a:t>
            </a:r>
            <a:r>
              <a:rPr lang="cs-CZ" sz="2000" dirty="0">
                <a:solidFill>
                  <a:srgbClr val="002060"/>
                </a:solidFill>
              </a:rPr>
              <a:t>:                    nebo 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cs-CZ" sz="2400" dirty="0" smtClean="0">
                <a:solidFill>
                  <a:srgbClr val="002060"/>
                </a:solidFill>
              </a:rPr>
              <a:t>vytvoření </a:t>
            </a:r>
            <a:r>
              <a:rPr lang="cs-CZ" sz="2400" dirty="0" smtClean="0">
                <a:solidFill>
                  <a:srgbClr val="FF0000"/>
                </a:solidFill>
              </a:rPr>
              <a:t>individuálního názoru</a:t>
            </a:r>
            <a:r>
              <a:rPr lang="cs-CZ" sz="2400" dirty="0" smtClean="0">
                <a:solidFill>
                  <a:srgbClr val="002060"/>
                </a:solidFill>
              </a:rPr>
              <a:t> na události v tomto období  a jeho obhajoba </a:t>
            </a:r>
            <a:r>
              <a:rPr lang="cs-CZ" sz="2400" dirty="0" smtClean="0">
                <a:solidFill>
                  <a:srgbClr val="FF0000"/>
                </a:solidFill>
              </a:rPr>
              <a:t>argumenty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002060"/>
                </a:solidFill>
              </a:rPr>
              <a:t>n</a:t>
            </a:r>
            <a:r>
              <a:rPr lang="cs-CZ" sz="2000" dirty="0" smtClean="0">
                <a:solidFill>
                  <a:srgbClr val="002060"/>
                </a:solidFill>
              </a:rPr>
              <a:t>apř. jak hodnotit roli Napoleona v absolutistické Evropě počátku 20. století?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</a:p>
        </p:txBody>
      </p:sp>
      <p:grpSp>
        <p:nvGrpSpPr>
          <p:cNvPr id="15" name="Skupina 14"/>
          <p:cNvGrpSpPr/>
          <p:nvPr/>
        </p:nvGrpSpPr>
        <p:grpSpPr>
          <a:xfrm>
            <a:off x="4616189" y="1670249"/>
            <a:ext cx="422610" cy="447376"/>
            <a:chOff x="5436096" y="1700494"/>
            <a:chExt cx="648072" cy="583224"/>
          </a:xfrm>
        </p:grpSpPr>
        <p:sp>
          <p:nvSpPr>
            <p:cNvPr id="11" name="Obdélník 10"/>
            <p:cNvSpPr/>
            <p:nvPr/>
          </p:nvSpPr>
          <p:spPr>
            <a:xfrm>
              <a:off x="5436096" y="1700494"/>
              <a:ext cx="648072" cy="58322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" name="Skupina 9"/>
            <p:cNvGrpSpPr/>
            <p:nvPr/>
          </p:nvGrpSpPr>
          <p:grpSpPr>
            <a:xfrm rot="1148112">
              <a:off x="5616115" y="1807894"/>
              <a:ext cx="288032" cy="368424"/>
              <a:chOff x="7524328" y="555526"/>
              <a:chExt cx="288032" cy="368424"/>
            </a:xfrm>
          </p:grpSpPr>
          <p:cxnSp>
            <p:nvCxnSpPr>
              <p:cNvPr id="5" name="Přímá spojnice 4"/>
              <p:cNvCxnSpPr/>
              <p:nvPr/>
            </p:nvCxnSpPr>
            <p:spPr>
              <a:xfrm>
                <a:off x="7524328" y="771550"/>
                <a:ext cx="144016" cy="144016"/>
              </a:xfrm>
              <a:prstGeom prst="line">
                <a:avLst/>
              </a:prstGeom>
              <a:ln w="254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 flipV="1">
                <a:off x="7667783" y="555526"/>
                <a:ext cx="144577" cy="368424"/>
              </a:xfrm>
              <a:prstGeom prst="line">
                <a:avLst/>
              </a:prstGeom>
              <a:ln w="254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1" name="Skupina 20"/>
          <p:cNvGrpSpPr/>
          <p:nvPr/>
        </p:nvGrpSpPr>
        <p:grpSpPr>
          <a:xfrm>
            <a:off x="6156176" y="1648512"/>
            <a:ext cx="452715" cy="474746"/>
            <a:chOff x="6261031" y="1472794"/>
            <a:chExt cx="648072" cy="583224"/>
          </a:xfrm>
        </p:grpSpPr>
        <p:sp>
          <p:nvSpPr>
            <p:cNvPr id="20" name="Obdélník 19"/>
            <p:cNvSpPr/>
            <p:nvPr/>
          </p:nvSpPr>
          <p:spPr>
            <a:xfrm>
              <a:off x="6261031" y="1472794"/>
              <a:ext cx="648072" cy="58322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9" name="Skupina 18"/>
            <p:cNvGrpSpPr/>
            <p:nvPr/>
          </p:nvGrpSpPr>
          <p:grpSpPr>
            <a:xfrm>
              <a:off x="6456388" y="1642814"/>
              <a:ext cx="257358" cy="300676"/>
              <a:chOff x="6651745" y="1779096"/>
              <a:chExt cx="257358" cy="300676"/>
            </a:xfrm>
          </p:grpSpPr>
          <p:cxnSp>
            <p:nvCxnSpPr>
              <p:cNvPr id="13" name="Přímá spojnice 12"/>
              <p:cNvCxnSpPr/>
              <p:nvPr/>
            </p:nvCxnSpPr>
            <p:spPr>
              <a:xfrm>
                <a:off x="6689675" y="1793229"/>
                <a:ext cx="219428" cy="274902"/>
              </a:xfrm>
              <a:prstGeom prst="line">
                <a:avLst/>
              </a:prstGeom>
              <a:ln w="254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 flipV="1">
                <a:off x="6651745" y="1779096"/>
                <a:ext cx="257357" cy="300676"/>
              </a:xfrm>
              <a:prstGeom prst="line">
                <a:avLst/>
              </a:prstGeom>
              <a:ln w="254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2" name="Skupina 21"/>
          <p:cNvGrpSpPr/>
          <p:nvPr/>
        </p:nvGrpSpPr>
        <p:grpSpPr>
          <a:xfrm>
            <a:off x="5958524" y="2516640"/>
            <a:ext cx="430590" cy="447376"/>
            <a:chOff x="5436096" y="1700494"/>
            <a:chExt cx="648072" cy="583224"/>
          </a:xfrm>
        </p:grpSpPr>
        <p:sp>
          <p:nvSpPr>
            <p:cNvPr id="23" name="Obdélník 22"/>
            <p:cNvSpPr/>
            <p:nvPr/>
          </p:nvSpPr>
          <p:spPr>
            <a:xfrm>
              <a:off x="5436096" y="1700494"/>
              <a:ext cx="648072" cy="58322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4" name="Skupina 23"/>
            <p:cNvGrpSpPr/>
            <p:nvPr/>
          </p:nvGrpSpPr>
          <p:grpSpPr>
            <a:xfrm rot="1148112">
              <a:off x="5616115" y="1807894"/>
              <a:ext cx="288032" cy="368424"/>
              <a:chOff x="7524328" y="555526"/>
              <a:chExt cx="288032" cy="368424"/>
            </a:xfrm>
          </p:grpSpPr>
          <p:cxnSp>
            <p:nvCxnSpPr>
              <p:cNvPr id="25" name="Přímá spojnice 24"/>
              <p:cNvCxnSpPr/>
              <p:nvPr/>
            </p:nvCxnSpPr>
            <p:spPr>
              <a:xfrm>
                <a:off x="7524328" y="771550"/>
                <a:ext cx="144016" cy="144016"/>
              </a:xfrm>
              <a:prstGeom prst="line">
                <a:avLst/>
              </a:prstGeom>
              <a:ln w="254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nice 25"/>
              <p:cNvCxnSpPr/>
              <p:nvPr/>
            </p:nvCxnSpPr>
            <p:spPr>
              <a:xfrm flipV="1">
                <a:off x="7667783" y="555526"/>
                <a:ext cx="144577" cy="368424"/>
              </a:xfrm>
              <a:prstGeom prst="line">
                <a:avLst/>
              </a:prstGeom>
              <a:ln w="254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7" name="Skupina 26"/>
          <p:cNvGrpSpPr/>
          <p:nvPr/>
        </p:nvGrpSpPr>
        <p:grpSpPr>
          <a:xfrm>
            <a:off x="7465567" y="2451482"/>
            <a:ext cx="452715" cy="474746"/>
            <a:chOff x="6261031" y="1472794"/>
            <a:chExt cx="648072" cy="583224"/>
          </a:xfrm>
        </p:grpSpPr>
        <p:sp>
          <p:nvSpPr>
            <p:cNvPr id="28" name="Obdélník 27"/>
            <p:cNvSpPr/>
            <p:nvPr/>
          </p:nvSpPr>
          <p:spPr>
            <a:xfrm>
              <a:off x="6261031" y="1472794"/>
              <a:ext cx="648072" cy="58322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9" name="Skupina 28"/>
            <p:cNvGrpSpPr/>
            <p:nvPr/>
          </p:nvGrpSpPr>
          <p:grpSpPr>
            <a:xfrm>
              <a:off x="6456388" y="1642814"/>
              <a:ext cx="257358" cy="300676"/>
              <a:chOff x="6651745" y="1779096"/>
              <a:chExt cx="257358" cy="300676"/>
            </a:xfrm>
          </p:grpSpPr>
          <p:cxnSp>
            <p:nvCxnSpPr>
              <p:cNvPr id="30" name="Přímá spojnice 29"/>
              <p:cNvCxnSpPr/>
              <p:nvPr/>
            </p:nvCxnSpPr>
            <p:spPr>
              <a:xfrm>
                <a:off x="6689675" y="1793229"/>
                <a:ext cx="219428" cy="274902"/>
              </a:xfrm>
              <a:prstGeom prst="line">
                <a:avLst/>
              </a:prstGeom>
              <a:ln w="254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nice 30"/>
              <p:cNvCxnSpPr/>
              <p:nvPr/>
            </p:nvCxnSpPr>
            <p:spPr>
              <a:xfrm flipV="1">
                <a:off x="6651745" y="1779096"/>
                <a:ext cx="257357" cy="300676"/>
              </a:xfrm>
              <a:prstGeom prst="line">
                <a:avLst/>
              </a:prstGeom>
              <a:ln w="254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xmlns="" val="2992666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bldLvl="2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814" y="0"/>
            <a:ext cx="8786674" cy="828092"/>
          </a:xfrm>
        </p:spPr>
        <p:txBody>
          <a:bodyPr/>
          <a:lstStyle/>
          <a:p>
            <a:pPr algn="ctr"/>
            <a: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  <a:t>DLOUHÉ 19. STOLETÍ - </a:t>
            </a:r>
            <a: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OPAKOVÁNÍ PROBRANÉ LÁTKY</a:t>
            </a:r>
            <a:b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>zdroje</a:t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endParaRPr lang="cs-CZ" sz="3200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95683" y="915566"/>
            <a:ext cx="8424936" cy="36724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000" dirty="0">
                <a:solidFill>
                  <a:schemeClr val="tx1"/>
                </a:solidFill>
              </a:rPr>
              <a:t>ČORNEJ P.;ČORNEJOVÁ I.; PARKAN F.; KUDRYS M.. </a:t>
            </a:r>
            <a:r>
              <a:rPr lang="cs-CZ" sz="1000" i="1" dirty="0">
                <a:solidFill>
                  <a:schemeClr val="tx1"/>
                </a:solidFill>
              </a:rPr>
              <a:t>Dějepis pro střední odborné školy</a:t>
            </a:r>
            <a:r>
              <a:rPr lang="cs-CZ" sz="1000" dirty="0">
                <a:solidFill>
                  <a:schemeClr val="tx1"/>
                </a:solidFill>
              </a:rPr>
              <a:t>. Praha: SPN, 2010, ISBN 978-80-7275-382-8.</a:t>
            </a:r>
          </a:p>
          <a:p>
            <a:pPr algn="l"/>
            <a:r>
              <a:rPr lang="en-US" sz="1000" dirty="0" smtClean="0"/>
              <a:t>AUTOR </a:t>
            </a:r>
            <a:r>
              <a:rPr lang="en-US" sz="1000" dirty="0"/>
              <a:t>NEUVEDEN. </a:t>
            </a:r>
            <a:r>
              <a:rPr lang="en-US" sz="1000" i="1" dirty="0"/>
              <a:t>MS Office</a:t>
            </a:r>
            <a:r>
              <a:rPr lang="en-US" sz="1000" dirty="0"/>
              <a:t> [online]. [cit. </a:t>
            </a:r>
            <a:r>
              <a:rPr lang="en-US" sz="1000" dirty="0" smtClean="0"/>
              <a:t>2.</a:t>
            </a:r>
            <a:r>
              <a:rPr lang="cs-CZ" sz="1000" dirty="0" smtClean="0"/>
              <a:t>2</a:t>
            </a:r>
            <a:r>
              <a:rPr lang="en-US" sz="1000" dirty="0" smtClean="0"/>
              <a:t>.201</a:t>
            </a:r>
            <a:r>
              <a:rPr lang="cs-CZ" sz="1000" dirty="0" smtClean="0"/>
              <a:t>3</a:t>
            </a:r>
            <a:r>
              <a:rPr lang="en-US" sz="1000" dirty="0" smtClean="0"/>
              <a:t>]. </a:t>
            </a:r>
            <a:r>
              <a:rPr lang="en-US" sz="1000" dirty="0" err="1"/>
              <a:t>Dostupný</a:t>
            </a:r>
            <a:r>
              <a:rPr lang="en-US" sz="1000" dirty="0"/>
              <a:t> </a:t>
            </a:r>
            <a:r>
              <a:rPr lang="cs-CZ" sz="1000" dirty="0" smtClean="0"/>
              <a:t>pod licencí MS Office 2010 </a:t>
            </a:r>
            <a:r>
              <a:rPr lang="en-US" sz="1000" dirty="0" err="1" smtClean="0"/>
              <a:t>na</a:t>
            </a:r>
            <a:r>
              <a:rPr lang="en-US" sz="1000" dirty="0" smtClean="0"/>
              <a:t> </a:t>
            </a:r>
            <a:r>
              <a:rPr lang="en-US" sz="1000" dirty="0"/>
              <a:t>WWW: http://office.microsoft.com/cs-cz/images/results.aspx?qu=basketbalita&amp;ex=1#ai:MC900242167</a:t>
            </a:r>
            <a:r>
              <a:rPr lang="en-US" sz="1000" dirty="0" smtClean="0"/>
              <a:t>|</a:t>
            </a:r>
            <a:endParaRPr lang="cs-CZ" sz="1000" dirty="0" smtClean="0"/>
          </a:p>
          <a:p>
            <a:pPr algn="l"/>
            <a:r>
              <a:rPr lang="cs-CZ" sz="1000" dirty="0" smtClean="0"/>
              <a:t>VACULÍK</a:t>
            </a:r>
            <a:r>
              <a:rPr lang="cs-CZ" sz="1000" dirty="0"/>
              <a:t>, Jaroslav. </a:t>
            </a:r>
            <a:r>
              <a:rPr lang="cs-CZ" sz="1000" i="1" dirty="0"/>
              <a:t>Obecné dějiny novověku IV</a:t>
            </a:r>
            <a:r>
              <a:rPr lang="cs-CZ" sz="1000" dirty="0"/>
              <a:t>. Brno: Masarykova univerzita v Brně, 1999, ISBN 80-210-2185-3</a:t>
            </a:r>
            <a:r>
              <a:rPr lang="cs-CZ" sz="1000" dirty="0" smtClean="0"/>
              <a:t>.</a:t>
            </a:r>
          </a:p>
          <a:p>
            <a:pPr algn="l"/>
            <a:r>
              <a:rPr lang="cs-CZ" sz="1000" dirty="0"/>
              <a:t>DEBELLE, Alexandre.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</a:t>
            </a:r>
            <a:r>
              <a:rPr lang="cs-CZ" sz="1000" dirty="0" smtClean="0"/>
              <a:t>2.2.2013]. </a:t>
            </a:r>
            <a:r>
              <a:rPr lang="cs-CZ" sz="1000" dirty="0"/>
              <a:t>Dostupný na WWW: http://</a:t>
            </a:r>
            <a:r>
              <a:rPr lang="cs-CZ" sz="1000" dirty="0" smtClean="0"/>
              <a:t>commons.wikimedia.org/wiki/File:Day-of-the-tiles.jpeg</a:t>
            </a:r>
          </a:p>
          <a:p>
            <a:pPr algn="l"/>
            <a:r>
              <a:rPr lang="cs-CZ" sz="1000" dirty="0"/>
              <a:t>AUTOR NEUVEDEN.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</a:t>
            </a:r>
            <a:r>
              <a:rPr lang="cs-CZ" sz="1000" dirty="0" smtClean="0"/>
              <a:t>2.2.2013]. </a:t>
            </a:r>
            <a:r>
              <a:rPr lang="cs-CZ" sz="1000" dirty="0"/>
              <a:t>Dostupný na WWW: http://</a:t>
            </a:r>
            <a:r>
              <a:rPr lang="cs-CZ" sz="1000" dirty="0" smtClean="0"/>
              <a:t>commons.wikimedia.org/wiki/File:WWImontage.jpg</a:t>
            </a:r>
          </a:p>
          <a:p>
            <a:pPr algn="l"/>
            <a:r>
              <a:rPr lang="cs-CZ" sz="1000" dirty="0">
                <a:solidFill>
                  <a:schemeClr val="tx1"/>
                </a:solidFill>
              </a:rPr>
              <a:t>AUTOR NEUVEDEN. </a:t>
            </a:r>
            <a:r>
              <a:rPr lang="cs-CZ" sz="1000" i="1" dirty="0">
                <a:solidFill>
                  <a:schemeClr val="tx1"/>
                </a:solidFill>
              </a:rPr>
              <a:t>uhk.cz</a:t>
            </a:r>
            <a:r>
              <a:rPr lang="cs-CZ" sz="1000" dirty="0">
                <a:solidFill>
                  <a:schemeClr val="tx1"/>
                </a:solidFill>
              </a:rPr>
              <a:t> [online]. [cit. </a:t>
            </a:r>
            <a:r>
              <a:rPr lang="cs-CZ" sz="1000" dirty="0" smtClean="0">
                <a:solidFill>
                  <a:schemeClr val="tx1"/>
                </a:solidFill>
              </a:rPr>
              <a:t>2.3.2014]. </a:t>
            </a:r>
            <a:r>
              <a:rPr lang="cs-CZ" sz="1000" dirty="0">
                <a:solidFill>
                  <a:schemeClr val="tx1"/>
                </a:solidFill>
              </a:rPr>
              <a:t>Dostupný na WWW: http://lide.uhk.cz/pdf/ucitel/petrija2/p%C5%99edn%C3%A1%C5%A1ka_%C4%8D_6.htm </a:t>
            </a:r>
            <a:endParaRPr lang="cs-CZ" sz="1000" dirty="0" smtClean="0">
              <a:solidFill>
                <a:schemeClr val="tx1"/>
              </a:solidFill>
            </a:endParaRPr>
          </a:p>
          <a:p>
            <a:pPr algn="l"/>
            <a:r>
              <a:rPr lang="cs-CZ" sz="1000" dirty="0"/>
              <a:t>HOUËL, Jean-</a:t>
            </a:r>
            <a:r>
              <a:rPr lang="cs-CZ" sz="1000" dirty="0" err="1"/>
              <a:t>Pierre</a:t>
            </a:r>
            <a:r>
              <a:rPr lang="cs-CZ" sz="1000" dirty="0"/>
              <a:t>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</a:t>
            </a:r>
            <a:r>
              <a:rPr lang="cs-CZ" sz="1000" dirty="0" smtClean="0"/>
              <a:t>2.2.2013]. </a:t>
            </a:r>
            <a:r>
              <a:rPr lang="cs-CZ" sz="1000" dirty="0"/>
              <a:t>Dostupný na WWW: http://</a:t>
            </a:r>
            <a:r>
              <a:rPr lang="cs-CZ" sz="1000" dirty="0" smtClean="0"/>
              <a:t>commons.wikimedia.org/wiki/File:Prise_de_la_Bastille.jpg</a:t>
            </a:r>
          </a:p>
          <a:p>
            <a:pPr algn="l"/>
            <a:r>
              <a:rPr lang="cs-CZ" sz="1000" dirty="0"/>
              <a:t>AUTOR NEUVEDEN.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</a:t>
            </a:r>
            <a:r>
              <a:rPr lang="cs-CZ" sz="1000" dirty="0" smtClean="0"/>
              <a:t>2.2.2013]. </a:t>
            </a:r>
            <a:r>
              <a:rPr lang="cs-CZ" sz="1000" dirty="0"/>
              <a:t>Dostupný na WWW: http://commons.wikimedia.org/wiki/File:American_Civil_War_Montage_2.jpg </a:t>
            </a:r>
            <a:endParaRPr lang="cs-CZ" sz="1000" dirty="0" smtClean="0"/>
          </a:p>
          <a:p>
            <a:pPr algn="l"/>
            <a:r>
              <a:rPr lang="pt-BR" sz="1000" dirty="0"/>
              <a:t>AUTOR NEUVEDEN. </a:t>
            </a:r>
            <a:r>
              <a:rPr lang="pt-BR" sz="1000" i="1" dirty="0"/>
              <a:t>vpravoblog.cz</a:t>
            </a:r>
            <a:r>
              <a:rPr lang="pt-BR" sz="1000" dirty="0"/>
              <a:t> [online]. [cit. </a:t>
            </a:r>
            <a:r>
              <a:rPr lang="pt-BR" sz="1000" dirty="0" smtClean="0"/>
              <a:t>2.</a:t>
            </a:r>
            <a:r>
              <a:rPr lang="cs-CZ" sz="1000" dirty="0" smtClean="0"/>
              <a:t>2</a:t>
            </a:r>
            <a:r>
              <a:rPr lang="pt-BR" sz="1000" dirty="0" smtClean="0"/>
              <a:t>.201</a:t>
            </a:r>
            <a:r>
              <a:rPr lang="cs-CZ" sz="1000" dirty="0" smtClean="0"/>
              <a:t>3</a:t>
            </a:r>
            <a:r>
              <a:rPr lang="pt-BR" sz="1000" dirty="0" smtClean="0"/>
              <a:t>]. </a:t>
            </a:r>
            <a:r>
              <a:rPr lang="pt-BR" sz="1000" dirty="0"/>
              <a:t>Dostupný na WWW: http://vpravo.blog.cz/0705/prumyslova-revoluce </a:t>
            </a:r>
            <a:endParaRPr lang="cs-CZ" sz="1000" dirty="0" smtClean="0"/>
          </a:p>
          <a:p>
            <a:pPr algn="l"/>
            <a:r>
              <a:rPr lang="en-US" sz="1000" dirty="0"/>
              <a:t>VERNET, Horace. </a:t>
            </a:r>
            <a:r>
              <a:rPr lang="en-US" sz="1000" i="1" dirty="0"/>
              <a:t>Wikimedia Commons</a:t>
            </a:r>
            <a:r>
              <a:rPr lang="en-US" sz="1000" dirty="0"/>
              <a:t> [online]. [cit. </a:t>
            </a:r>
            <a:r>
              <a:rPr lang="en-US" sz="1000" dirty="0" smtClean="0"/>
              <a:t>2.</a:t>
            </a:r>
            <a:r>
              <a:rPr lang="cs-CZ" sz="1000" dirty="0" smtClean="0"/>
              <a:t>2</a:t>
            </a:r>
            <a:r>
              <a:rPr lang="en-US" sz="1000" dirty="0" smtClean="0"/>
              <a:t>.201</a:t>
            </a:r>
            <a:r>
              <a:rPr lang="cs-CZ" sz="1000" dirty="0" smtClean="0"/>
              <a:t>3</a:t>
            </a:r>
            <a:r>
              <a:rPr lang="en-US" sz="1000" dirty="0" smtClean="0"/>
              <a:t>]. </a:t>
            </a:r>
            <a:r>
              <a:rPr lang="en-US" sz="1000" dirty="0" err="1"/>
              <a:t>Dostupný</a:t>
            </a:r>
            <a:r>
              <a:rPr lang="en-US" sz="1000" dirty="0"/>
              <a:t> </a:t>
            </a:r>
            <a:r>
              <a:rPr lang="en-US" sz="1000" dirty="0" err="1"/>
              <a:t>na</a:t>
            </a:r>
            <a:r>
              <a:rPr lang="en-US" sz="1000" dirty="0"/>
              <a:t> WWW: http://</a:t>
            </a:r>
            <a:r>
              <a:rPr lang="en-US" sz="1000" dirty="0" smtClean="0"/>
              <a:t>commons.wikimedia.org/wiki/File:Napoleon_friedland.jpg</a:t>
            </a:r>
            <a:endParaRPr lang="cs-CZ" sz="1000" dirty="0" smtClean="0"/>
          </a:p>
          <a:p>
            <a:pPr algn="l"/>
            <a:r>
              <a:rPr lang="cs-CZ" sz="1000" dirty="0"/>
              <a:t>RAMA.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</a:t>
            </a:r>
            <a:r>
              <a:rPr lang="cs-CZ" sz="1000" dirty="0" smtClean="0"/>
              <a:t>2.2.2013]. </a:t>
            </a:r>
            <a:r>
              <a:rPr lang="cs-CZ" sz="1000" dirty="0"/>
              <a:t>Dostupný na WWW: http://</a:t>
            </a:r>
            <a:r>
              <a:rPr lang="cs-CZ" sz="1000" dirty="0" smtClean="0"/>
              <a:t>en.wikipedia.org/wiki/File:Marchands_d%27esclaves_de_Gor%C3%A9e-Jacques_Grasset_de_Saint-Sauveur_mg_8526.jpg</a:t>
            </a:r>
          </a:p>
          <a:p>
            <a:pPr algn="l"/>
            <a:r>
              <a:rPr lang="en-US" sz="1000" dirty="0"/>
              <a:t>AUTOR NEUVEDEN. </a:t>
            </a:r>
            <a:r>
              <a:rPr lang="en-US" sz="1000" i="1" dirty="0"/>
              <a:t>MS Office</a:t>
            </a:r>
            <a:r>
              <a:rPr lang="en-US" sz="1000" dirty="0"/>
              <a:t> [online]. [cit. </a:t>
            </a:r>
            <a:r>
              <a:rPr lang="en-US" sz="1000" dirty="0" smtClean="0"/>
              <a:t>2.</a:t>
            </a:r>
            <a:r>
              <a:rPr lang="cs-CZ" sz="1000" dirty="0" smtClean="0"/>
              <a:t>2</a:t>
            </a:r>
            <a:r>
              <a:rPr lang="en-US" sz="1000" dirty="0" smtClean="0"/>
              <a:t>.201</a:t>
            </a:r>
            <a:r>
              <a:rPr lang="cs-CZ" sz="1000" dirty="0" smtClean="0"/>
              <a:t>3</a:t>
            </a:r>
            <a:r>
              <a:rPr lang="en-US" sz="1000" dirty="0" smtClean="0"/>
              <a:t>]. </a:t>
            </a:r>
            <a:r>
              <a:rPr lang="en-US" sz="1000" dirty="0" err="1"/>
              <a:t>Dostupný</a:t>
            </a:r>
            <a:r>
              <a:rPr lang="en-US" sz="1000" dirty="0"/>
              <a:t> </a:t>
            </a:r>
            <a:r>
              <a:rPr lang="cs-CZ" sz="1000" dirty="0" smtClean="0"/>
              <a:t>pod licencí MS Office </a:t>
            </a:r>
            <a:r>
              <a:rPr lang="en-US" sz="1000" dirty="0" err="1" smtClean="0"/>
              <a:t>na</a:t>
            </a:r>
            <a:r>
              <a:rPr lang="en-US" sz="1000" dirty="0" smtClean="0"/>
              <a:t> </a:t>
            </a:r>
            <a:r>
              <a:rPr lang="en-US" sz="1000" dirty="0"/>
              <a:t>WWW: http://</a:t>
            </a:r>
            <a:r>
              <a:rPr lang="en-US" sz="1000" dirty="0" smtClean="0"/>
              <a:t>office.microsoft.com/cs-cz/images/results.aspx?qu=k%C5%99%C3%AD%C5%BEovka&amp;ex=1#ai:MP900385328</a:t>
            </a:r>
            <a:endParaRPr lang="cs-CZ" sz="1000" dirty="0" smtClean="0"/>
          </a:p>
          <a:p>
            <a:pPr algn="l"/>
            <a:r>
              <a:rPr lang="cs-CZ" sz="1000" dirty="0"/>
              <a:t>JÍLEK, Tomáš; DOHNAL, Miloň; BUTVINOVÁ, Marta. </a:t>
            </a:r>
            <a:r>
              <a:rPr lang="cs-CZ" sz="1000" i="1" dirty="0"/>
              <a:t>Dějepis pro 7. ročník ZŠ</a:t>
            </a:r>
            <a:r>
              <a:rPr lang="cs-CZ" sz="1000" dirty="0"/>
              <a:t>. Praha: SPN, 1985, ISBN NEUVEDENO. </a:t>
            </a:r>
            <a:endParaRPr lang="cs-CZ" sz="1000" dirty="0" smtClean="0"/>
          </a:p>
          <a:p>
            <a:pPr algn="l"/>
            <a:r>
              <a:rPr lang="cs-CZ" sz="1000" dirty="0"/>
              <a:t>DAVID, Jacques-Louis.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</a:t>
            </a:r>
            <a:r>
              <a:rPr lang="cs-CZ" sz="1000" dirty="0" smtClean="0"/>
              <a:t>2.2.2013]. </a:t>
            </a:r>
            <a:r>
              <a:rPr lang="cs-CZ" sz="1000" dirty="0"/>
              <a:t>Dostupný na WWW: http://commons.wikimedia.org/wiki/File:Jacques-Louis_David_017.jpg </a:t>
            </a:r>
            <a:endParaRPr lang="cs-CZ" sz="1000" dirty="0" smtClean="0"/>
          </a:p>
          <a:p>
            <a:pPr algn="l"/>
            <a:r>
              <a:rPr lang="cs-CZ" sz="1000" dirty="0"/>
              <a:t>BLAAS, Julius Von.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</a:t>
            </a:r>
            <a:r>
              <a:rPr lang="cs-CZ" sz="1000" dirty="0" smtClean="0"/>
              <a:t>2.2.2013]. </a:t>
            </a:r>
            <a:r>
              <a:rPr lang="cs-CZ" sz="1000" dirty="0"/>
              <a:t>Dostupný na WWW: http://commons.wikimedia.org/wiki/File:Kaiser_franz.jpg </a:t>
            </a:r>
            <a:r>
              <a:rPr lang="cs-CZ" sz="1000" dirty="0" smtClean="0"/>
              <a:t> </a:t>
            </a:r>
          </a:p>
          <a:p>
            <a:pPr algn="l"/>
            <a:r>
              <a:rPr lang="cs-CZ" sz="1000" dirty="0"/>
              <a:t>GARDNER, Alexander.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</a:t>
            </a:r>
            <a:r>
              <a:rPr lang="cs-CZ" sz="1000" dirty="0" smtClean="0"/>
              <a:t>2.2.2013]. </a:t>
            </a:r>
            <a:r>
              <a:rPr lang="cs-CZ" sz="1000" dirty="0"/>
              <a:t>Dostupný na WWW: http://commons.wikimedia.org/wiki/File:Abraham_Lincoln_head_on_shoulders_photo_portrait.jpg </a:t>
            </a:r>
            <a:endParaRPr lang="cs-CZ" sz="1000" dirty="0" smtClean="0"/>
          </a:p>
          <a:p>
            <a:pPr algn="l"/>
            <a:endParaRPr lang="cs-CZ" sz="1200" u="sng" dirty="0">
              <a:solidFill>
                <a:schemeClr val="tx1"/>
              </a:solidFill>
              <a:hlinkClick r:id="rId2"/>
            </a:endParaRPr>
          </a:p>
          <a:p>
            <a:pPr algn="l"/>
            <a:r>
              <a:rPr lang="cs-CZ" sz="1200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cs-CZ" sz="1200" dirty="0" smtClean="0"/>
              <a:t> </a:t>
            </a:r>
            <a:endParaRPr lang="cs-CZ" sz="12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468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23478"/>
            <a:ext cx="8786674" cy="828092"/>
          </a:xfrm>
        </p:spPr>
        <p:txBody>
          <a:bodyPr/>
          <a:lstStyle/>
          <a:p>
            <a:pPr algn="ctr"/>
            <a: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  <a:t>DLOUHÉ 19. STOLETÍ </a:t>
            </a:r>
            <a:br>
              <a:rPr lang="cs-CZ" sz="3000" b="1" dirty="0" smtClean="0">
                <a:solidFill>
                  <a:srgbClr val="002060"/>
                </a:solidFill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UŽ KONČÍ…</a:t>
            </a: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endParaRPr lang="cs-CZ" sz="3200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547664" y="2211710"/>
            <a:ext cx="6632407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4800" dirty="0" smtClean="0">
                <a:solidFill>
                  <a:srgbClr val="002060"/>
                </a:solidFill>
              </a:rPr>
              <a:t>DĚKUJI ZA POZORNOST.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2297484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Tradeshow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617</TotalTime>
  <Words>1197</Words>
  <Application>Microsoft Office PowerPoint</Application>
  <PresentationFormat>Předvádění na obrazovce (16:9)</PresentationFormat>
  <Paragraphs>167</Paragraphs>
  <Slides>16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Tradeshow</vt:lpstr>
      <vt:lpstr>Snímek 1</vt:lpstr>
      <vt:lpstr>DLOUHÉ 19. STOLETÍ OPAKOVÁNÍ PROBRANÉ LÁTKY</vt:lpstr>
      <vt:lpstr>DLOUHÉ 19. STOLETÍ  OPAKOVÁNÍ PROBRANÉ LÁTKY    </vt:lpstr>
      <vt:lpstr>DLOUHÉ 19. STOLETÍ  Proč dnes opakujeme?    </vt:lpstr>
      <vt:lpstr>DLOUHÉ 19. STOLETÍ  CO VŠE JSME PROBRALI?    </vt:lpstr>
      <vt:lpstr>DLOUHÉ 19. STOLETÍ  RUČNĚ STRUČNĚ – CO JE CO?    </vt:lpstr>
      <vt:lpstr>DLOUHÉ 19. STOLETÍ  RUČNĚ STRUČNĚ – CO JE CO?    </vt:lpstr>
      <vt:lpstr>DLOUHÉ 19. STOLETÍ  RUČNĚ STRUČNĚ – CO JE CO?    </vt:lpstr>
      <vt:lpstr>DLOUHÉ 19. STOLETÍ  ÚKOL Č. 1    </vt:lpstr>
      <vt:lpstr>DLOUHÉ 19. STOLETÍ  ÚKOL Č. 2    </vt:lpstr>
      <vt:lpstr>DLOUHÉ 19. STOLETÍ  ÚKOL Č. 3    </vt:lpstr>
      <vt:lpstr>DLOUHÉ 19. STOLETÍ  ÚKOL Č. 4    </vt:lpstr>
      <vt:lpstr>DLOUHÉ 19. STOLETÍ  ÚKOL Č. 5    </vt:lpstr>
      <vt:lpstr>DLOUHÉ 19. STOLETÍ  splnili jsme cíl hodiny?    </vt:lpstr>
      <vt:lpstr>DLOUHÉ 19. STOLETÍ - OPAKOVÁNÍ PROBRANÉ LÁTKY zdroje   </vt:lpstr>
      <vt:lpstr>DLOUHÉ 19. STOLETÍ  UŽ KONČÍ…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Dum</cp:lastModifiedBy>
  <cp:revision>86</cp:revision>
  <dcterms:created xsi:type="dcterms:W3CDTF">2014-03-02T15:56:34Z</dcterms:created>
  <dcterms:modified xsi:type="dcterms:W3CDTF">2014-03-18T08:46:25Z</dcterms:modified>
</cp:coreProperties>
</file>