
<file path=[Content_Types].xml><?xml version="1.0" encoding="utf-8"?>
<Types xmlns="http://schemas.openxmlformats.org/package/2006/content-types">
  <Override PartName="/ppt/slides/slide29.xml" ContentType="application/vnd.openxmlformats-officedocument.presentationml.slide+xml"/>
  <Override PartName="/ppt/slides/slide47.xml" ContentType="application/vnd.openxmlformats-officedocument.presentationml.slide+xml"/>
  <Override PartName="/ppt/notesSlides/notesSlide2.xml" ContentType="application/vnd.openxmlformats-officedocument.presentationml.notesSlide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36.xml" ContentType="application/vnd.openxmlformats-officedocument.presentationml.slide+xml"/>
  <Override PartName="/ppt/slideLayouts/slideLayout6.xml" ContentType="application/vnd.openxmlformats-officedocument.presentationml.slideLayout+xml"/>
  <Override PartName="/ppt/notesSlides/notesSlide38.xml" ContentType="application/vnd.openxmlformats-officedocument.presentationml.notesSlide+xml"/>
  <Override PartName="/ppt/notesSlides/notesSlide49.xml" ContentType="application/vnd.openxmlformats-officedocument.presentationml.notesSlide+xml"/>
  <Override PartName="/ppt/slides/slide25.xml" ContentType="application/vnd.openxmlformats-officedocument.presentationml.slide+xml"/>
  <Override PartName="/ppt/slides/slide43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notesSlides/notesSlide27.xml" ContentType="application/vnd.openxmlformats-officedocument.presentationml.notesSlide+xml"/>
  <Override PartName="/ppt/notesSlides/notesSlide45.xml" ContentType="application/vnd.openxmlformats-officedocument.presentationml.notesSlide+xml"/>
  <Default Extension="xml" ContentType="application/xml"/>
  <Override PartName="/ppt/slides/slide14.xml" ContentType="application/vnd.openxmlformats-officedocument.presentationml.slide+xml"/>
  <Override PartName="/ppt/slides/slide32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notesSlides/notesSlide16.xml" ContentType="application/vnd.openxmlformats-officedocument.presentationml.notesSlide+xml"/>
  <Override PartName="/ppt/notesSlides/notesSlide34.xml" ContentType="application/vnd.openxmlformats-officedocument.presentationml.notesSlide+xml"/>
  <Override PartName="/ppt/slides/slide1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notesSlides/notesSlide23.xml" ContentType="application/vnd.openxmlformats-officedocument.presentationml.notesSlide+xml"/>
  <Override PartName="/ppt/notesSlides/notesSlide41.xml" ContentType="application/vnd.openxmlformats-officedocument.presentationml.notesSlide+xml"/>
  <Override PartName="/ppt/notesSlides/notesSlide52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30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0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png" ContentType="image/png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notesSlides/notesSlide19.xml" ContentType="application/vnd.openxmlformats-officedocument.presentationml.notesSlide+xml"/>
  <Override PartName="/ppt/notesSlides/notesSlide39.xml" ContentType="application/vnd.openxmlformats-officedocument.presentationml.notesSlide+xml"/>
  <Override PartName="/ppt/notesSlides/notesSlide48.xml" ContentType="application/vnd.openxmlformats-officedocument.presentationml.notesSlid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Override PartName="/ppt/notesSlides/notesSlide17.xml" ContentType="application/vnd.openxmlformats-officedocument.presentationml.notesSlide+xml"/>
  <Override PartName="/ppt/notesSlides/notesSlide28.xml" ContentType="application/vnd.openxmlformats-officedocument.presentationml.notesSlide+xml"/>
  <Override PartName="/ppt/notesSlides/notesSlide37.xml" ContentType="application/vnd.openxmlformats-officedocument.presentationml.notesSlide+xml"/>
  <Override PartName="/ppt/notesSlides/notesSlide46.xml" ContentType="application/vnd.openxmlformats-officedocument.presentationml.notesSlide+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24.xml" ContentType="application/vnd.openxmlformats-officedocument.presentationml.notesSlide+xml"/>
  <Override PartName="/ppt/notesSlides/notesSlide26.xml" ContentType="application/vnd.openxmlformats-officedocument.presentationml.notesSlide+xml"/>
  <Override PartName="/ppt/notesSlides/notesSlide35.xml" ContentType="application/vnd.openxmlformats-officedocument.presentationml.notesSlide+xml"/>
  <Override PartName="/ppt/notesSlides/notesSlide44.xml" ContentType="application/vnd.openxmlformats-officedocument.presentationml.notesSlide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notesSlides/notesSlide13.xml" ContentType="application/vnd.openxmlformats-officedocument.presentationml.notesSlide+xml"/>
  <Override PartName="/ppt/notesSlides/notesSlide22.xml" ContentType="application/vnd.openxmlformats-officedocument.presentationml.notesSlide+xml"/>
  <Override PartName="/ppt/notesSlides/notesSlide33.xml" ContentType="application/vnd.openxmlformats-officedocument.presentationml.notesSlide+xml"/>
  <Override PartName="/ppt/notesSlides/notesSlide42.xml" ContentType="application/vnd.openxmlformats-officedocument.presentationml.notesSlide+xml"/>
  <Override PartName="/ppt/notesSlides/notesSlide51.xml" ContentType="application/vnd.openxmlformats-officedocument.presentationml.notesSlide+xml"/>
  <Override PartName="/ppt/slideLayouts/slideLayout10.xml" ContentType="application/vnd.openxmlformats-officedocument.presentationml.slideLayout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20.xml" ContentType="application/vnd.openxmlformats-officedocument.presentationml.notesSlide+xml"/>
  <Override PartName="/ppt/notesSlides/notesSlide31.xml" ContentType="application/vnd.openxmlformats-officedocument.presentationml.notesSlide+xml"/>
  <Override PartName="/ppt/notesSlides/notesSlide40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handoutMasters/handoutMaster1.xml" ContentType="application/vnd.openxmlformats-officedocument.presentationml.handoutMaster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ppt/slides/slide6.xml" ContentType="application/vnd.openxmlformats-officedocument.presentationml.slide+xml"/>
  <Override PartName="/ppt/slides/slide38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27.xml" ContentType="application/vnd.openxmlformats-officedocument.presentationml.slide+xml"/>
  <Override PartName="/ppt/slides/slide45.xml" ContentType="application/vnd.openxmlformats-officedocument.presentationml.slide+xml"/>
  <Override PartName="/ppt/slideLayouts/slideLayout4.xml" ContentType="application/vnd.openxmlformats-officedocument.presentationml.slideLayout+xml"/>
  <Override PartName="/ppt/theme/theme3.xml" ContentType="application/vnd.openxmlformats-officedocument.theme+xml"/>
  <Override PartName="/ppt/notesSlides/notesSlide29.xml" ContentType="application/vnd.openxmlformats-officedocument.presentationml.notesSlide+xml"/>
  <Override PartName="/ppt/notesSlides/notesSlide47.xml" ContentType="application/vnd.openxmlformats-officedocument.presentationml.notesSlid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34.xml" ContentType="application/vnd.openxmlformats-officedocument.presentationml.slide+xml"/>
  <Override PartName="/ppt/slides/slide52.xml" ContentType="application/vnd.openxmlformats-officedocument.presentationml.slide+xml"/>
  <Override PartName="/ppt/notesSlides/notesSlide18.xml" ContentType="application/vnd.openxmlformats-officedocument.presentationml.notesSlide+xml"/>
  <Override PartName="/ppt/notesSlides/notesSlide36.xml" ContentType="application/vnd.openxmlformats-officedocument.presentationml.notesSlide+xml"/>
  <Default Extension="rels" ContentType="application/vnd.openxmlformats-package.relationships+xml"/>
  <Override PartName="/ppt/slides/slide23.xml" ContentType="application/vnd.openxmlformats-officedocument.presentationml.slide+xml"/>
  <Override PartName="/ppt/slides/slide41.xml" ContentType="application/vnd.openxmlformats-officedocument.presentationml.slide+xml"/>
  <Override PartName="/ppt/notesSlides/notesSlide25.xml" ContentType="application/vnd.openxmlformats-officedocument.presentationml.notesSlide+xml"/>
  <Override PartName="/ppt/notesSlides/notesSlide43.xml" ContentType="application/vnd.openxmlformats-officedocument.presentationml.notesSlide+xml"/>
  <Override PartName="/ppt/slides/slide12.xml" ContentType="application/vnd.openxmlformats-officedocument.presentationml.slide+xml"/>
  <Override PartName="/ppt/slides/slide30.xml" ContentType="application/vnd.openxmlformats-officedocument.presentationml.slide+xml"/>
  <Override PartName="/ppt/slideLayouts/slideLayout11.xml" ContentType="application/vnd.openxmlformats-officedocument.presentationml.slideLayout+xml"/>
  <Override PartName="/ppt/notesSlides/notesSlide14.xml" ContentType="application/vnd.openxmlformats-officedocument.presentationml.notesSlide+xml"/>
  <Override PartName="/ppt/notesSlides/notesSlide32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21.xml" ContentType="application/vnd.openxmlformats-officedocument.presentationml.notesSlide+xml"/>
  <Override PartName="/ppt/notesSlides/notesSlide50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trictFirstAndLastChars="0" saveSubsetFonts="1">
  <p:sldMasterIdLst>
    <p:sldMasterId id="2147483660" r:id="rId1"/>
  </p:sldMasterIdLst>
  <p:notesMasterIdLst>
    <p:notesMasterId r:id="rId55"/>
  </p:notesMasterIdLst>
  <p:handoutMasterIdLst>
    <p:handoutMasterId r:id="rId56"/>
  </p:handoutMasterIdLst>
  <p:sldIdLst>
    <p:sldId id="256" r:id="rId2"/>
    <p:sldId id="257" r:id="rId3"/>
    <p:sldId id="258" r:id="rId4"/>
    <p:sldId id="259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  <p:sldId id="272" r:id="rId17"/>
    <p:sldId id="273" r:id="rId18"/>
    <p:sldId id="274" r:id="rId19"/>
    <p:sldId id="275" r:id="rId20"/>
    <p:sldId id="276" r:id="rId21"/>
    <p:sldId id="277" r:id="rId22"/>
    <p:sldId id="278" r:id="rId23"/>
    <p:sldId id="279" r:id="rId24"/>
    <p:sldId id="280" r:id="rId25"/>
    <p:sldId id="281" r:id="rId26"/>
    <p:sldId id="282" r:id="rId27"/>
    <p:sldId id="283" r:id="rId28"/>
    <p:sldId id="284" r:id="rId29"/>
    <p:sldId id="285" r:id="rId30"/>
    <p:sldId id="286" r:id="rId31"/>
    <p:sldId id="287" r:id="rId32"/>
    <p:sldId id="288" r:id="rId33"/>
    <p:sldId id="289" r:id="rId34"/>
    <p:sldId id="290" r:id="rId35"/>
    <p:sldId id="291" r:id="rId36"/>
    <p:sldId id="292" r:id="rId37"/>
    <p:sldId id="293" r:id="rId38"/>
    <p:sldId id="294" r:id="rId39"/>
    <p:sldId id="295" r:id="rId40"/>
    <p:sldId id="309" r:id="rId41"/>
    <p:sldId id="296" r:id="rId42"/>
    <p:sldId id="297" r:id="rId43"/>
    <p:sldId id="298" r:id="rId44"/>
    <p:sldId id="299" r:id="rId45"/>
    <p:sldId id="300" r:id="rId46"/>
    <p:sldId id="301" r:id="rId47"/>
    <p:sldId id="306" r:id="rId48"/>
    <p:sldId id="307" r:id="rId49"/>
    <p:sldId id="310" r:id="rId50"/>
    <p:sldId id="311" r:id="rId51"/>
    <p:sldId id="303" r:id="rId52"/>
    <p:sldId id="312" r:id="rId53"/>
    <p:sldId id="313" r:id="rId54"/>
  </p:sldIdLst>
  <p:sldSz cx="9144000" cy="6858000" type="screen4x3"/>
  <p:notesSz cx="6858000" cy="9144000"/>
  <p:defaultTextStyle>
    <a:defPPr>
      <a:defRPr lang="en-GB"/>
    </a:defPPr>
    <a:lvl1pPr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400" kern="1200">
        <a:solidFill>
          <a:schemeClr val="bg1"/>
        </a:solidFill>
        <a:latin typeface="Arial" charset="0"/>
        <a:ea typeface="+mn-ea"/>
        <a:cs typeface="+mn-cs"/>
      </a:defRPr>
    </a:lvl1pPr>
    <a:lvl2pPr marL="742950" indent="-28575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400" kern="1200">
        <a:solidFill>
          <a:schemeClr val="bg1"/>
        </a:solidFill>
        <a:latin typeface="Arial" charset="0"/>
        <a:ea typeface="+mn-ea"/>
        <a:cs typeface="+mn-cs"/>
      </a:defRPr>
    </a:lvl2pPr>
    <a:lvl3pPr marL="11430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400" kern="1200">
        <a:solidFill>
          <a:schemeClr val="bg1"/>
        </a:solidFill>
        <a:latin typeface="Arial" charset="0"/>
        <a:ea typeface="+mn-ea"/>
        <a:cs typeface="+mn-cs"/>
      </a:defRPr>
    </a:lvl3pPr>
    <a:lvl4pPr marL="16002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400" kern="1200">
        <a:solidFill>
          <a:schemeClr val="bg1"/>
        </a:solidFill>
        <a:latin typeface="Arial" charset="0"/>
        <a:ea typeface="+mn-ea"/>
        <a:cs typeface="+mn-cs"/>
      </a:defRPr>
    </a:lvl4pPr>
    <a:lvl5pPr marL="2057400" indent="-228600" algn="l" defTabSz="449263" rtl="0" fontAlgn="base">
      <a:spcBef>
        <a:spcPct val="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400" kern="1200">
        <a:solidFill>
          <a:schemeClr val="bg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sz="1400" kern="1200">
        <a:solidFill>
          <a:schemeClr val="bg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sz="1400" kern="1200">
        <a:solidFill>
          <a:schemeClr val="bg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sz="1400" kern="1200">
        <a:solidFill>
          <a:schemeClr val="bg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sz="1400" kern="1200">
        <a:solidFill>
          <a:schemeClr val="bg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chemeClr val="tx1"/>
    </p:penClr>
  </p:showPr>
  <p:clrMru>
    <a:srgbClr val="FB93EC"/>
    <a:srgbClr val="FEC9BE"/>
    <a:srgbClr val="FDA391"/>
    <a:srgbClr val="FCB6F2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21250" autoAdjust="0"/>
    <p:restoredTop sz="94624" autoAdjust="0"/>
  </p:normalViewPr>
  <p:slideViewPr>
    <p:cSldViewPr>
      <p:cViewPr varScale="1">
        <p:scale>
          <a:sx n="99" d="100"/>
          <a:sy n="99" d="100"/>
        </p:scale>
        <p:origin x="-108" y="-186"/>
      </p:cViewPr>
      <p:guideLst>
        <p:guide orient="horz" pos="2160"/>
        <p:guide pos="2880"/>
      </p:guideLst>
    </p:cSldViewPr>
  </p:slideViewPr>
  <p:outlineViewPr>
    <p:cViewPr varScale="1">
      <p:scale>
        <a:sx n="170" d="200"/>
        <a:sy n="170" d="200"/>
      </p:scale>
      <p:origin x="-780" y="-84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notesViewPr>
    <p:cSldViewPr>
      <p:cViewPr varScale="1">
        <p:scale>
          <a:sx n="55" d="100"/>
          <a:sy n="55" d="100"/>
        </p:scale>
        <p:origin x="-2904" y="-102"/>
      </p:cViewPr>
      <p:guideLst>
        <p:guide orient="horz" pos="2880"/>
        <p:guide pos="2160"/>
      </p:guideLst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notesMaster" Target="notesMasters/notesMaster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handoutMaster" Target="handoutMasters/handout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buFont typeface="Times New Roman" pitchFamily="16" charset="0"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buFont typeface="Times New Roman" pitchFamily="16" charset="0"/>
              <a:buNone/>
              <a:defRPr sz="1200"/>
            </a:lvl1pPr>
          </a:lstStyle>
          <a:p>
            <a:pPr>
              <a:defRPr/>
            </a:pPr>
            <a:fld id="{A5A9CCE3-912C-4E3A-ADC3-EC55D419954A}" type="datetimeFigureOut">
              <a:rPr lang="cs-CZ"/>
              <a:pPr>
                <a:defRPr/>
              </a:pPr>
              <a:t>18.3.2014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buFont typeface="Times New Roman" pitchFamily="16" charset="0"/>
              <a:buNone/>
              <a:defRPr sz="1200"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buFont typeface="Times New Roman" pitchFamily="16" charset="0"/>
              <a:buNone/>
              <a:defRPr sz="1200"/>
            </a:lvl1pPr>
          </a:lstStyle>
          <a:p>
            <a:pPr>
              <a:defRPr/>
            </a:pPr>
            <a:fld id="{4E39CF01-7421-49A0-A876-CB6F0498715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6322" name="AutoShape 1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360">
            <a:noFill/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>
              <a:cs typeface="Arial" charset="0"/>
            </a:endParaRPr>
          </a:p>
        </p:txBody>
      </p:sp>
      <p:sp>
        <p:nvSpPr>
          <p:cNvPr id="56323" name="AutoShape 2"/>
          <p:cNvSpPr>
            <a:spLocks noChangeArrowheads="1"/>
          </p:cNvSpPr>
          <p:nvPr/>
        </p:nvSpPr>
        <p:spPr bwMode="auto">
          <a:xfrm>
            <a:off x="0" y="0"/>
            <a:ext cx="6858000" cy="9144000"/>
          </a:xfrm>
          <a:prstGeom prst="roundRect">
            <a:avLst>
              <a:gd name="adj" fmla="val 23"/>
            </a:avLst>
          </a:prstGeom>
          <a:solidFill>
            <a:srgbClr val="FFFFFF"/>
          </a:solidFill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>
              <a:cs typeface="Arial" charset="0"/>
            </a:endParaRPr>
          </a:p>
        </p:txBody>
      </p:sp>
      <p:sp>
        <p:nvSpPr>
          <p:cNvPr id="56324" name="Text Box 3"/>
          <p:cNvSpPr txBox="1">
            <a:spLocks noChangeArrowheads="1"/>
          </p:cNvSpPr>
          <p:nvPr/>
        </p:nvSpPr>
        <p:spPr bwMode="auto">
          <a:xfrm>
            <a:off x="0" y="0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>
              <a:cs typeface="Arial" charset="0"/>
            </a:endParaRPr>
          </a:p>
        </p:txBody>
      </p:sp>
      <p:sp>
        <p:nvSpPr>
          <p:cNvPr id="2052" name="Rectangle 4"/>
          <p:cNvSpPr>
            <a:spLocks noGrp="1" noChangeArrowheads="1"/>
          </p:cNvSpPr>
          <p:nvPr>
            <p:ph type="dt"/>
          </p:nvPr>
        </p:nvSpPr>
        <p:spPr bwMode="auto">
          <a:xfrm>
            <a:off x="3884613" y="0"/>
            <a:ext cx="29686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6326" name="Rectangle 5"/>
          <p:cNvSpPr>
            <a:spLocks noGrp="1" noChangeArrowheads="1"/>
          </p:cNvSpPr>
          <p:nvPr>
            <p:ph type="sldImg"/>
          </p:nvPr>
        </p:nvSpPr>
        <p:spPr bwMode="auto">
          <a:xfrm>
            <a:off x="1143000" y="685800"/>
            <a:ext cx="4568825" cy="3425825"/>
          </a:xfrm>
          <a:prstGeom prst="rect">
            <a:avLst/>
          </a:prstGeom>
          <a:noFill/>
          <a:ln w="12600"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2054" name="Rectangle 6"/>
          <p:cNvSpPr>
            <a:spLocks noGrp="1" noChangeArrowheads="1"/>
          </p:cNvSpPr>
          <p:nvPr>
            <p:ph type="body"/>
          </p:nvPr>
        </p:nvSpPr>
        <p:spPr bwMode="auto">
          <a:xfrm>
            <a:off x="685800" y="4343400"/>
            <a:ext cx="5483225" cy="41116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t" anchorCtr="0" compatLnSpc="1">
            <a:prstTxWarp prst="textNoShape">
              <a:avLst/>
            </a:prstTxWarp>
          </a:bodyPr>
          <a:lstStyle/>
          <a:p>
            <a:pPr lvl="0"/>
            <a:endParaRPr lang="cs-CZ" noProof="0" smtClean="0"/>
          </a:p>
        </p:txBody>
      </p:sp>
      <p:sp>
        <p:nvSpPr>
          <p:cNvPr id="56328" name="Text Box 7"/>
          <p:cNvSpPr txBox="1">
            <a:spLocks noChangeArrowheads="1"/>
          </p:cNvSpPr>
          <p:nvPr/>
        </p:nvSpPr>
        <p:spPr bwMode="auto">
          <a:xfrm>
            <a:off x="0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>
              <a:cs typeface="Arial" charset="0"/>
            </a:endParaRPr>
          </a:p>
        </p:txBody>
      </p:sp>
      <p:sp>
        <p:nvSpPr>
          <p:cNvPr id="2056" name="Rectangle 8"/>
          <p:cNvSpPr>
            <a:spLocks noGrp="1" noChangeArrowheads="1"/>
          </p:cNvSpPr>
          <p:nvPr>
            <p:ph type="sldNum"/>
          </p:nvPr>
        </p:nvSpPr>
        <p:spPr bwMode="auto">
          <a:xfrm>
            <a:off x="3884613" y="8685213"/>
            <a:ext cx="2968625" cy="454025"/>
          </a:xfrm>
          <a:prstGeom prst="rect">
            <a:avLst/>
          </a:prstGeom>
          <a:noFill/>
          <a:ln w="9525">
            <a:noFill/>
            <a:round/>
            <a:headEnd/>
            <a:tailEnd/>
          </a:ln>
          <a:effectLst/>
        </p:spPr>
        <p:txBody>
          <a:bodyPr vert="horz" wrap="square" lIns="90000" tIns="46800" rIns="90000" bIns="46800" numCol="1" anchor="b" anchorCtr="0" compatLnSpc="1">
            <a:prstTxWarp prst="textNoShape">
              <a:avLst/>
            </a:prstTxWarp>
          </a:bodyPr>
          <a:lstStyle>
            <a:lvl1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1200">
                <a:solidFill>
                  <a:srgbClr val="000000"/>
                </a:solidFill>
                <a:cs typeface="Arial" charset="0"/>
              </a:defRPr>
            </a:lvl1pPr>
          </a:lstStyle>
          <a:p>
            <a:pPr>
              <a:defRPr/>
            </a:pPr>
            <a:fld id="{FF1D38AD-BA63-40A3-8845-F0DA85B4FA7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1pPr>
    <a:lvl2pPr marL="742950" indent="-28575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2pPr>
    <a:lvl3pPr marL="11430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3pPr>
    <a:lvl4pPr marL="16002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4pPr>
    <a:lvl5pPr marL="2057400" indent="-228600" algn="l" defTabSz="449263" rtl="0" eaLnBrk="0" fontAlgn="base" hangingPunct="0">
      <a:spcBef>
        <a:spcPct val="30000"/>
      </a:spcBef>
      <a:spcAft>
        <a:spcPct val="0"/>
      </a:spcAft>
      <a:buClr>
        <a:srgbClr val="000000"/>
      </a:buClr>
      <a:buSzPct val="100000"/>
      <a:buFont typeface="Times New Roman" pitchFamily="18" charset="0"/>
      <a:defRPr sz="1200" kern="1200">
        <a:solidFill>
          <a:srgbClr val="000000"/>
        </a:solidFill>
        <a:latin typeface="Times New Roman" pitchFamily="16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5.xml"/><Relationship Id="rId1" Type="http://schemas.openxmlformats.org/officeDocument/2006/relationships/notesMaster" Target="../notesMasters/notesMaster1.xml"/></Relationships>
</file>

<file path=ppt/notesSlides/_rels/notesSlide1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6.xml"/><Relationship Id="rId1" Type="http://schemas.openxmlformats.org/officeDocument/2006/relationships/notesMaster" Target="../notesMasters/notesMaster1.xml"/></Relationships>
</file>

<file path=ppt/notesSlides/_rels/notesSlide1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1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8.xml"/><Relationship Id="rId1" Type="http://schemas.openxmlformats.org/officeDocument/2006/relationships/notesMaster" Target="../notesMasters/notesMaster1.xml"/></Relationships>
</file>

<file path=ppt/notesSlides/_rels/notesSlide1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9.xml"/><Relationship Id="rId1" Type="http://schemas.openxmlformats.org/officeDocument/2006/relationships/notesMaster" Target="../notesMasters/notesMaster1.xml"/></Relationships>
</file>

<file path=ppt/notesSlides/_rels/notesSlide2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0.xml"/><Relationship Id="rId1" Type="http://schemas.openxmlformats.org/officeDocument/2006/relationships/notesMaster" Target="../notesMasters/notesMaster1.xml"/></Relationships>
</file>

<file path=ppt/notesSlides/_rels/notesSlide2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1.xml"/><Relationship Id="rId1" Type="http://schemas.openxmlformats.org/officeDocument/2006/relationships/notesMaster" Target="../notesMasters/notesMaster1.xml"/></Relationships>
</file>

<file path=ppt/notesSlides/_rels/notesSlide2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2.xml"/><Relationship Id="rId1" Type="http://schemas.openxmlformats.org/officeDocument/2006/relationships/notesMaster" Target="../notesMasters/notesMaster1.xml"/></Relationships>
</file>

<file path=ppt/notesSlides/_rels/notesSlide2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3.xml"/><Relationship Id="rId1" Type="http://schemas.openxmlformats.org/officeDocument/2006/relationships/notesMaster" Target="../notesMasters/notesMaster1.xml"/></Relationships>
</file>

<file path=ppt/notesSlides/_rels/notesSlide2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4.xml"/><Relationship Id="rId1" Type="http://schemas.openxmlformats.org/officeDocument/2006/relationships/notesMaster" Target="../notesMasters/notesMaster1.xml"/></Relationships>
</file>

<file path=ppt/notesSlides/_rels/notesSlide2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5.xml"/><Relationship Id="rId1" Type="http://schemas.openxmlformats.org/officeDocument/2006/relationships/notesMaster" Target="../notesMasters/notesMaster1.xml"/></Relationships>
</file>

<file path=ppt/notesSlides/_rels/notesSlide2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2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7.xml"/><Relationship Id="rId1" Type="http://schemas.openxmlformats.org/officeDocument/2006/relationships/notesMaster" Target="../notesMasters/notesMaster1.xml"/></Relationships>
</file>

<file path=ppt/notesSlides/_rels/notesSlide2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8.xml"/><Relationship Id="rId1" Type="http://schemas.openxmlformats.org/officeDocument/2006/relationships/notesMaster" Target="../notesMasters/notesMaster1.xml"/></Relationships>
</file>

<file path=ppt/notesSlides/_rels/notesSlide2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9.xml"/><Relationship Id="rId1" Type="http://schemas.openxmlformats.org/officeDocument/2006/relationships/notesMaster" Target="../notesMasters/notesMaster1.xml"/></Relationships>
</file>

<file path=ppt/notesSlides/_rels/notesSlide3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0.xml"/><Relationship Id="rId1" Type="http://schemas.openxmlformats.org/officeDocument/2006/relationships/notesMaster" Target="../notesMasters/notesMaster1.xml"/></Relationships>
</file>

<file path=ppt/notesSlides/_rels/notesSlide3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1.xml"/><Relationship Id="rId1" Type="http://schemas.openxmlformats.org/officeDocument/2006/relationships/notesMaster" Target="../notesMasters/notesMaster1.xml"/></Relationships>
</file>

<file path=ppt/notesSlides/_rels/notesSlide3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2.xml"/><Relationship Id="rId1" Type="http://schemas.openxmlformats.org/officeDocument/2006/relationships/notesMaster" Target="../notesMasters/notesMaster1.xml"/></Relationships>
</file>

<file path=ppt/notesSlides/_rels/notesSlide3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3.xml"/><Relationship Id="rId1" Type="http://schemas.openxmlformats.org/officeDocument/2006/relationships/notesMaster" Target="../notesMasters/notesMaster1.xml"/></Relationships>
</file>

<file path=ppt/notesSlides/_rels/notesSlide3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4.xml"/><Relationship Id="rId1" Type="http://schemas.openxmlformats.org/officeDocument/2006/relationships/notesMaster" Target="../notesMasters/notesMaster1.xml"/></Relationships>
</file>

<file path=ppt/notesSlides/_rels/notesSlide3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5.xml"/><Relationship Id="rId1" Type="http://schemas.openxmlformats.org/officeDocument/2006/relationships/notesMaster" Target="../notesMasters/notesMaster1.xml"/></Relationships>
</file>

<file path=ppt/notesSlides/_rels/notesSlide3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6.xml"/><Relationship Id="rId1" Type="http://schemas.openxmlformats.org/officeDocument/2006/relationships/notesMaster" Target="../notesMasters/notesMaster1.xml"/></Relationships>
</file>

<file path=ppt/notesSlides/_rels/notesSlide3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7.xml"/><Relationship Id="rId1" Type="http://schemas.openxmlformats.org/officeDocument/2006/relationships/notesMaster" Target="../notesMasters/notesMaster1.xml"/></Relationships>
</file>

<file path=ppt/notesSlides/_rels/notesSlide3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8.xml"/><Relationship Id="rId1" Type="http://schemas.openxmlformats.org/officeDocument/2006/relationships/notesMaster" Target="../notesMasters/notesMaster1.xml"/></Relationships>
</file>

<file path=ppt/notesSlides/_rels/notesSlide3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9.xml"/><Relationship Id="rId1" Type="http://schemas.openxmlformats.org/officeDocument/2006/relationships/notesMaster" Target="../notesMasters/notesMaster1.xml"/></Relationships>
</file>

<file path=ppt/notesSlides/_rels/notesSlide4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0.xml"/><Relationship Id="rId1" Type="http://schemas.openxmlformats.org/officeDocument/2006/relationships/notesMaster" Target="../notesMasters/notesMaster1.xml"/></Relationships>
</file>

<file path=ppt/notesSlides/_rels/notesSlide4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4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2.xml"/><Relationship Id="rId1" Type="http://schemas.openxmlformats.org/officeDocument/2006/relationships/notesMaster" Target="../notesMasters/notesMaster1.xml"/></Relationships>
</file>

<file path=ppt/notesSlides/_rels/notesSlide4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3.xml"/><Relationship Id="rId1" Type="http://schemas.openxmlformats.org/officeDocument/2006/relationships/notesMaster" Target="../notesMasters/notesMaster1.xml"/></Relationships>
</file>

<file path=ppt/notesSlides/_rels/notesSlide4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4.xml"/><Relationship Id="rId1" Type="http://schemas.openxmlformats.org/officeDocument/2006/relationships/notesMaster" Target="../notesMasters/notesMaster1.xml"/></Relationships>
</file>

<file path=ppt/notesSlides/_rels/notesSlide4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5.xml"/><Relationship Id="rId1" Type="http://schemas.openxmlformats.org/officeDocument/2006/relationships/notesMaster" Target="../notesMasters/notesMaster1.xml"/></Relationships>
</file>

<file path=ppt/notesSlides/_rels/notesSlide4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6.xml"/><Relationship Id="rId1" Type="http://schemas.openxmlformats.org/officeDocument/2006/relationships/notesMaster" Target="../notesMasters/notesMaster1.xml"/></Relationships>
</file>

<file path=ppt/notesSlides/_rels/notesSlide4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4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4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5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0.xml"/><Relationship Id="rId1" Type="http://schemas.openxmlformats.org/officeDocument/2006/relationships/notesMaster" Target="../notesMasters/notesMaster1.xml"/></Relationships>
</file>

<file path=ppt/notesSlides/_rels/notesSlide5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1.xml"/><Relationship Id="rId1" Type="http://schemas.openxmlformats.org/officeDocument/2006/relationships/notesMaster" Target="../notesMasters/notesMaster1.xml"/></Relationships>
</file>

<file path=ppt/notesSlides/_rels/notesSlide5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AAD44E8A-B491-4CFA-A662-35E36FBFE52D}" type="slidenum">
              <a:rPr lang="cs-CZ" altLang="cs-CZ" smtClean="0">
                <a:cs typeface="DejaVu Sans" charset="0"/>
              </a:rPr>
              <a:pPr/>
              <a:t>1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5734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5734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  <p:sp>
        <p:nvSpPr>
          <p:cNvPr id="57349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213D5F23-D7F2-4C70-9E70-71E7BF9CFB76}" type="slidenum">
              <a:rPr lang="cs-CZ" altLang="cs-CZ" sz="1200">
                <a:solidFill>
                  <a:srgbClr val="000000"/>
                </a:solidFill>
                <a:cs typeface="DejaVu Sans" charset="0"/>
              </a:rPr>
              <a:pPr algn="r">
                <a:buClrTx/>
                <a:buFontTx/>
                <a:buNone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1</a:t>
            </a:fld>
            <a:endParaRPr lang="cs-CZ" altLang="cs-CZ" sz="1200">
              <a:solidFill>
                <a:srgbClr val="000000"/>
              </a:solidFill>
              <a:cs typeface="DejaVu Sans" charset="0"/>
            </a:endParaRPr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837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F5442575-ED0E-404F-926C-C9A70E26654B}" type="slidenum">
              <a:rPr lang="cs-CZ" altLang="cs-CZ" smtClean="0">
                <a:cs typeface="DejaVu Sans" charset="0"/>
              </a:rPr>
              <a:pPr/>
              <a:t>2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5837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58372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39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1FB093AD-59D7-4188-A956-E30912CCC9CD}" type="slidenum">
              <a:rPr lang="cs-CZ" altLang="cs-CZ" smtClean="0">
                <a:cs typeface="DejaVu Sans" charset="0"/>
              </a:rPr>
              <a:pPr/>
              <a:t>3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5939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59396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041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8AC8CABE-8BF9-4C3E-8F85-0A2C0816C044}" type="slidenum">
              <a:rPr lang="cs-CZ" altLang="cs-CZ" smtClean="0">
                <a:cs typeface="DejaVu Sans" charset="0"/>
              </a:rPr>
              <a:pPr/>
              <a:t>4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6041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60420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4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EAF12EE4-D116-47DE-BD80-BC29070A7939}" type="slidenum">
              <a:rPr lang="cs-CZ" altLang="cs-CZ" smtClean="0">
                <a:cs typeface="DejaVu Sans" charset="0"/>
              </a:rPr>
              <a:pPr/>
              <a:t>5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6144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61444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246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9A757FA9-9CB7-44A2-8C42-83C1B356136E}" type="slidenum">
              <a:rPr lang="cs-CZ" altLang="cs-CZ" smtClean="0">
                <a:cs typeface="DejaVu Sans" charset="0"/>
              </a:rPr>
              <a:pPr/>
              <a:t>6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6246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6246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49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231D8309-B63D-4907-A642-B085421EAC0D}" type="slidenum">
              <a:rPr lang="cs-CZ" altLang="cs-CZ" smtClean="0">
                <a:cs typeface="DejaVu Sans" charset="0"/>
              </a:rPr>
              <a:pPr/>
              <a:t>7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6349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63492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r>
              <a:rPr lang="cs-CZ" altLang="cs-CZ" smtClean="0">
                <a:latin typeface="Times New Roman" pitchFamily="18" charset="0"/>
              </a:rPr>
              <a:t>  																																		</a:t>
            </a:r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451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C9AC39C1-D6B4-47B2-A55E-6B436DEEA3C8}" type="slidenum">
              <a:rPr lang="cs-CZ" altLang="cs-CZ" smtClean="0">
                <a:cs typeface="DejaVu Sans" charset="0"/>
              </a:rPr>
              <a:pPr/>
              <a:t>8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6451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64516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553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07C399FA-EE3C-4150-A382-17C915B35573}" type="slidenum">
              <a:rPr lang="cs-CZ" altLang="cs-CZ" smtClean="0">
                <a:cs typeface="DejaVu Sans" charset="0"/>
              </a:rPr>
              <a:pPr/>
              <a:t>9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6553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65540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56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E26C00EA-9662-4039-8C24-CCB4D550E109}" type="slidenum">
              <a:rPr lang="cs-CZ" altLang="cs-CZ" smtClean="0">
                <a:cs typeface="DejaVu Sans" charset="0"/>
              </a:rPr>
              <a:pPr/>
              <a:t>10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6656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66564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758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B78FF2F5-03D9-4CAD-A651-88FF38387770}" type="slidenum">
              <a:rPr lang="cs-CZ" altLang="cs-CZ" smtClean="0">
                <a:cs typeface="DejaVu Sans" charset="0"/>
              </a:rPr>
              <a:pPr/>
              <a:t>11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6758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6758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861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0122077A-66C6-4D64-A30F-26422F80F247}" type="slidenum">
              <a:rPr lang="cs-CZ" altLang="cs-CZ" smtClean="0">
                <a:cs typeface="DejaVu Sans" charset="0"/>
              </a:rPr>
              <a:pPr/>
              <a:t>12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6861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68612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432D8350-2A6D-40F6-AE38-714DB3912259}" type="slidenum">
              <a:rPr lang="cs-CZ" altLang="cs-CZ" smtClean="0">
                <a:cs typeface="DejaVu Sans" charset="0"/>
              </a:rPr>
              <a:pPr/>
              <a:t>13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6963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69636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6121A2D1-CFBA-49D9-AF2F-A15C77B3F14B}" type="slidenum">
              <a:rPr lang="cs-CZ" altLang="cs-CZ" smtClean="0">
                <a:cs typeface="DejaVu Sans" charset="0"/>
              </a:rPr>
              <a:pPr/>
              <a:t>14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7065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70660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9EA0A442-04DB-487D-974F-5B7E20550617}" type="slidenum">
              <a:rPr lang="cs-CZ" altLang="cs-CZ" smtClean="0">
                <a:cs typeface="DejaVu Sans" charset="0"/>
              </a:rPr>
              <a:pPr/>
              <a:t>15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7168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71684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419B38B4-4766-4874-A842-70C3B384DCA6}" type="slidenum">
              <a:rPr lang="cs-CZ" altLang="cs-CZ" smtClean="0">
                <a:cs typeface="DejaVu Sans" charset="0"/>
              </a:rPr>
              <a:pPr/>
              <a:t>16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7270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7270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F1699E0D-DCA8-41A3-8AAC-3DA79318229D}" type="slidenum">
              <a:rPr lang="cs-CZ" altLang="cs-CZ" smtClean="0">
                <a:cs typeface="DejaVu Sans" charset="0"/>
              </a:rPr>
              <a:pPr/>
              <a:t>17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7373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73732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  <p:sp>
        <p:nvSpPr>
          <p:cNvPr id="73733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0AE7814B-7EF5-4FD4-B10D-7031F29A6B42}" type="slidenum">
              <a:rPr lang="cs-CZ" altLang="cs-CZ" sz="1200">
                <a:solidFill>
                  <a:srgbClr val="000000"/>
                </a:solidFill>
                <a:cs typeface="DejaVu Sans" charset="0"/>
              </a:rPr>
              <a:pPr algn="r">
                <a:buClrTx/>
                <a:buFontTx/>
                <a:buNone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17</a:t>
            </a:fld>
            <a:endParaRPr lang="cs-CZ" altLang="cs-CZ" sz="1200">
              <a:solidFill>
                <a:srgbClr val="000000"/>
              </a:solidFill>
              <a:cs typeface="DejaVu Sans" charset="0"/>
            </a:endParaRPr>
          </a:p>
        </p:txBody>
      </p:sp>
    </p:spTree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E4515AE3-17D4-4D10-AD85-CBF27B6A3324}" type="slidenum">
              <a:rPr lang="cs-CZ" altLang="cs-CZ" smtClean="0">
                <a:cs typeface="DejaVu Sans" charset="0"/>
              </a:rPr>
              <a:pPr/>
              <a:t>18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7475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74756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  <p:sp>
        <p:nvSpPr>
          <p:cNvPr id="74757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C7042C0A-EAB5-4D17-BD74-7B77A632E0EC}" type="slidenum">
              <a:rPr lang="cs-CZ" altLang="cs-CZ" sz="1200">
                <a:solidFill>
                  <a:srgbClr val="000000"/>
                </a:solidFill>
                <a:cs typeface="DejaVu Sans" charset="0"/>
              </a:rPr>
              <a:pPr algn="r">
                <a:buClrTx/>
                <a:buFontTx/>
                <a:buNone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18</a:t>
            </a:fld>
            <a:endParaRPr lang="cs-CZ" altLang="cs-CZ" sz="1200">
              <a:solidFill>
                <a:srgbClr val="000000"/>
              </a:solidFill>
              <a:cs typeface="DejaVu Sans" charset="0"/>
            </a:endParaRPr>
          </a:p>
        </p:txBody>
      </p:sp>
    </p:spTree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577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3AAE2A54-E6A3-44D9-AB48-1D0523D668E7}" type="slidenum">
              <a:rPr lang="cs-CZ" altLang="cs-CZ" smtClean="0">
                <a:cs typeface="DejaVu Sans" charset="0"/>
              </a:rPr>
              <a:pPr/>
              <a:t>19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7577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75780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84128C6C-5FBD-4BBA-9472-2F84F0FB28A6}" type="slidenum">
              <a:rPr lang="cs-CZ" altLang="cs-CZ" smtClean="0">
                <a:cs typeface="DejaVu Sans" charset="0"/>
              </a:rPr>
              <a:pPr/>
              <a:t>20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7680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76804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78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79A2D3E7-421E-4C88-A16A-5960504964F8}" type="slidenum">
              <a:rPr lang="cs-CZ" altLang="cs-CZ" smtClean="0">
                <a:cs typeface="DejaVu Sans" charset="0"/>
              </a:rPr>
              <a:pPr/>
              <a:t>21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7782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7782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D89EE6AD-5CDD-4B8D-A472-F08739C1194E}" type="slidenum">
              <a:rPr lang="cs-CZ" altLang="cs-CZ" smtClean="0">
                <a:cs typeface="DejaVu Sans" charset="0"/>
              </a:rPr>
              <a:pPr/>
              <a:t>22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7885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78852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87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6327A0BF-1C9D-4C74-86BB-C37DE996AA94}" type="slidenum">
              <a:rPr lang="cs-CZ" altLang="cs-CZ" smtClean="0">
                <a:cs typeface="DejaVu Sans" charset="0"/>
              </a:rPr>
              <a:pPr/>
              <a:t>23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7987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79876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08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48660C4E-D759-40A9-B5AF-04B6CE4BC048}" type="slidenum">
              <a:rPr lang="cs-CZ" altLang="cs-CZ" smtClean="0">
                <a:cs typeface="DejaVu Sans" charset="0"/>
              </a:rPr>
              <a:pPr/>
              <a:t>24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8089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80900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8D3A9783-954C-4455-91EE-6065E5D80EA3}" type="slidenum">
              <a:rPr lang="cs-CZ" altLang="cs-CZ" smtClean="0">
                <a:cs typeface="DejaVu Sans" charset="0"/>
              </a:rPr>
              <a:pPr/>
              <a:t>25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8192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81924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  <p:sp>
        <p:nvSpPr>
          <p:cNvPr id="81925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3FA40833-DD99-4164-B60F-4AD638EA0C81}" type="slidenum">
              <a:rPr lang="cs-CZ" altLang="cs-CZ" sz="1200">
                <a:solidFill>
                  <a:srgbClr val="000000"/>
                </a:solidFill>
                <a:cs typeface="DejaVu Sans" charset="0"/>
              </a:rPr>
              <a:pPr algn="r">
                <a:buClrTx/>
                <a:buFontTx/>
                <a:buNone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25</a:t>
            </a:fld>
            <a:endParaRPr lang="cs-CZ" altLang="cs-CZ" sz="1200">
              <a:solidFill>
                <a:srgbClr val="000000"/>
              </a:solidFill>
              <a:cs typeface="DejaVu Sans" charset="0"/>
            </a:endParaRPr>
          </a:p>
        </p:txBody>
      </p:sp>
    </p:spTree>
  </p:cSld>
  <p:clrMapOvr>
    <a:masterClrMapping/>
  </p:clrMapOvr>
</p:notes>
</file>

<file path=ppt/notesSlides/notesSlide2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7FA5F4E9-8657-4059-8D6E-A5E252D0C1C1}" type="slidenum">
              <a:rPr lang="cs-CZ" altLang="cs-CZ" smtClean="0">
                <a:cs typeface="DejaVu Sans" charset="0"/>
              </a:rPr>
              <a:pPr/>
              <a:t>26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8294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8294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1EFC7DFA-C363-4BF1-A75A-9DA69B8F7DD4}" type="slidenum">
              <a:rPr lang="cs-CZ" altLang="cs-CZ" smtClean="0">
                <a:cs typeface="DejaVu Sans" charset="0"/>
              </a:rPr>
              <a:pPr/>
              <a:t>27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8397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83972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2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DF4FEE59-6626-438F-8217-428F2FE1DF38}" type="slidenum">
              <a:rPr lang="cs-CZ" altLang="cs-CZ" smtClean="0">
                <a:cs typeface="DejaVu Sans" charset="0"/>
              </a:rPr>
              <a:pPr/>
              <a:t>28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8499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84996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  <p:sp>
        <p:nvSpPr>
          <p:cNvPr id="84997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AE989C4F-18D0-4B62-B8C6-7433A7F8D253}" type="slidenum">
              <a:rPr lang="cs-CZ" altLang="cs-CZ" sz="1200">
                <a:solidFill>
                  <a:srgbClr val="000000"/>
                </a:solidFill>
                <a:cs typeface="DejaVu Sans" charset="0"/>
              </a:rPr>
              <a:pPr algn="r">
                <a:buClrTx/>
                <a:buFontTx/>
                <a:buNone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28</a:t>
            </a:fld>
            <a:endParaRPr lang="cs-CZ" altLang="cs-CZ" sz="1200">
              <a:solidFill>
                <a:srgbClr val="000000"/>
              </a:solidFill>
              <a:cs typeface="DejaVu Sans" charset="0"/>
            </a:endParaRPr>
          </a:p>
        </p:txBody>
      </p:sp>
    </p:spTree>
  </p:cSld>
  <p:clrMapOvr>
    <a:masterClrMapping/>
  </p:clrMapOvr>
</p:notes>
</file>

<file path=ppt/notesSlides/notesSlide2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1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051DB8A4-DD01-4932-8D34-C68DCF7229C4}" type="slidenum">
              <a:rPr lang="cs-CZ" altLang="cs-CZ" smtClean="0">
                <a:cs typeface="DejaVu Sans" charset="0"/>
              </a:rPr>
              <a:pPr/>
              <a:t>29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8601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86020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F930BE97-954D-4553-BA7D-7D753C15635F}" type="slidenum">
              <a:rPr lang="cs-CZ" altLang="cs-CZ" smtClean="0">
                <a:cs typeface="DejaVu Sans" charset="0"/>
              </a:rPr>
              <a:pPr/>
              <a:t>30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8704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87044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C3C6ED17-18E9-4092-BDE0-FC2B3825B37A}" type="slidenum">
              <a:rPr lang="cs-CZ" altLang="cs-CZ" smtClean="0">
                <a:cs typeface="DejaVu Sans" charset="0"/>
              </a:rPr>
              <a:pPr/>
              <a:t>31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8806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8806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01CCF375-243A-4857-99F4-92AC570D0D46}" type="slidenum">
              <a:rPr lang="cs-CZ" altLang="cs-CZ" smtClean="0">
                <a:cs typeface="DejaVu Sans" charset="0"/>
              </a:rPr>
              <a:pPr/>
              <a:t>32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8909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89092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  <p:sp>
        <p:nvSpPr>
          <p:cNvPr id="89093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A0041A69-0B17-46CC-AA83-57A38529A301}" type="slidenum">
              <a:rPr lang="cs-CZ" altLang="cs-CZ" sz="1200">
                <a:solidFill>
                  <a:srgbClr val="000000"/>
                </a:solidFill>
                <a:cs typeface="DejaVu Sans" charset="0"/>
              </a:rPr>
              <a:pPr algn="r">
                <a:buClrTx/>
                <a:buFontTx/>
                <a:buNone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32</a:t>
            </a:fld>
            <a:endParaRPr lang="cs-CZ" altLang="cs-CZ" sz="1200">
              <a:solidFill>
                <a:srgbClr val="000000"/>
              </a:solidFill>
              <a:cs typeface="DejaVu Sans" charset="0"/>
            </a:endParaRPr>
          </a:p>
        </p:txBody>
      </p:sp>
    </p:spTree>
  </p:cSld>
  <p:clrMapOvr>
    <a:masterClrMapping/>
  </p:clrMapOvr>
</p:notes>
</file>

<file path=ppt/notesSlides/notesSlide3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560C223C-C144-4971-8BE5-606EA2FA750F}" type="slidenum">
              <a:rPr lang="cs-CZ" altLang="cs-CZ" smtClean="0">
                <a:cs typeface="DejaVu Sans" charset="0"/>
              </a:rPr>
              <a:pPr/>
              <a:t>33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9011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90116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  <p:sp>
        <p:nvSpPr>
          <p:cNvPr id="90117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7061B580-0601-45DD-ACC0-F616357EABAB}" type="slidenum">
              <a:rPr lang="cs-CZ" altLang="cs-CZ" sz="1200">
                <a:solidFill>
                  <a:srgbClr val="000000"/>
                </a:solidFill>
                <a:cs typeface="DejaVu Sans" charset="0"/>
              </a:rPr>
              <a:pPr algn="r">
                <a:buClrTx/>
                <a:buFontTx/>
                <a:buNone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33</a:t>
            </a:fld>
            <a:endParaRPr lang="cs-CZ" altLang="cs-CZ" sz="1200">
              <a:solidFill>
                <a:srgbClr val="000000"/>
              </a:solidFill>
              <a:cs typeface="DejaVu Sans" charset="0"/>
            </a:endParaRPr>
          </a:p>
        </p:txBody>
      </p:sp>
    </p:spTree>
  </p:cSld>
  <p:clrMapOvr>
    <a:masterClrMapping/>
  </p:clrMapOvr>
</p:notes>
</file>

<file path=ppt/notesSlides/notesSlide3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3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478A46CE-A861-4255-83F7-5850EFB2506C}" type="slidenum">
              <a:rPr lang="cs-CZ" altLang="cs-CZ" smtClean="0">
                <a:cs typeface="DejaVu Sans" charset="0"/>
              </a:rPr>
              <a:pPr/>
              <a:t>34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9113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91140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0A2FB6F4-F8F4-45FE-8C14-D165D1D93DE9}" type="slidenum">
              <a:rPr lang="cs-CZ" altLang="cs-CZ" smtClean="0">
                <a:cs typeface="DejaVu Sans" charset="0"/>
              </a:rPr>
              <a:pPr/>
              <a:t>35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9216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92164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8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4468A73F-4F72-4D9F-A081-9C2853655619}" type="slidenum">
              <a:rPr lang="cs-CZ" altLang="cs-CZ" smtClean="0">
                <a:cs typeface="DejaVu Sans" charset="0"/>
              </a:rPr>
              <a:pPr/>
              <a:t>36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9318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9318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12915142-976C-4468-A4EE-3DA70FE938A2}" type="slidenum">
              <a:rPr lang="cs-CZ" altLang="cs-CZ" smtClean="0">
                <a:cs typeface="DejaVu Sans" charset="0"/>
              </a:rPr>
              <a:pPr/>
              <a:t>37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9421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94212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  <p:sp>
        <p:nvSpPr>
          <p:cNvPr id="94213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711B6E70-8885-4301-AD05-9EA7D68CF1C5}" type="slidenum">
              <a:rPr lang="cs-CZ" altLang="cs-CZ" sz="1200">
                <a:solidFill>
                  <a:srgbClr val="000000"/>
                </a:solidFill>
                <a:cs typeface="DejaVu Sans" charset="0"/>
              </a:rPr>
              <a:pPr algn="r">
                <a:buClrTx/>
                <a:buFontTx/>
                <a:buNone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37</a:t>
            </a:fld>
            <a:endParaRPr lang="cs-CZ" altLang="cs-CZ" sz="1200">
              <a:solidFill>
                <a:srgbClr val="000000"/>
              </a:solidFill>
              <a:cs typeface="DejaVu Sans" charset="0"/>
            </a:endParaRPr>
          </a:p>
        </p:txBody>
      </p:sp>
    </p:spTree>
  </p:cSld>
  <p:clrMapOvr>
    <a:masterClrMapping/>
  </p:clrMapOvr>
</p:notes>
</file>

<file path=ppt/notesSlides/notesSlide3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7F3D32A2-2F72-43E8-B4EF-E2050799ABBC}" type="slidenum">
              <a:rPr lang="cs-CZ" altLang="cs-CZ" smtClean="0">
                <a:cs typeface="DejaVu Sans" charset="0"/>
              </a:rPr>
              <a:pPr/>
              <a:t>38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9523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95236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3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1073A99D-A741-4A16-9FA3-ED6D08BDBB45}" type="slidenum">
              <a:rPr lang="cs-CZ" altLang="cs-CZ" smtClean="0">
                <a:cs typeface="DejaVu Sans" charset="0"/>
              </a:rPr>
              <a:pPr/>
              <a:t>39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9625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96260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C1B8CA9A-0F90-4CA2-A5F2-34FC475030B9}" type="slidenum">
              <a:rPr lang="cs-CZ" altLang="cs-CZ" smtClean="0">
                <a:cs typeface="DejaVu Sans" charset="0"/>
              </a:rPr>
              <a:pPr/>
              <a:t>40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9728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97284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0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45ADD7F0-3BDF-4263-8913-18FFA2282234}" type="slidenum">
              <a:rPr lang="cs-CZ" altLang="cs-CZ" smtClean="0">
                <a:cs typeface="DejaVu Sans" charset="0"/>
              </a:rPr>
              <a:pPr/>
              <a:t>41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9830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9830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85158A2C-BE49-4594-902F-3D1B050CC7E4}" type="slidenum">
              <a:rPr lang="cs-CZ" altLang="cs-CZ" smtClean="0">
                <a:cs typeface="DejaVu Sans" charset="0"/>
              </a:rPr>
              <a:pPr/>
              <a:t>42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9933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99332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453909CC-3128-41E0-82C0-52FF721DF91F}" type="slidenum">
              <a:rPr lang="cs-CZ" altLang="cs-CZ" smtClean="0">
                <a:cs typeface="DejaVu Sans" charset="0"/>
              </a:rPr>
              <a:pPr/>
              <a:t>43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10035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100356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7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3D9C2239-4202-4EB0-8EBE-230AF1671EBE}" type="slidenum">
              <a:rPr lang="cs-CZ" altLang="cs-CZ" smtClean="0">
                <a:cs typeface="DejaVu Sans" charset="0"/>
              </a:rPr>
              <a:pPr/>
              <a:t>44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10137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101380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E33A9856-9FB6-4231-A66A-C44C1F550EB7}" type="slidenum">
              <a:rPr lang="cs-CZ" altLang="cs-CZ" smtClean="0">
                <a:cs typeface="DejaVu Sans" charset="0"/>
              </a:rPr>
              <a:pPr/>
              <a:t>45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10240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102404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ACD570E3-E1B6-4726-A3B9-9DE97B34DD37}" type="slidenum">
              <a:rPr lang="cs-CZ" altLang="cs-CZ" smtClean="0">
                <a:cs typeface="DejaVu Sans" charset="0"/>
              </a:rPr>
              <a:pPr/>
              <a:t>46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10342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10342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2107A5FA-64E3-46FF-9774-C037688476EB}" type="slidenum">
              <a:rPr lang="cs-CZ" altLang="cs-CZ" smtClean="0">
                <a:cs typeface="DejaVu Sans" charset="0"/>
              </a:rPr>
              <a:pPr/>
              <a:t>47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104451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104452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5474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9E65BC96-4259-49D2-B97C-BE84B0C08396}" type="slidenum">
              <a:rPr lang="cs-CZ" altLang="cs-CZ" smtClean="0">
                <a:cs typeface="DejaVu Sans" charset="0"/>
              </a:rPr>
              <a:pPr/>
              <a:t>48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105475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105476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4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6498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86E3A4EC-8F88-45D4-A69F-FA376E279F77}" type="slidenum">
              <a:rPr lang="cs-CZ" altLang="cs-CZ" smtClean="0">
                <a:cs typeface="DejaVu Sans" charset="0"/>
              </a:rPr>
              <a:pPr/>
              <a:t>49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106499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106500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  <p:sp>
        <p:nvSpPr>
          <p:cNvPr id="106501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2DFB8132-6EFA-4B97-BD5B-2E17A246C619}" type="slidenum">
              <a:rPr lang="cs-CZ" altLang="cs-CZ" sz="1200">
                <a:solidFill>
                  <a:srgbClr val="000000"/>
                </a:solidFill>
                <a:cs typeface="DejaVu Sans" charset="0"/>
              </a:rPr>
              <a:pPr algn="r">
                <a:buClrTx/>
                <a:buFontTx/>
                <a:buNone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49</a:t>
            </a:fld>
            <a:endParaRPr lang="cs-CZ" altLang="cs-CZ" sz="1200">
              <a:solidFill>
                <a:srgbClr val="000000"/>
              </a:solidFill>
              <a:cs typeface="DejaVu Sans" charset="0"/>
            </a:endParaRPr>
          </a:p>
        </p:txBody>
      </p:sp>
    </p:spTree>
  </p:cSld>
  <p:clrMapOvr>
    <a:masterClrMapping/>
  </p:clrMapOvr>
</p:notes>
</file>

<file path=ppt/notesSlides/notesSlide5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522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63831C1D-A8FC-4CA8-AB9B-A3856F01605C}" type="slidenum">
              <a:rPr lang="cs-CZ" altLang="cs-CZ" smtClean="0">
                <a:cs typeface="DejaVu Sans" charset="0"/>
              </a:rPr>
              <a:pPr/>
              <a:t>50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107523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107524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</p:spTree>
  </p:cSld>
  <p:clrMapOvr>
    <a:masterClrMapping/>
  </p:clrMapOvr>
</p:notes>
</file>

<file path=ppt/notesSlides/notesSlide5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8546" name="Rectangle 8"/>
          <p:cNvSpPr>
            <a:spLocks noGrp="1" noChangeArrowheads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4C63AFB0-E102-47F5-ACDE-50839406AA76}" type="slidenum">
              <a:rPr lang="cs-CZ" altLang="cs-CZ" smtClean="0">
                <a:cs typeface="DejaVu Sans" charset="0"/>
              </a:rPr>
              <a:pPr/>
              <a:t>51</a:t>
            </a:fld>
            <a:endParaRPr lang="cs-CZ" altLang="cs-CZ" smtClean="0">
              <a:cs typeface="DejaVu Sans" charset="0"/>
            </a:endParaRPr>
          </a:p>
        </p:txBody>
      </p:sp>
      <p:sp>
        <p:nvSpPr>
          <p:cNvPr id="108547" name="Rectangle 1"/>
          <p:cNvSpPr>
            <a:spLocks noChangeArrowheads="1" noTextEdit="1"/>
          </p:cNvSpPr>
          <p:nvPr>
            <p:ph type="sldImg"/>
          </p:nvPr>
        </p:nvSpPr>
        <p:spPr>
          <a:xfrm>
            <a:off x="1143000" y="685800"/>
            <a:ext cx="4572000" cy="3429000"/>
          </a:xfrm>
          <a:solidFill>
            <a:srgbClr val="FFFFFF"/>
          </a:solidFill>
          <a:ln/>
        </p:spPr>
      </p:sp>
      <p:sp>
        <p:nvSpPr>
          <p:cNvPr id="108548" name="Rectangle 2"/>
          <p:cNvSpPr>
            <a:spLocks noChangeArrowheads="1"/>
          </p:cNvSpPr>
          <p:nvPr>
            <p:ph type="body" idx="1"/>
          </p:nvPr>
        </p:nvSpPr>
        <p:spPr>
          <a:xfrm>
            <a:off x="685800" y="4343400"/>
            <a:ext cx="5486400" cy="4114800"/>
          </a:xfrm>
          <a:noFill/>
          <a:ln/>
        </p:spPr>
        <p:txBody>
          <a:bodyPr wrap="none" anchor="ctr"/>
          <a:lstStyle/>
          <a:p>
            <a:endParaRPr lang="cs-CZ" altLang="cs-CZ" smtClean="0">
              <a:latin typeface="Times New Roman" pitchFamily="18" charset="0"/>
            </a:endParaRPr>
          </a:p>
        </p:txBody>
      </p:sp>
      <p:sp>
        <p:nvSpPr>
          <p:cNvPr id="108549" name="Text Box 3"/>
          <p:cNvSpPr txBox="1">
            <a:spLocks noChangeArrowheads="1"/>
          </p:cNvSpPr>
          <p:nvPr/>
        </p:nvSpPr>
        <p:spPr bwMode="auto">
          <a:xfrm>
            <a:off x="3884613" y="8685213"/>
            <a:ext cx="29718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b"/>
          <a:lstStyle/>
          <a:p>
            <a:pPr algn="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fld id="{86AB9B82-DD4A-4A52-AC75-1CEBB558CAC7}" type="slidenum">
              <a:rPr lang="cs-CZ" altLang="cs-CZ" sz="1200">
                <a:solidFill>
                  <a:srgbClr val="000000"/>
                </a:solidFill>
                <a:cs typeface="DejaVu Sans" charset="0"/>
              </a:rPr>
              <a:pPr algn="r">
                <a:buClrTx/>
                <a:buFontTx/>
                <a:buNone/>
                <a:tabLst>
                  <a:tab pos="0" algn="l"/>
                  <a:tab pos="447675" algn="l"/>
                  <a:tab pos="896938" algn="l"/>
                  <a:tab pos="1346200" algn="l"/>
                  <a:tab pos="1795463" algn="l"/>
                  <a:tab pos="2244725" algn="l"/>
                  <a:tab pos="2693988" algn="l"/>
                  <a:tab pos="3143250" algn="l"/>
                  <a:tab pos="3592513" algn="l"/>
                  <a:tab pos="4041775" algn="l"/>
                  <a:tab pos="4491038" algn="l"/>
                  <a:tab pos="4940300" algn="l"/>
                  <a:tab pos="5389563" algn="l"/>
                  <a:tab pos="5838825" algn="l"/>
                  <a:tab pos="6288088" algn="l"/>
                  <a:tab pos="6737350" algn="l"/>
                  <a:tab pos="7186613" algn="l"/>
                  <a:tab pos="7635875" algn="l"/>
                  <a:tab pos="8085138" algn="l"/>
                  <a:tab pos="8534400" algn="l"/>
                  <a:tab pos="8983663" algn="l"/>
                </a:tabLst>
              </a:pPr>
              <a:t>51</a:t>
            </a:fld>
            <a:endParaRPr lang="cs-CZ" altLang="cs-CZ" sz="1200">
              <a:solidFill>
                <a:srgbClr val="000000"/>
              </a:solidFill>
              <a:cs typeface="DejaVu Sans" charset="0"/>
            </a:endParaRPr>
          </a:p>
        </p:txBody>
      </p:sp>
    </p:spTree>
  </p:cSld>
  <p:clrMapOvr>
    <a:masterClrMapping/>
  </p:clrMapOvr>
</p:notes>
</file>

<file path=ppt/notesSlides/notesSlide5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>
          <a:ln/>
        </p:spPr>
      </p:sp>
      <p:sp>
        <p:nvSpPr>
          <p:cNvPr id="109571" name="Zástupný symbol pro poznámky 2"/>
          <p:cNvSpPr>
            <a:spLocks noGrp="1"/>
          </p:cNvSpPr>
          <p:nvPr>
            <p:ph type="body" idx="1"/>
          </p:nvPr>
        </p:nvSpPr>
        <p:spPr>
          <a:noFill/>
          <a:ln/>
        </p:spPr>
        <p:txBody>
          <a:bodyPr/>
          <a:lstStyle/>
          <a:p>
            <a:endParaRPr lang="cs-CZ" altLang="cs-CZ" smtClean="0">
              <a:latin typeface="Times New Roman" pitchFamily="18" charset="0"/>
            </a:endParaRPr>
          </a:p>
        </p:txBody>
      </p:sp>
      <p:sp>
        <p:nvSpPr>
          <p:cNvPr id="109572" name="Zástupný symbol pro číslo snímku 3"/>
          <p:cNvSpPr>
            <a:spLocks noGrp="1"/>
          </p:cNvSpPr>
          <p:nvPr>
            <p:ph type="sldNum" sz="quarter"/>
          </p:nvPr>
        </p:nvSpPr>
        <p:spPr>
          <a:noFill/>
        </p:spPr>
        <p:txBody>
          <a:bodyPr/>
          <a:lstStyle/>
          <a:p>
            <a:fld id="{DC7E8B6B-64E6-4589-83FC-7CC39B09E65A}" type="slidenum">
              <a:rPr lang="cs-CZ" altLang="cs-CZ" smtClean="0">
                <a:ea typeface="DejaVu Sans" charset="0"/>
              </a:rPr>
              <a:pPr/>
              <a:t>53</a:t>
            </a:fld>
            <a:endParaRPr lang="cs-CZ" altLang="cs-CZ" smtClean="0">
              <a:ea typeface="DejaVu Sans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F3CB89-9361-4A3C-95B7-9045250DF2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0C1E50-AAF6-464A-A547-63BDFD9DA3A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4B9E75-ADD9-494B-A093-E7FCAFCD9D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E10D261-D026-439D-B677-88BCA40C97E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2AF7D9C-33B5-4C80-894F-837C21E7FE7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B35E71F-DFEC-4DE9-B7D6-023F730D26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D0B474-8260-458A-8C04-369CA98E402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A0E807-1FDE-4E31-B583-56000FE8A8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 smtClean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D706671-B8A7-4830-908B-2D9BD560912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D99D344-2D6C-45DF-B471-38891D1C787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3A31644-5F87-4CA8-ABC6-8C8D23C021A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altLang="cs-CZ" smtClean="0"/>
              <a:t>Kliknutím lze upravit styly předlohy textu.</a:t>
            </a:r>
          </a:p>
          <a:p>
            <a:pPr lvl="1"/>
            <a:r>
              <a:rPr lang="cs-CZ" altLang="cs-CZ" smtClean="0"/>
              <a:t>Druhá úroveň</a:t>
            </a:r>
          </a:p>
          <a:p>
            <a:pPr lvl="2"/>
            <a:r>
              <a:rPr lang="cs-CZ" altLang="cs-CZ" smtClean="0"/>
              <a:t>Třetí úroveň</a:t>
            </a:r>
          </a:p>
          <a:p>
            <a:pPr lvl="3"/>
            <a:r>
              <a:rPr lang="cs-CZ" altLang="cs-CZ" smtClean="0"/>
              <a:t>Čtvrtá úroveň</a:t>
            </a:r>
          </a:p>
          <a:p>
            <a:pPr lvl="4"/>
            <a:r>
              <a:rPr lang="cs-CZ" alt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pPr>
              <a:defRPr/>
            </a:pPr>
            <a:fld id="{5E7EE157-2332-464B-98D8-9BCFD2203B6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slovnikceskeliteratury.cz/getImage.jsp?docid=132&amp;thmb&amp;id=488" TargetMode="External"/><Relationship Id="rId5" Type="http://schemas.openxmlformats.org/officeDocument/2006/relationships/hyperlink" Target="http://www.ucl.cas.cz/edicee/data/sborniky/1994/CK/CK.png" TargetMode="External"/><Relationship Id="rId4" Type="http://schemas.openxmlformats.org/officeDocument/2006/relationships/image" Target="../media/image3.jpe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slovnikceskeliteratury.cz/getImage.jsp?docid=132&amp;thmb&amp;id=2153" TargetMode="External"/><Relationship Id="rId5" Type="http://schemas.openxmlformats.org/officeDocument/2006/relationships/image" Target="../media/image6.jpeg"/><Relationship Id="rId4" Type="http://schemas.openxmlformats.org/officeDocument/2006/relationships/hyperlink" Target="http://www.slovnikceskeliteratury.cz/showContent.jsp?docId=132" TargetMode="Externa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slovnikceskeliteratury.cz/getImage.jsp?docid=1010&amp;thmb&amp;id=263" TargetMode="Externa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slovnikceskeliteratury.cz/getImage.jsp%3Fdocid%3D1135%26thmb%26id%3D1275" TargetMode="Externa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antikvariat-levneknihy.cz/slir/w800-h800/katalog-img/4329/gal-4144-orig.jpg" TargetMode="External"/><Relationship Id="rId5" Type="http://schemas.openxmlformats.org/officeDocument/2006/relationships/hyperlink" Target="http://img.databazeknih.cz/images/73_/738/zizen-127373.jpg" TargetMode="External"/><Relationship Id="rId4" Type="http://schemas.openxmlformats.org/officeDocument/2006/relationships/image" Target="../media/image10.jpeg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5.xm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notesSlide" Target="../notesSlides/notesSlide16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www.antikvariat-levneknihy.cz/slir/w800-h800/katalog-img/4329/gal-4144-orig.jpg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7.xml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8.xml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notesSlide" Target="../notesSlides/notesSlide19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databazeknih.cz/images/73_/738/big_cesky-orloj-81139.jpg" TargetMode="External"/><Relationship Id="rId5" Type="http://schemas.openxmlformats.org/officeDocument/2006/relationships/hyperlink" Target="http://www.antiknihy.cz/fotky21852/fotos/_vyr_22632012-09-11_Scan_001-018.jpg" TargetMode="External"/><Relationship Id="rId4" Type="http://schemas.openxmlformats.org/officeDocument/2006/relationships/image" Target="../media/image12.jpe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notesSlide" Target="../notesSlides/notesSlide20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nd01.jxs.cz/333/363/51d23c3408_649578_o2.jpg" TargetMode="External"/><Relationship Id="rId5" Type="http://schemas.openxmlformats.org/officeDocument/2006/relationships/hyperlink" Target="http://www.artbook.cz/images/Foto/s/106133.jpg" TargetMode="External"/><Relationship Id="rId4" Type="http://schemas.openxmlformats.org/officeDocument/2006/relationships/image" Target="../media/image14.jpeg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notesSlide" Target="../notesSlides/notesSlide21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img.signaly.cz/upload/3/1/0c320c939a44e50b34a36f40ec146e/9239.jpg" TargetMode="Externa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2.xml"/><Relationship Id="rId1" Type="http://schemas.openxmlformats.org/officeDocument/2006/relationships/slideLayout" Target="../slideLayouts/slideLayout7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3.xml"/><Relationship Id="rId1" Type="http://schemas.openxmlformats.org/officeDocument/2006/relationships/slideLayout" Target="../slideLayouts/slideLayout7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4.xml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notesSlide" Target="../notesSlides/notesSlide25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leccos.com/pics/pic/holub_miroslav.jpg" TargetMode="External"/></Relationships>
</file>

<file path=ppt/slides/_rels/slide2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6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7.xml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8.xml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9.xml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0.xml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1.xml"/><Relationship Id="rId1" Type="http://schemas.openxmlformats.org/officeDocument/2006/relationships/slideLayout" Target="../slideLayouts/slideLayout7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2.xml"/><Relationship Id="rId1" Type="http://schemas.openxmlformats.org/officeDocument/2006/relationships/slideLayout" Target="../slideLayouts/slideLayout7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jpeg"/><Relationship Id="rId2" Type="http://schemas.openxmlformats.org/officeDocument/2006/relationships/notesSlide" Target="../notesSlides/notesSlide33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knihy.abz.cz/imgs/authors/F0232_big.jpg" TargetMode="External"/></Relationships>
</file>

<file path=ppt/slides/_rels/slide3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notesSlide" Target="../notesSlides/notesSlide34.xm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kacur.cz/data/USR_001_OBRAZKY/26785.JPG" TargetMode="External"/><Relationship Id="rId5" Type="http://schemas.openxmlformats.org/officeDocument/2006/relationships/image" Target="../media/image19.jpeg"/><Relationship Id="rId4" Type="http://schemas.openxmlformats.org/officeDocument/2006/relationships/hyperlink" Target="http://www.antikvariatik.cz/fotovelke/23528.jpg" TargetMode="Externa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5.xml"/><Relationship Id="rId1" Type="http://schemas.openxmlformats.org/officeDocument/2006/relationships/slideLayout" Target="../slideLayouts/slideLayout7.xml"/></Relationships>
</file>

<file path=ppt/slides/_rels/slide3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6.xml"/><Relationship Id="rId1" Type="http://schemas.openxmlformats.org/officeDocument/2006/relationships/slideLayout" Target="../slideLayouts/slideLayout7.xml"/></Relationships>
</file>

<file path=ppt/slides/_rels/slide3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notesSlide" Target="../notesSlides/notesSlide37.xml"/><Relationship Id="rId1" Type="http://schemas.openxmlformats.org/officeDocument/2006/relationships/slideLayout" Target="../slideLayouts/slideLayout7.xml"/><Relationship Id="rId4" Type="http://schemas.openxmlformats.org/officeDocument/2006/relationships/hyperlink" Target="http://quietlunch.com/wp-content/uploads/2012/06/RTEmagicC_Milan_Kundera2_04.JPG.jpg" TargetMode="Externa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8.xml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9.xml"/><Relationship Id="rId1" Type="http://schemas.openxmlformats.org/officeDocument/2006/relationships/slideLayout" Target="../slideLayouts/slideLayout7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0.xml"/><Relationship Id="rId1" Type="http://schemas.openxmlformats.org/officeDocument/2006/relationships/slideLayout" Target="../slideLayouts/slideLayout7.xml"/></Relationships>
</file>

<file path=ppt/slides/_rels/slide4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1.xml"/><Relationship Id="rId1" Type="http://schemas.openxmlformats.org/officeDocument/2006/relationships/slideLayout" Target="../slideLayouts/slideLayout7.xml"/></Relationships>
</file>

<file path=ppt/slides/_rels/slide4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2.xml"/><Relationship Id="rId1" Type="http://schemas.openxmlformats.org/officeDocument/2006/relationships/slideLayout" Target="../slideLayouts/slideLayout7.xml"/></Relationships>
</file>

<file path=ppt/slides/_rels/slide4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3.xml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4.xml"/><Relationship Id="rId1" Type="http://schemas.openxmlformats.org/officeDocument/2006/relationships/slideLayout" Target="../slideLayouts/slideLayout7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5.xml"/><Relationship Id="rId1" Type="http://schemas.openxmlformats.org/officeDocument/2006/relationships/slideLayout" Target="../slideLayouts/slideLayout7.xml"/></Relationships>
</file>

<file path=ppt/slides/_rels/slide4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6.xml"/><Relationship Id="rId1" Type="http://schemas.openxmlformats.org/officeDocument/2006/relationships/slideLayout" Target="../slideLayouts/slideLayout7.xml"/></Relationships>
</file>

<file path=ppt/slides/_rels/slide4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7.xml"/><Relationship Id="rId1" Type="http://schemas.openxmlformats.org/officeDocument/2006/relationships/slideLayout" Target="../slideLayouts/slideLayout7.xml"/></Relationships>
</file>

<file path=ppt/slides/_rels/slide4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8.xml"/><Relationship Id="rId1" Type="http://schemas.openxmlformats.org/officeDocument/2006/relationships/slideLayout" Target="../slideLayouts/slideLayout7.xml"/></Relationships>
</file>

<file path=ppt/slides/_rels/slide4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9.xml"/><Relationship Id="rId1" Type="http://schemas.openxmlformats.org/officeDocument/2006/relationships/slideLayout" Target="../slideLayouts/slideLayout7.xml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0.xml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1.xml"/><Relationship Id="rId1" Type="http://schemas.openxmlformats.org/officeDocument/2006/relationships/slideLayout" Target="../slideLayouts/slideLayout7.xml"/></Relationships>
</file>

<file path=ppt/slides/_rels/slide5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9.xml"/></Relationships>
</file>

<file path=ppt/slides/_rels/slide53.xml.rels><?xml version="1.0" encoding="UTF-8" standalone="yes"?>
<Relationships xmlns="http://schemas.openxmlformats.org/package/2006/relationships"><Relationship Id="rId8" Type="http://schemas.openxmlformats.org/officeDocument/2006/relationships/hyperlink" Target="http://www.slovnikceskeliteratury.cz/getImage.jsp?docid=1135&amp;thmb&amp;id=1275" TargetMode="External"/><Relationship Id="rId13" Type="http://schemas.openxmlformats.org/officeDocument/2006/relationships/hyperlink" Target="http://www.artbook.cz/images/Foto/s/106133.jpg" TargetMode="External"/><Relationship Id="rId18" Type="http://schemas.openxmlformats.org/officeDocument/2006/relationships/hyperlink" Target="http://www.kacur.cz/data/USR_001_OBRAZKY/26785.JPG" TargetMode="External"/><Relationship Id="rId3" Type="http://schemas.openxmlformats.org/officeDocument/2006/relationships/hyperlink" Target="http://www.ucl.cas.cz/edicee/data/sborniky/1994/CK/CK.png" TargetMode="External"/><Relationship Id="rId7" Type="http://schemas.openxmlformats.org/officeDocument/2006/relationships/hyperlink" Target="http://www.slovnikceskeliteratury.cz/getImage.jsp?docid=1010&amp;thmb&amp;id=263" TargetMode="External"/><Relationship Id="rId12" Type="http://schemas.openxmlformats.org/officeDocument/2006/relationships/hyperlink" Target="http://www.antiknihy.cz/fotky21852/fotos/_vyr_22632012-09-11_Scan_001-018.jpg" TargetMode="External"/><Relationship Id="rId17" Type="http://schemas.openxmlformats.org/officeDocument/2006/relationships/hyperlink" Target="http://knihy.abz.cz/imgs/authors/F0232_big.jpg" TargetMode="External"/><Relationship Id="rId2" Type="http://schemas.openxmlformats.org/officeDocument/2006/relationships/notesSlide" Target="../notesSlides/notesSlide52.xml"/><Relationship Id="rId16" Type="http://schemas.openxmlformats.org/officeDocument/2006/relationships/hyperlink" Target="http://leccos.com/pics/pic/holub_miroslav.jpg" TargetMode="External"/><Relationship Id="rId20" Type="http://schemas.openxmlformats.org/officeDocument/2006/relationships/hyperlink" Target="http://quietlunch.com/wp-content/uploads/2012/06/RTEmagicC_Milan_Kundera2_04.JPG.jpg" TargetMode="External"/><Relationship Id="rId1" Type="http://schemas.openxmlformats.org/officeDocument/2006/relationships/slideLayout" Target="../slideLayouts/slideLayout9.xml"/><Relationship Id="rId6" Type="http://schemas.openxmlformats.org/officeDocument/2006/relationships/hyperlink" Target="http://www.slovnikceskeliteratury.cz/getImage.jsp?docid=132&amp;thmb&amp;id=2153" TargetMode="External"/><Relationship Id="rId11" Type="http://schemas.openxmlformats.org/officeDocument/2006/relationships/hyperlink" Target="http://www.databazeknih.cz/images/73_/738/big_cesky-orloj-81139.jpg" TargetMode="External"/><Relationship Id="rId5" Type="http://schemas.openxmlformats.org/officeDocument/2006/relationships/hyperlink" Target="http://www.slovnikceskeliteratury.cz/showContent.jsp?docId=132" TargetMode="External"/><Relationship Id="rId15" Type="http://schemas.openxmlformats.org/officeDocument/2006/relationships/hyperlink" Target="http://img.signaly.cz/upload/3/1/0c320c939a44e50b34a36f40ec146e/9239.jpg" TargetMode="External"/><Relationship Id="rId10" Type="http://schemas.openxmlformats.org/officeDocument/2006/relationships/hyperlink" Target="http://www.antikvariat-levneknihy.cz/slir/w800-h800/katalog-img/4329/gal-4144-orig.jpg" TargetMode="External"/><Relationship Id="rId19" Type="http://schemas.openxmlformats.org/officeDocument/2006/relationships/hyperlink" Target="http://www.antikvariatik.cz/fotovelke/23528.jpg" TargetMode="External"/><Relationship Id="rId4" Type="http://schemas.openxmlformats.org/officeDocument/2006/relationships/hyperlink" Target="http://www.slovnikceskeliteratury.cz/getImage.jsp?docid=132&amp;thmb&amp;id=488" TargetMode="External"/><Relationship Id="rId9" Type="http://schemas.openxmlformats.org/officeDocument/2006/relationships/hyperlink" Target="http://img.databazeknih.cz/images/73_/738/zizen-127373.jpg" TargetMode="External"/><Relationship Id="rId14" Type="http://schemas.openxmlformats.org/officeDocument/2006/relationships/hyperlink" Target="http://nd01.jxs.cz/333/363/51d23c3408_649578_o2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Text Box 1"/>
          <p:cNvSpPr txBox="1">
            <a:spLocks noChangeArrowheads="1"/>
          </p:cNvSpPr>
          <p:nvPr/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graphicFrame>
        <p:nvGraphicFramePr>
          <p:cNvPr id="3074" name="Group 2"/>
          <p:cNvGraphicFramePr>
            <a:graphicFrameLocks noGrp="1"/>
          </p:cNvGraphicFramePr>
          <p:nvPr/>
        </p:nvGraphicFramePr>
        <p:xfrm>
          <a:off x="468313" y="1052513"/>
          <a:ext cx="8231187" cy="5513926"/>
        </p:xfrm>
        <a:graphic>
          <a:graphicData uri="http://schemas.openxmlformats.org/drawingml/2006/table">
            <a:tbl>
              <a:tblPr/>
              <a:tblGrid>
                <a:gridCol w="2016125"/>
                <a:gridCol w="6215062"/>
              </a:tblGrid>
              <a:tr h="36671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Předmět</a:t>
                      </a:r>
                    </a:p>
                  </a:txBody>
                  <a:tcPr marT="75816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Český jazyk a literatura</a:t>
                      </a:r>
                    </a:p>
                  </a:txBody>
                  <a:tcPr marT="91044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DCE6F2"/>
                    </a:solidFill>
                  </a:tcPr>
                </a:tc>
              </a:tr>
              <a:tr h="6953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Název školy</a:t>
                      </a:r>
                    </a:p>
                  </a:txBody>
                  <a:tcPr marT="75816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Střední škola pedagogická, hotelnictví a služeb, Litoměřice, příspěvková organizace</a:t>
                      </a:r>
                    </a:p>
                  </a:txBody>
                  <a:tcPr marT="91044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984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Název materiálu</a:t>
                      </a:r>
                    </a:p>
                  </a:txBody>
                  <a:tcPr marT="75816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Česká  poezie po roce 1945</a:t>
                      </a:r>
                    </a:p>
                  </a:txBody>
                  <a:tcPr marT="91044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984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Autor</a:t>
                      </a:r>
                    </a:p>
                  </a:txBody>
                  <a:tcPr marT="75816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Mgr. Věra Pilousová</a:t>
                      </a:r>
                    </a:p>
                  </a:txBody>
                  <a:tcPr marT="91044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9687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Tematický okruh</a:t>
                      </a:r>
                    </a:p>
                  </a:txBody>
                  <a:tcPr marT="75816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 14. Česká poezie po roce 1945, „ poezie všedního dne“</a:t>
                      </a:r>
                    </a:p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endParaRPr kumimoji="0" lang="cs-CZ" altLang="cs-CZ" sz="18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DejaVu Sans" charset="0"/>
                      </a:endParaRPr>
                    </a:p>
                  </a:txBody>
                  <a:tcPr marT="91044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3984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Ročník</a:t>
                      </a:r>
                    </a:p>
                  </a:txBody>
                  <a:tcPr marT="75816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čtvrtý</a:t>
                      </a:r>
                    </a:p>
                  </a:txBody>
                  <a:tcPr marT="91044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3984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Datum tvorby</a:t>
                      </a:r>
                    </a:p>
                  </a:txBody>
                  <a:tcPr marT="75816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1.pololetí školního roku 2012/2013</a:t>
                      </a:r>
                    </a:p>
                  </a:txBody>
                  <a:tcPr marT="91044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822325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Anotace</a:t>
                      </a:r>
                    </a:p>
                  </a:txBody>
                  <a:tcPr marT="75816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39725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342900" algn="l"/>
                          <a:tab pos="790575" algn="l"/>
                          <a:tab pos="1239838" algn="l"/>
                          <a:tab pos="1689100" algn="l"/>
                          <a:tab pos="2138363" algn="l"/>
                          <a:tab pos="2587625" algn="l"/>
                          <a:tab pos="3036888" algn="l"/>
                          <a:tab pos="3486150" algn="l"/>
                          <a:tab pos="3935413" algn="l"/>
                          <a:tab pos="4384675" algn="l"/>
                          <a:tab pos="4833938" algn="l"/>
                          <a:tab pos="5283200" algn="l"/>
                          <a:tab pos="5732463" algn="l"/>
                          <a:tab pos="6181725" algn="l"/>
                          <a:tab pos="6630988" algn="l"/>
                          <a:tab pos="7080250" algn="l"/>
                          <a:tab pos="7529513" algn="l"/>
                          <a:tab pos="7978775" algn="l"/>
                          <a:tab pos="8428038" algn="l"/>
                          <a:tab pos="8877300" algn="l"/>
                          <a:tab pos="93265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 </a:t>
                      </a:r>
                      <a:r>
                        <a:rPr kumimoji="0" lang="cs-CZ" alt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Kritika Stalinova kultu. Skupina kolem časopisu Květen, rysy poetiky, Karel Šiktanc – Heinovské noci, Adam a Eva, M. Holub – Denní služba a Slabikář. Milan Kundera – Monology, různé podoby lásky.</a:t>
                      </a:r>
                    </a:p>
                    <a:p>
                      <a:pPr marL="342900" marR="0" lvl="0" indent="-339725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342900" algn="l"/>
                          <a:tab pos="790575" algn="l"/>
                          <a:tab pos="1239838" algn="l"/>
                          <a:tab pos="1689100" algn="l"/>
                          <a:tab pos="2138363" algn="l"/>
                          <a:tab pos="2587625" algn="l"/>
                          <a:tab pos="3036888" algn="l"/>
                          <a:tab pos="3486150" algn="l"/>
                          <a:tab pos="3935413" algn="l"/>
                          <a:tab pos="4384675" algn="l"/>
                          <a:tab pos="4833938" algn="l"/>
                          <a:tab pos="5283200" algn="l"/>
                          <a:tab pos="5732463" algn="l"/>
                          <a:tab pos="6181725" algn="l"/>
                          <a:tab pos="6630988" algn="l"/>
                          <a:tab pos="7080250" algn="l"/>
                          <a:tab pos="7529513" algn="l"/>
                          <a:tab pos="7978775" algn="l"/>
                          <a:tab pos="8428038" algn="l"/>
                          <a:tab pos="8877300" algn="l"/>
                          <a:tab pos="9326563" algn="l"/>
                        </a:tabLst>
                      </a:pP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DejaVu Sans" charset="0"/>
                      </a:endParaRPr>
                    </a:p>
                  </a:txBody>
                  <a:tcPr marT="75816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EE3FF"/>
                    </a:solidFill>
                  </a:tcPr>
                </a:tc>
              </a:tr>
              <a:tr h="639763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Metodický pokyn</a:t>
                      </a:r>
                    </a:p>
                  </a:txBody>
                  <a:tcPr marT="75816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39725" algn="l" defTabSz="449263" rtl="0" eaLnBrk="1" fontAlgn="base" latinLnBrk="0" hangingPunct="1">
                        <a:lnSpc>
                          <a:spcPct val="96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342900" algn="l"/>
                          <a:tab pos="790575" algn="l"/>
                          <a:tab pos="1239838" algn="l"/>
                          <a:tab pos="1689100" algn="l"/>
                          <a:tab pos="2138363" algn="l"/>
                          <a:tab pos="2587625" algn="l"/>
                          <a:tab pos="3036888" algn="l"/>
                          <a:tab pos="3486150" algn="l"/>
                          <a:tab pos="3935413" algn="l"/>
                          <a:tab pos="4384675" algn="l"/>
                          <a:tab pos="4833938" algn="l"/>
                          <a:tab pos="5283200" algn="l"/>
                          <a:tab pos="5732463" algn="l"/>
                          <a:tab pos="6181725" algn="l"/>
                          <a:tab pos="6630988" algn="l"/>
                          <a:tab pos="7080250" algn="l"/>
                          <a:tab pos="7529513" algn="l"/>
                          <a:tab pos="7978775" algn="l"/>
                          <a:tab pos="8428038" algn="l"/>
                          <a:tab pos="8877300" algn="l"/>
                          <a:tab pos="93265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cs typeface="DejaVu Sans" charset="0"/>
                        </a:rPr>
                        <a:t> </a:t>
                      </a: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Prezentace je určená jako podklad pro výklad  a práci s texty v  hodině., je využitelná pro  samostatné studium nebo opakování žáků. </a:t>
                      </a:r>
                    </a:p>
                    <a:p>
                      <a:pPr marL="342900" marR="0" lvl="0" indent="-339725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342900" algn="l"/>
                          <a:tab pos="790575" algn="l"/>
                          <a:tab pos="1239838" algn="l"/>
                          <a:tab pos="1689100" algn="l"/>
                          <a:tab pos="2138363" algn="l"/>
                          <a:tab pos="2587625" algn="l"/>
                          <a:tab pos="3036888" algn="l"/>
                          <a:tab pos="3486150" algn="l"/>
                          <a:tab pos="3935413" algn="l"/>
                          <a:tab pos="4384675" algn="l"/>
                          <a:tab pos="4833938" algn="l"/>
                          <a:tab pos="5283200" algn="l"/>
                          <a:tab pos="5732463" algn="l"/>
                          <a:tab pos="6181725" algn="l"/>
                          <a:tab pos="6630988" algn="l"/>
                          <a:tab pos="7080250" algn="l"/>
                          <a:tab pos="7529513" algn="l"/>
                          <a:tab pos="7978775" algn="l"/>
                          <a:tab pos="8428038" algn="l"/>
                          <a:tab pos="8877300" algn="l"/>
                          <a:tab pos="93265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 </a:t>
                      </a:r>
                    </a:p>
                  </a:txBody>
                  <a:tcPr marT="54648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  <a:tr h="495300">
                <a:tc>
                  <a:txBody>
                    <a:bodyPr/>
                    <a:lstStyle/>
                    <a:p>
                      <a:pPr marL="0" marR="0" lvl="0" indent="0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100000"/>
                        <a:buFontTx/>
                        <a:buNone/>
                        <a:tabLst>
                          <a:tab pos="0" algn="l"/>
                          <a:tab pos="447675" algn="l"/>
                          <a:tab pos="896938" algn="l"/>
                          <a:tab pos="1346200" algn="l"/>
                          <a:tab pos="1795463" algn="l"/>
                          <a:tab pos="2244725" algn="l"/>
                          <a:tab pos="2693988" algn="l"/>
                          <a:tab pos="3143250" algn="l"/>
                          <a:tab pos="3592513" algn="l"/>
                          <a:tab pos="4041775" algn="l"/>
                          <a:tab pos="4491038" algn="l"/>
                          <a:tab pos="4940300" algn="l"/>
                          <a:tab pos="5389563" algn="l"/>
                          <a:tab pos="5838825" algn="l"/>
                          <a:tab pos="6288088" algn="l"/>
                          <a:tab pos="6737350" algn="l"/>
                          <a:tab pos="7186613" algn="l"/>
                          <a:tab pos="7635875" algn="l"/>
                          <a:tab pos="8085138" algn="l"/>
                          <a:tab pos="8534400" algn="l"/>
                          <a:tab pos="89836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Klíčová slova</a:t>
                      </a:r>
                    </a:p>
                  </a:txBody>
                  <a:tcPr marT="75816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  <a:tc>
                  <a:txBody>
                    <a:bodyPr/>
                    <a:lstStyle/>
                    <a:p>
                      <a:pPr marL="342900" marR="0" lvl="0" indent="-339725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342900" algn="l"/>
                          <a:tab pos="790575" algn="l"/>
                          <a:tab pos="1239838" algn="l"/>
                          <a:tab pos="1689100" algn="l"/>
                          <a:tab pos="2138363" algn="l"/>
                          <a:tab pos="2587625" algn="l"/>
                          <a:tab pos="3036888" algn="l"/>
                          <a:tab pos="3486150" algn="l"/>
                          <a:tab pos="3935413" algn="l"/>
                          <a:tab pos="4384675" algn="l"/>
                          <a:tab pos="4833938" algn="l"/>
                          <a:tab pos="5283200" algn="l"/>
                          <a:tab pos="5732463" algn="l"/>
                          <a:tab pos="6181725" algn="l"/>
                          <a:tab pos="6630988" algn="l"/>
                          <a:tab pos="7080250" algn="l"/>
                          <a:tab pos="7529513" algn="l"/>
                          <a:tab pos="7978775" algn="l"/>
                          <a:tab pos="8428038" algn="l"/>
                          <a:tab pos="8877300" algn="l"/>
                          <a:tab pos="9326563" algn="l"/>
                        </a:tabLst>
                      </a:pPr>
                      <a:r>
                        <a:rPr kumimoji="0" lang="cs-CZ" altLang="cs-CZ" sz="1200" b="0" i="0" u="none" strike="noStrike" cap="none" normalizeH="0" baseline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DejaVu Sans" charset="0"/>
                        </a:rPr>
                        <a:t>Kritika Stalinova kultu, básníci kolem časopisu Květen, Karel Šiktanc – Heinovské noci, Adam a  Eva, Miroslav Holub – Denní služba, báseň Patologie, sbírka Slabikář, text Óda na radost,Jiří Šotola, Milan Kundera – Monology – různé podoby lásky.</a:t>
                      </a:r>
                    </a:p>
                    <a:p>
                      <a:pPr marL="342900" marR="0" lvl="0" indent="-339725" algn="l" defTabSz="449263" rtl="0" eaLnBrk="1" fontAlgn="base" latinLnBrk="0" hangingPunct="1">
                        <a:lnSpc>
                          <a:spcPct val="87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Pct val="75000"/>
                        <a:buFontTx/>
                        <a:buNone/>
                        <a:tabLst>
                          <a:tab pos="342900" algn="l"/>
                          <a:tab pos="790575" algn="l"/>
                          <a:tab pos="1239838" algn="l"/>
                          <a:tab pos="1689100" algn="l"/>
                          <a:tab pos="2138363" algn="l"/>
                          <a:tab pos="2587625" algn="l"/>
                          <a:tab pos="3036888" algn="l"/>
                          <a:tab pos="3486150" algn="l"/>
                          <a:tab pos="3935413" algn="l"/>
                          <a:tab pos="4384675" algn="l"/>
                          <a:tab pos="4833938" algn="l"/>
                          <a:tab pos="5283200" algn="l"/>
                          <a:tab pos="5732463" algn="l"/>
                          <a:tab pos="6181725" algn="l"/>
                          <a:tab pos="6630988" algn="l"/>
                          <a:tab pos="7080250" algn="l"/>
                          <a:tab pos="7529513" algn="l"/>
                          <a:tab pos="7978775" algn="l"/>
                          <a:tab pos="8428038" algn="l"/>
                          <a:tab pos="8877300" algn="l"/>
                          <a:tab pos="9326563" algn="l"/>
                        </a:tabLst>
                      </a:pPr>
                      <a:endParaRPr kumimoji="0" lang="cs-CZ" altLang="cs-CZ" sz="1200" b="0" i="0" u="none" strike="noStrike" cap="none" normalizeH="0" baseline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DejaVu Sans" charset="0"/>
                      </a:endParaRPr>
                    </a:p>
                  </a:txBody>
                  <a:tcPr marT="75816" horzOverflow="overflow">
                    <a:lnL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72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2FF"/>
                    </a:solidFill>
                  </a:tcPr>
                </a:tc>
              </a:tr>
            </a:tbl>
          </a:graphicData>
        </a:graphic>
      </p:graphicFrame>
      <p:pic>
        <p:nvPicPr>
          <p:cNvPr id="2086" name="Picture 7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5600" y="115888"/>
            <a:ext cx="3563938" cy="871537"/>
          </a:xfrm>
          <a:prstGeom prst="rect">
            <a:avLst/>
          </a:prstGeom>
          <a:solidFill>
            <a:srgbClr val="FFFFFF"/>
          </a:solidFill>
          <a:ln w="9525">
            <a:noFill/>
            <a:round/>
            <a:headEnd/>
            <a:tailEnd/>
          </a:ln>
        </p:spPr>
      </p:pic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1"/>
          <p:cNvSpPr>
            <a:spLocks noChangeArrowheads="1"/>
          </p:cNvSpPr>
          <p:nvPr/>
        </p:nvSpPr>
        <p:spPr bwMode="auto">
          <a:xfrm>
            <a:off x="395288" y="981075"/>
            <a:ext cx="8497887" cy="642938"/>
          </a:xfrm>
          <a:prstGeom prst="rect">
            <a:avLst/>
          </a:prstGeom>
          <a:solidFill>
            <a:srgbClr val="17375E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marL="742950" indent="-739775">
              <a:buClrTx/>
              <a:buSzTx/>
              <a:buFontTx/>
              <a:buNone/>
              <a:tabLst>
                <a:tab pos="742950" algn="l"/>
                <a:tab pos="1190625" algn="l"/>
                <a:tab pos="1639888" algn="l"/>
                <a:tab pos="2089150" algn="l"/>
                <a:tab pos="2538413" algn="l"/>
                <a:tab pos="2987675" algn="l"/>
                <a:tab pos="3436938" algn="l"/>
                <a:tab pos="3886200" algn="l"/>
                <a:tab pos="4335463" algn="l"/>
                <a:tab pos="4784725" algn="l"/>
                <a:tab pos="5233988" algn="l"/>
                <a:tab pos="5683250" algn="l"/>
                <a:tab pos="6132513" algn="l"/>
                <a:tab pos="6581775" algn="l"/>
                <a:tab pos="7031038" algn="l"/>
                <a:tab pos="7480300" algn="l"/>
                <a:tab pos="7929563" algn="l"/>
                <a:tab pos="8378825" algn="l"/>
                <a:tab pos="8828088" algn="l"/>
                <a:tab pos="9277350" algn="l"/>
                <a:tab pos="9726613" algn="l"/>
              </a:tabLst>
            </a:pPr>
            <a:r>
              <a:rPr lang="cs-CZ" altLang="cs-CZ" sz="36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ČESKÁ</a:t>
            </a:r>
            <a:r>
              <a:rPr lang="cs-CZ" altLang="cs-CZ" sz="36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POEZIE PO ROCE 1945 </a:t>
            </a:r>
          </a:p>
        </p:txBody>
      </p:sp>
      <p:sp>
        <p:nvSpPr>
          <p:cNvPr id="3075" name="Rectangle 2"/>
          <p:cNvSpPr>
            <a:spLocks noChangeArrowheads="1"/>
          </p:cNvSpPr>
          <p:nvPr/>
        </p:nvSpPr>
        <p:spPr bwMode="auto">
          <a:xfrm>
            <a:off x="827088" y="1557338"/>
            <a:ext cx="7921625" cy="4895850"/>
          </a:xfrm>
          <a:prstGeom prst="rect">
            <a:avLst/>
          </a:prstGeom>
          <a:gradFill rotWithShape="0">
            <a:gsLst>
              <a:gs pos="0">
                <a:srgbClr val="E1E8F5"/>
              </a:gs>
              <a:gs pos="100000">
                <a:srgbClr val="9AB5E4"/>
              </a:gs>
            </a:gsLst>
            <a:lin ang="16200000" scaled="1"/>
          </a:gradFill>
          <a:ln w="25560">
            <a:solidFill>
              <a:srgbClr val="385D8A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076" name="Rectangle 3"/>
          <p:cNvSpPr>
            <a:spLocks noChangeArrowheads="1"/>
          </p:cNvSpPr>
          <p:nvPr/>
        </p:nvSpPr>
        <p:spPr bwMode="auto">
          <a:xfrm>
            <a:off x="1042988" y="1866900"/>
            <a:ext cx="7345362" cy="2354263"/>
          </a:xfrm>
          <a:prstGeom prst="rect">
            <a:avLst/>
          </a:prstGeom>
          <a:solidFill>
            <a:srgbClr val="17375E"/>
          </a:solidFill>
          <a:ln w="25560">
            <a:solidFill>
              <a:srgbClr val="385D8A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3077" name="Rectangle 4"/>
          <p:cNvSpPr>
            <a:spLocks noChangeArrowheads="1"/>
          </p:cNvSpPr>
          <p:nvPr/>
        </p:nvSpPr>
        <p:spPr bwMode="auto">
          <a:xfrm>
            <a:off x="395288" y="2133600"/>
            <a:ext cx="6264275" cy="1417638"/>
          </a:xfrm>
          <a:prstGeom prst="rect">
            <a:avLst/>
          </a:prstGeom>
          <a:gradFill rotWithShape="0">
            <a:gsLst>
              <a:gs pos="0">
                <a:srgbClr val="FAE8E8"/>
              </a:gs>
              <a:gs pos="100000">
                <a:srgbClr val="F2B8B6"/>
              </a:gs>
            </a:gsLst>
            <a:lin ang="16200000" scaled="1"/>
          </a:gradFill>
          <a:ln w="25560">
            <a:solidFill>
              <a:srgbClr val="385D8A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  <p:transition spd="med"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Text Box 1"/>
          <p:cNvSpPr txBox="1">
            <a:spLocks noChangeArrowheads="1"/>
          </p:cNvSpPr>
          <p:nvPr/>
        </p:nvSpPr>
        <p:spPr bwMode="auto">
          <a:xfrm>
            <a:off x="2627313" y="3105150"/>
            <a:ext cx="5749925" cy="3348038"/>
          </a:xfrm>
          <a:prstGeom prst="rect">
            <a:avLst/>
          </a:prstGeom>
          <a:gradFill rotWithShape="0">
            <a:gsLst>
              <a:gs pos="0">
                <a:srgbClr val="87B3E9"/>
              </a:gs>
              <a:gs pos="100000">
                <a:srgbClr val="4C6788"/>
              </a:gs>
            </a:gsLst>
            <a:lin ang="16200000" scaled="1"/>
          </a:gradFill>
          <a:ln w="9525">
            <a:noFill/>
            <a:round/>
            <a:headEnd/>
            <a:tailEnd/>
          </a:ln>
        </p:spPr>
        <p:txBody>
          <a:bodyPr/>
          <a:lstStyle/>
          <a:p>
            <a:pPr>
              <a:lnSpc>
                <a:spcPct val="80000"/>
              </a:lnSpc>
              <a:spcBef>
                <a:spcPts val="1000"/>
              </a:spcBef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4000">
                <a:solidFill>
                  <a:srgbClr val="002060"/>
                </a:solidFill>
                <a:latin typeface="Arial Black" pitchFamily="34" charset="0"/>
                <a:cs typeface="DejaVu Sans" charset="0"/>
              </a:rPr>
              <a:t> </a:t>
            </a:r>
          </a:p>
          <a:p>
            <a:pPr>
              <a:lnSpc>
                <a:spcPct val="80000"/>
              </a:lnSpc>
              <a:spcBef>
                <a:spcPts val="1000"/>
              </a:spcBef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4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 </a:t>
            </a:r>
            <a:r>
              <a:rPr lang="cs-CZ" altLang="cs-CZ" sz="4000" b="1" u="sng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MIROSLAV HOLUB</a:t>
            </a:r>
          </a:p>
          <a:p>
            <a:pPr>
              <a:lnSpc>
                <a:spcPct val="80000"/>
              </a:lnSpc>
              <a:spcBef>
                <a:spcPts val="1000"/>
              </a:spcBef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4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 </a:t>
            </a:r>
            <a:r>
              <a:rPr lang="cs-CZ" altLang="cs-CZ" sz="4000" b="1" u="sng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KAREL ŠIKTANC</a:t>
            </a:r>
          </a:p>
          <a:p>
            <a:pPr>
              <a:lnSpc>
                <a:spcPct val="80000"/>
              </a:lnSpc>
              <a:spcBef>
                <a:spcPts val="1000"/>
              </a:spcBef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4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 </a:t>
            </a:r>
            <a:r>
              <a:rPr lang="cs-CZ" altLang="cs-CZ" sz="4000" b="1" u="sng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JIŘÍ ŠOTOLA</a:t>
            </a:r>
          </a:p>
          <a:p>
            <a:pPr>
              <a:lnSpc>
                <a:spcPct val="80000"/>
              </a:lnSpc>
              <a:spcBef>
                <a:spcPts val="1000"/>
              </a:spcBef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4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 </a:t>
            </a:r>
            <a:r>
              <a:rPr lang="cs-CZ" altLang="cs-CZ" sz="4000" b="1" u="sng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MILAN KUNDERA</a:t>
            </a:r>
          </a:p>
        </p:txBody>
      </p:sp>
      <p:sp>
        <p:nvSpPr>
          <p:cNvPr id="4099" name="Rectangle 2"/>
          <p:cNvSpPr>
            <a:spLocks noChangeArrowheads="1"/>
          </p:cNvSpPr>
          <p:nvPr/>
        </p:nvSpPr>
        <p:spPr bwMode="auto">
          <a:xfrm>
            <a:off x="468313" y="404813"/>
            <a:ext cx="8383587" cy="3017837"/>
          </a:xfrm>
          <a:prstGeom prst="rect">
            <a:avLst/>
          </a:prstGeom>
          <a:solidFill>
            <a:srgbClr val="17375E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marL="512763" indent="-511175">
              <a:buClrTx/>
              <a:buSzTx/>
              <a:buFontTx/>
              <a:buNone/>
              <a:tabLst>
                <a:tab pos="512763" algn="l"/>
                <a:tab pos="960438" algn="l"/>
                <a:tab pos="1409700" algn="l"/>
                <a:tab pos="1858963" algn="l"/>
                <a:tab pos="2308225" algn="l"/>
                <a:tab pos="2757488" algn="l"/>
                <a:tab pos="3206750" algn="l"/>
                <a:tab pos="3656013" algn="l"/>
                <a:tab pos="4105275" algn="l"/>
                <a:tab pos="4554538" algn="l"/>
                <a:tab pos="5003800" algn="l"/>
                <a:tab pos="5453063" algn="l"/>
                <a:tab pos="5902325" algn="l"/>
                <a:tab pos="6351588" algn="l"/>
                <a:tab pos="6800850" algn="l"/>
                <a:tab pos="7250113" algn="l"/>
                <a:tab pos="7699375" algn="l"/>
                <a:tab pos="8148638" algn="l"/>
                <a:tab pos="8597900" algn="l"/>
                <a:tab pos="9047163" algn="l"/>
                <a:tab pos="9496425" algn="l"/>
              </a:tabLst>
            </a:pPr>
            <a:endParaRPr lang="cs-CZ" altLang="cs-CZ" sz="3200">
              <a:solidFill>
                <a:srgbClr val="FFFFFF"/>
              </a:solidFill>
              <a:latin typeface="Arial Black" pitchFamily="34" charset="0"/>
              <a:cs typeface="DejaVu Sans" charset="0"/>
            </a:endParaRPr>
          </a:p>
          <a:p>
            <a:pPr marL="512763" indent="-511175">
              <a:buClrTx/>
              <a:buSzTx/>
              <a:buFontTx/>
              <a:buNone/>
              <a:tabLst>
                <a:tab pos="512763" algn="l"/>
                <a:tab pos="960438" algn="l"/>
                <a:tab pos="1409700" algn="l"/>
                <a:tab pos="1858963" algn="l"/>
                <a:tab pos="2308225" algn="l"/>
                <a:tab pos="2757488" algn="l"/>
                <a:tab pos="3206750" algn="l"/>
                <a:tab pos="3656013" algn="l"/>
                <a:tab pos="4105275" algn="l"/>
                <a:tab pos="4554538" algn="l"/>
                <a:tab pos="5003800" algn="l"/>
                <a:tab pos="5453063" algn="l"/>
                <a:tab pos="5902325" algn="l"/>
                <a:tab pos="6351588" algn="l"/>
                <a:tab pos="6800850" algn="l"/>
                <a:tab pos="7250113" algn="l"/>
                <a:tab pos="7699375" algn="l"/>
                <a:tab pos="8148638" algn="l"/>
                <a:tab pos="8597900" algn="l"/>
                <a:tab pos="9047163" algn="l"/>
                <a:tab pos="9496425" algn="l"/>
              </a:tabLst>
            </a:pPr>
            <a:endParaRPr lang="cs-CZ" altLang="cs-CZ" sz="3200">
              <a:solidFill>
                <a:srgbClr val="FFFFFF"/>
              </a:solidFill>
              <a:latin typeface="Arial Black" pitchFamily="34" charset="0"/>
              <a:cs typeface="DejaVu Sans" charset="0"/>
            </a:endParaRPr>
          </a:p>
          <a:p>
            <a:pPr marL="512763" indent="-511175">
              <a:buClrTx/>
              <a:buSzTx/>
              <a:buFontTx/>
              <a:buNone/>
              <a:tabLst>
                <a:tab pos="512763" algn="l"/>
                <a:tab pos="960438" algn="l"/>
                <a:tab pos="1409700" algn="l"/>
                <a:tab pos="1858963" algn="l"/>
                <a:tab pos="2308225" algn="l"/>
                <a:tab pos="2757488" algn="l"/>
                <a:tab pos="3206750" algn="l"/>
                <a:tab pos="3656013" algn="l"/>
                <a:tab pos="4105275" algn="l"/>
                <a:tab pos="4554538" algn="l"/>
                <a:tab pos="5003800" algn="l"/>
                <a:tab pos="5453063" algn="l"/>
                <a:tab pos="5902325" algn="l"/>
                <a:tab pos="6351588" algn="l"/>
                <a:tab pos="6800850" algn="l"/>
                <a:tab pos="7250113" algn="l"/>
                <a:tab pos="7699375" algn="l"/>
                <a:tab pos="8148638" algn="l"/>
                <a:tab pos="8597900" algn="l"/>
                <a:tab pos="9047163" algn="l"/>
                <a:tab pos="9496425" algn="l"/>
              </a:tabLst>
            </a:pPr>
            <a:r>
              <a:rPr lang="cs-CZ" altLang="cs-CZ" sz="32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 14. POEZIE VŠEDNÍHO DNE</a:t>
            </a:r>
          </a:p>
          <a:p>
            <a:pPr marL="512763" indent="-511175">
              <a:buClrTx/>
              <a:buSzTx/>
              <a:buFontTx/>
              <a:buNone/>
              <a:tabLst>
                <a:tab pos="512763" algn="l"/>
                <a:tab pos="960438" algn="l"/>
                <a:tab pos="1409700" algn="l"/>
                <a:tab pos="1858963" algn="l"/>
                <a:tab pos="2308225" algn="l"/>
                <a:tab pos="2757488" algn="l"/>
                <a:tab pos="3206750" algn="l"/>
                <a:tab pos="3656013" algn="l"/>
                <a:tab pos="4105275" algn="l"/>
                <a:tab pos="4554538" algn="l"/>
                <a:tab pos="5003800" algn="l"/>
                <a:tab pos="5453063" algn="l"/>
                <a:tab pos="5902325" algn="l"/>
                <a:tab pos="6351588" algn="l"/>
                <a:tab pos="6800850" algn="l"/>
                <a:tab pos="7250113" algn="l"/>
                <a:tab pos="7699375" algn="l"/>
                <a:tab pos="8148638" algn="l"/>
                <a:tab pos="8597900" algn="l"/>
                <a:tab pos="9047163" algn="l"/>
                <a:tab pos="9496425" algn="l"/>
              </a:tabLst>
            </a:pPr>
            <a:endParaRPr lang="cs-CZ" altLang="cs-CZ" sz="3200" b="1">
              <a:solidFill>
                <a:srgbClr val="FFFFFF"/>
              </a:solidFill>
              <a:latin typeface="Arial Black" pitchFamily="34" charset="0"/>
              <a:cs typeface="DejaVu Sans" charset="0"/>
            </a:endParaRPr>
          </a:p>
          <a:p>
            <a:pPr marL="512763" indent="-511175">
              <a:buClrTx/>
              <a:buSzTx/>
              <a:buFontTx/>
              <a:buNone/>
              <a:tabLst>
                <a:tab pos="512763" algn="l"/>
                <a:tab pos="960438" algn="l"/>
                <a:tab pos="1409700" algn="l"/>
                <a:tab pos="1858963" algn="l"/>
                <a:tab pos="2308225" algn="l"/>
                <a:tab pos="2757488" algn="l"/>
                <a:tab pos="3206750" algn="l"/>
                <a:tab pos="3656013" algn="l"/>
                <a:tab pos="4105275" algn="l"/>
                <a:tab pos="4554538" algn="l"/>
                <a:tab pos="5003800" algn="l"/>
                <a:tab pos="5453063" algn="l"/>
                <a:tab pos="5902325" algn="l"/>
                <a:tab pos="6351588" algn="l"/>
                <a:tab pos="6800850" algn="l"/>
                <a:tab pos="7250113" algn="l"/>
                <a:tab pos="7699375" algn="l"/>
                <a:tab pos="8148638" algn="l"/>
                <a:tab pos="8597900" algn="l"/>
                <a:tab pos="9047163" algn="l"/>
                <a:tab pos="9496425" algn="l"/>
              </a:tabLst>
            </a:pPr>
            <a:endParaRPr lang="cs-CZ" altLang="cs-CZ" sz="3200" b="1">
              <a:solidFill>
                <a:srgbClr val="FFFFFF"/>
              </a:solidFill>
              <a:latin typeface="Arial Black" pitchFamily="34" charset="0"/>
              <a:cs typeface="DejaVu Sans" charset="0"/>
            </a:endParaRPr>
          </a:p>
          <a:p>
            <a:pPr marL="512763" indent="-511175">
              <a:buClrTx/>
              <a:buSzTx/>
              <a:buFontTx/>
              <a:buNone/>
              <a:tabLst>
                <a:tab pos="512763" algn="l"/>
                <a:tab pos="960438" algn="l"/>
                <a:tab pos="1409700" algn="l"/>
                <a:tab pos="1858963" algn="l"/>
                <a:tab pos="2308225" algn="l"/>
                <a:tab pos="2757488" algn="l"/>
                <a:tab pos="3206750" algn="l"/>
                <a:tab pos="3656013" algn="l"/>
                <a:tab pos="4105275" algn="l"/>
                <a:tab pos="4554538" algn="l"/>
                <a:tab pos="5003800" algn="l"/>
                <a:tab pos="5453063" algn="l"/>
                <a:tab pos="5902325" algn="l"/>
                <a:tab pos="6351588" algn="l"/>
                <a:tab pos="6800850" algn="l"/>
                <a:tab pos="7250113" algn="l"/>
                <a:tab pos="7699375" algn="l"/>
                <a:tab pos="8148638" algn="l"/>
                <a:tab pos="8597900" algn="l"/>
                <a:tab pos="9047163" algn="l"/>
                <a:tab pos="9496425" algn="l"/>
              </a:tabLst>
            </a:pPr>
            <a:r>
              <a:rPr lang="cs-CZ" altLang="cs-CZ" sz="32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</a:t>
            </a:r>
          </a:p>
        </p:txBody>
      </p:sp>
      <p:sp>
        <p:nvSpPr>
          <p:cNvPr id="4100" name="Rectangle 3"/>
          <p:cNvSpPr>
            <a:spLocks noChangeArrowheads="1"/>
          </p:cNvSpPr>
          <p:nvPr/>
        </p:nvSpPr>
        <p:spPr bwMode="auto">
          <a:xfrm>
            <a:off x="250825" y="2276475"/>
            <a:ext cx="8748713" cy="504825"/>
          </a:xfrm>
          <a:prstGeom prst="rect">
            <a:avLst/>
          </a:prstGeom>
          <a:solidFill>
            <a:srgbClr val="E6B9B8"/>
          </a:solidFill>
          <a:ln w="25560">
            <a:solidFill>
              <a:srgbClr val="385D8A"/>
            </a:solidFill>
            <a:miter lim="800000"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5" name="Text Box 1"/>
          <p:cNvSpPr txBox="1">
            <a:spLocks noChangeArrowheads="1"/>
          </p:cNvSpPr>
          <p:nvPr/>
        </p:nvSpPr>
        <p:spPr bwMode="auto">
          <a:xfrm>
            <a:off x="330200" y="2636838"/>
            <a:ext cx="8202613" cy="1152525"/>
          </a:xfrm>
          <a:prstGeom prst="rect">
            <a:avLst/>
          </a:prstGeom>
          <a:solidFill>
            <a:schemeClr val="bg1">
              <a:lumMod val="65000"/>
            </a:schemeClr>
          </a:solidFill>
          <a:ln>
            <a:noFill/>
          </a:ln>
        </p:spPr>
        <p:txBody>
          <a:bodyPr/>
          <a:lstStyle/>
          <a:p>
            <a:pPr marL="342900" indent="-339725">
              <a:spcBef>
                <a:spcPts val="45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400" b="1">
                <a:cs typeface="DejaVu Sans" charset="0"/>
              </a:rPr>
              <a:t>    </a:t>
            </a:r>
            <a:r>
              <a:rPr lang="cs-CZ" altLang="cs-CZ" sz="1800" b="1">
                <a:cs typeface="DejaVu Sans" charset="0"/>
              </a:rPr>
              <a:t>Smrt Josefa Vissarionoviče Stalina ukončila jeho diktátorský způsob vlády, kdy kolem sebe vytvořil kult osobnosti a soustředil neomezenou moc.</a:t>
            </a:r>
            <a:endParaRPr lang="cs-CZ" altLang="cs-CZ" sz="2000" b="1">
              <a:cs typeface="DejaVu Sans" charset="0"/>
            </a:endParaRPr>
          </a:p>
        </p:txBody>
      </p:sp>
      <p:sp>
        <p:nvSpPr>
          <p:cNvPr id="6146" name="Rectangle 2"/>
          <p:cNvSpPr>
            <a:spLocks noChangeArrowheads="1"/>
          </p:cNvSpPr>
          <p:nvPr/>
        </p:nvSpPr>
        <p:spPr bwMode="auto">
          <a:xfrm>
            <a:off x="360363" y="1120775"/>
            <a:ext cx="8174037" cy="398463"/>
          </a:xfrm>
          <a:prstGeom prst="rect">
            <a:avLst/>
          </a:prstGeom>
          <a:solidFill>
            <a:srgbClr val="C00000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Jaké změny nastaly ve druhé polovině 50.let?</a:t>
            </a:r>
          </a:p>
        </p:txBody>
      </p:sp>
      <p:sp>
        <p:nvSpPr>
          <p:cNvPr id="5124" name="Rectangle 4"/>
          <p:cNvSpPr>
            <a:spLocks noChangeArrowheads="1"/>
          </p:cNvSpPr>
          <p:nvPr/>
        </p:nvSpPr>
        <p:spPr bwMode="auto">
          <a:xfrm>
            <a:off x="360363" y="260350"/>
            <a:ext cx="8353425" cy="520700"/>
          </a:xfrm>
          <a:prstGeom prst="rect">
            <a:avLst/>
          </a:prstGeom>
          <a:solidFill>
            <a:srgbClr val="C00000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 b="1">
                <a:solidFill>
                  <a:srgbClr val="FFFFFF"/>
                </a:solidFill>
                <a:cs typeface="DejaVu Sans" charset="0"/>
              </a:rPr>
              <a:t> </a:t>
            </a:r>
            <a:r>
              <a:rPr lang="cs-CZ" altLang="cs-CZ" sz="28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Společensko-historické pozadí po r. 1956</a:t>
            </a:r>
          </a:p>
        </p:txBody>
      </p:sp>
      <p:sp>
        <p:nvSpPr>
          <p:cNvPr id="9" name="Rectangle 1"/>
          <p:cNvSpPr>
            <a:spLocks noChangeArrowheads="1"/>
          </p:cNvSpPr>
          <p:nvPr/>
        </p:nvSpPr>
        <p:spPr bwMode="auto">
          <a:xfrm>
            <a:off x="358775" y="4076700"/>
            <a:ext cx="8174038" cy="463550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cs typeface="DejaVu Sans" charset="0"/>
              </a:rPr>
              <a:t>Po návratu ze Stalinova pohřbu zemřel i Klement Gottwald.</a:t>
            </a:r>
            <a:r>
              <a:rPr lang="cs-CZ" altLang="cs-CZ">
                <a:cs typeface="DejaVu Sans" charset="0"/>
              </a:rPr>
              <a:t> </a:t>
            </a:r>
          </a:p>
        </p:txBody>
      </p:sp>
      <p:sp>
        <p:nvSpPr>
          <p:cNvPr id="2" name="Popisek se šipkou dolů 1"/>
          <p:cNvSpPr/>
          <p:nvPr/>
        </p:nvSpPr>
        <p:spPr>
          <a:xfrm>
            <a:off x="3924300" y="1700213"/>
            <a:ext cx="506413" cy="792162"/>
          </a:xfrm>
          <a:prstGeom prst="downArrowCallout">
            <a:avLst/>
          </a:prstGeom>
          <a:solidFill>
            <a:srgbClr val="C00000"/>
          </a:solidFill>
          <a:ln>
            <a:solidFill>
              <a:schemeClr val="tx1">
                <a:lumMod val="65000"/>
                <a:lumOff val="3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repl">
                                        <p:cTn id="7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 additive="repl">
                                        <p:cTn id="12" dur="500"/>
                                        <p:tgtEl>
                                          <p:spTgt spid="61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Rectangle 1"/>
          <p:cNvSpPr>
            <a:spLocks noChangeArrowheads="1"/>
          </p:cNvSpPr>
          <p:nvPr/>
        </p:nvSpPr>
        <p:spPr bwMode="auto">
          <a:xfrm>
            <a:off x="287338" y="260350"/>
            <a:ext cx="8605837" cy="703263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10253F"/>
                </a:solidFill>
                <a:cs typeface="DejaVu Sans" charset="0"/>
              </a:rPr>
              <a:t>Na XX. sjezdu KSSS vystoupil Nikita Sergejevič Chruščov  s kritikou kultu osobnosti Josifa Vissarionoviče Stalina.</a:t>
            </a:r>
          </a:p>
        </p:txBody>
      </p:sp>
      <p:sp>
        <p:nvSpPr>
          <p:cNvPr id="7173" name="Rectangle 4"/>
          <p:cNvSpPr>
            <a:spLocks noChangeArrowheads="1"/>
          </p:cNvSpPr>
          <p:nvPr/>
        </p:nvSpPr>
        <p:spPr bwMode="auto">
          <a:xfrm>
            <a:off x="2592388" y="1196975"/>
            <a:ext cx="4103687" cy="1190625"/>
          </a:xfrm>
          <a:prstGeom prst="rect">
            <a:avLst/>
          </a:prstGeom>
          <a:solidFill>
            <a:srgbClr val="F2DCDB"/>
          </a:solidFill>
          <a:ln w="9360">
            <a:solidFill>
              <a:srgbClr val="F2DCDB"/>
            </a:solidFill>
            <a:miter lim="800000"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10253F"/>
                </a:solidFill>
                <a:cs typeface="DejaVu Sans" charset="0"/>
              </a:rPr>
              <a:t>Vlna kritiky stalinismu došla také k nám,  i když opožděně</a:t>
            </a:r>
            <a:r>
              <a:rPr lang="cs-CZ" altLang="cs-CZ" sz="2000" b="1">
                <a:solidFill>
                  <a:srgbClr val="10253F"/>
                </a:solidFill>
                <a:cs typeface="DejaVu Sans" charset="0"/>
              </a:rPr>
              <a:t>.</a:t>
            </a:r>
          </a:p>
        </p:txBody>
      </p:sp>
      <p:sp>
        <p:nvSpPr>
          <p:cNvPr id="7174" name="Rectangle 5"/>
          <p:cNvSpPr>
            <a:spLocks noChangeArrowheads="1"/>
          </p:cNvSpPr>
          <p:nvPr/>
        </p:nvSpPr>
        <p:spPr bwMode="auto">
          <a:xfrm>
            <a:off x="2592388" y="2649538"/>
            <a:ext cx="4103687" cy="1571625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10253F"/>
                </a:solidFill>
                <a:cs typeface="DejaVu Sans" charset="0"/>
              </a:rPr>
              <a:t>Uvolnění režimu umožnilo, aby česká kultura začala pozvolna navazovat kontakty se zahraničím</a:t>
            </a:r>
            <a:r>
              <a:rPr lang="cs-CZ" altLang="cs-CZ" sz="2000" b="1">
                <a:solidFill>
                  <a:srgbClr val="10253F"/>
                </a:solidFill>
                <a:cs typeface="DejaVu Sans" charset="0"/>
              </a:rPr>
              <a:t>.</a:t>
            </a:r>
          </a:p>
        </p:txBody>
      </p:sp>
      <p:sp>
        <p:nvSpPr>
          <p:cNvPr id="7175" name="Rectangle 6"/>
          <p:cNvSpPr>
            <a:spLocks noChangeArrowheads="1"/>
          </p:cNvSpPr>
          <p:nvPr/>
        </p:nvSpPr>
        <p:spPr bwMode="auto">
          <a:xfrm>
            <a:off x="323850" y="4724400"/>
            <a:ext cx="8640763" cy="1922463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 </a:t>
            </a:r>
            <a:r>
              <a:rPr lang="cs-CZ" altLang="cs-CZ" sz="24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Změna společenského klimatu po smrti Stalina a pádu jeho kultu se projevila na 2. sjezdu Svazu československých spisovatelů na jaře 1956. Zvláště vystoupení </a:t>
            </a:r>
            <a:r>
              <a:rPr lang="cs-CZ" altLang="cs-CZ" sz="24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Františka Hrubína </a:t>
            </a:r>
            <a:r>
              <a:rPr lang="cs-CZ" altLang="cs-CZ" sz="24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a </a:t>
            </a:r>
            <a:r>
              <a:rPr lang="cs-CZ" altLang="cs-CZ" sz="24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Jaroslava Seiferta </a:t>
            </a:r>
            <a:r>
              <a:rPr lang="cs-CZ" altLang="cs-CZ" sz="24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bylo kritické k současné estetice. Jsou propuštěni někteří věznění spisovatelé.    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17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17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17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71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170" grpId="0" animBg="1"/>
      <p:bldP spid="7173" grpId="0" animBg="1"/>
      <p:bldP spid="7174" grpId="0" animBg="1"/>
      <p:bldP spid="717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194" name="Rectangle 1"/>
          <p:cNvSpPr>
            <a:spLocks noChangeArrowheads="1"/>
          </p:cNvSpPr>
          <p:nvPr/>
        </p:nvSpPr>
        <p:spPr bwMode="auto">
          <a:xfrm>
            <a:off x="292100" y="1412875"/>
            <a:ext cx="8640763" cy="44831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     Od poloviny padesátých let získali </a:t>
            </a:r>
            <a:r>
              <a:rPr lang="cs-CZ" altLang="cs-CZ" sz="24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dominantní postavení       </a:t>
            </a:r>
            <a:r>
              <a:rPr lang="cs-CZ" altLang="cs-CZ" sz="24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v poezii i v redakcích časopisů, nakladatelstvích a orgánech Svazu československých spisovatelů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        </a:t>
            </a:r>
            <a:r>
              <a:rPr lang="cs-CZ" altLang="cs-CZ" sz="2400">
                <a:solidFill>
                  <a:srgbClr val="17375E"/>
                </a:solidFill>
                <a:ea typeface="DejaVu Sans" charset="0"/>
                <a:cs typeface="Times New Roman" pitchFamily="18" charset="0"/>
              </a:rPr>
              <a:t>Zformovali se kolem časopisu </a:t>
            </a:r>
            <a:r>
              <a:rPr lang="cs-CZ" altLang="cs-CZ" sz="2400" b="1">
                <a:solidFill>
                  <a:srgbClr val="17375E"/>
                </a:solidFill>
                <a:ea typeface="DejaVu Sans" charset="0"/>
                <a:cs typeface="Times New Roman" pitchFamily="18" charset="0"/>
              </a:rPr>
              <a:t>Květen, </a:t>
            </a:r>
            <a:r>
              <a:rPr lang="cs-CZ" altLang="cs-CZ" sz="2400">
                <a:solidFill>
                  <a:srgbClr val="17375E"/>
                </a:solidFill>
                <a:ea typeface="DejaVu Sans" charset="0"/>
                <a:cs typeface="Times New Roman" pitchFamily="18" charset="0"/>
              </a:rPr>
              <a:t>který začal vycházet </a:t>
            </a:r>
            <a:r>
              <a:rPr lang="cs-CZ" altLang="cs-CZ" sz="2400" b="1">
                <a:solidFill>
                  <a:srgbClr val="17375E"/>
                </a:solidFill>
                <a:ea typeface="DejaVu Sans" charset="0"/>
                <a:cs typeface="Times New Roman" pitchFamily="18" charset="0"/>
              </a:rPr>
              <a:t>v září roku  1955</a:t>
            </a:r>
            <a:r>
              <a:rPr lang="cs-CZ" altLang="cs-CZ" sz="2400">
                <a:solidFill>
                  <a:srgbClr val="17375E"/>
                </a:solidFill>
                <a:ea typeface="DejaVu Sans" charset="0"/>
                <a:cs typeface="Times New Roman" pitchFamily="18" charset="0"/>
              </a:rPr>
              <a:t>. Časopis měl původně jako studentský časopis sloužit úplně  začínajícím autorům, ale lidé kolem redakce dospěli k vlastnímu osobitému programu.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>
              <a:solidFill>
                <a:srgbClr val="000000"/>
              </a:solidFill>
              <a:ea typeface="DejaVu Sans" charset="0"/>
              <a:cs typeface="Times New Roman" pitchFamily="18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        Prvotním impulsem bylo náhodné spojení básně </a:t>
            </a:r>
            <a:r>
              <a:rPr lang="cs-CZ" altLang="cs-CZ" sz="24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Josefa Bruknera</a:t>
            </a:r>
            <a:r>
              <a:rPr lang="cs-CZ" altLang="cs-CZ" sz="24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 </a:t>
            </a:r>
            <a:r>
              <a:rPr lang="cs-CZ" altLang="cs-CZ" sz="2400" b="1" i="1">
                <a:solidFill>
                  <a:srgbClr val="262699"/>
                </a:solidFill>
                <a:ea typeface="DejaVu Sans" charset="0"/>
                <a:cs typeface="Times New Roman" pitchFamily="18" charset="0"/>
              </a:rPr>
              <a:t>Óda na sušení prádla</a:t>
            </a:r>
            <a:r>
              <a:rPr lang="cs-CZ" altLang="cs-CZ" sz="2400">
                <a:solidFill>
                  <a:srgbClr val="262699"/>
                </a:solidFill>
                <a:ea typeface="DejaVu Sans" charset="0"/>
                <a:cs typeface="Times New Roman" pitchFamily="18" charset="0"/>
              </a:rPr>
              <a:t> </a:t>
            </a:r>
            <a:r>
              <a:rPr lang="cs-CZ" altLang="cs-CZ" sz="24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a článku </a:t>
            </a:r>
            <a:r>
              <a:rPr lang="cs-CZ" altLang="cs-CZ" sz="24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Miroslava Holuba</a:t>
            </a:r>
            <a:r>
              <a:rPr lang="cs-CZ" altLang="cs-CZ" sz="24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 </a:t>
            </a:r>
            <a:r>
              <a:rPr lang="cs-CZ" altLang="cs-CZ" sz="2400" b="1" i="1">
                <a:solidFill>
                  <a:srgbClr val="262699"/>
                </a:solidFill>
                <a:ea typeface="DejaVu Sans" charset="0"/>
                <a:cs typeface="Times New Roman" pitchFamily="18" charset="0"/>
              </a:rPr>
              <a:t>Náš všední den je pevnina</a:t>
            </a:r>
            <a:r>
              <a:rPr lang="cs-CZ" altLang="cs-CZ" sz="2400">
                <a:solidFill>
                  <a:srgbClr val="262699"/>
                </a:solidFill>
                <a:ea typeface="DejaVu Sans" charset="0"/>
                <a:cs typeface="Times New Roman" pitchFamily="18" charset="0"/>
              </a:rPr>
              <a:t>  </a:t>
            </a:r>
            <a:r>
              <a:rPr lang="cs-CZ" altLang="cs-CZ" sz="24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v 1. čísle druhé ročníku.</a:t>
            </a:r>
          </a:p>
        </p:txBody>
      </p:sp>
      <p:sp>
        <p:nvSpPr>
          <p:cNvPr id="8195" name="Rectangle 2"/>
          <p:cNvSpPr>
            <a:spLocks noChangeArrowheads="1"/>
          </p:cNvSpPr>
          <p:nvPr/>
        </p:nvSpPr>
        <p:spPr bwMode="auto">
          <a:xfrm>
            <a:off x="900113" y="333375"/>
            <a:ext cx="7200900" cy="587375"/>
          </a:xfrm>
          <a:prstGeom prst="rect">
            <a:avLst/>
          </a:prstGeom>
          <a:solidFill>
            <a:srgbClr val="17375E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3200">
                <a:solidFill>
                  <a:srgbClr val="FFFFFF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 </a:t>
            </a:r>
            <a:r>
              <a:rPr lang="cs-CZ" altLang="cs-CZ" sz="3200" b="1">
                <a:solidFill>
                  <a:srgbClr val="FFFFFF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Skupina</a:t>
            </a:r>
            <a:r>
              <a:rPr lang="cs-CZ" altLang="cs-CZ" sz="3200">
                <a:solidFill>
                  <a:srgbClr val="FFFFFF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 básníků </a:t>
            </a:r>
            <a:r>
              <a:rPr lang="cs-CZ" altLang="cs-CZ" sz="3200" b="1">
                <a:solidFill>
                  <a:srgbClr val="FFFFFF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všedního dne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1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1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81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194" grpId="0"/>
      <p:bldP spid="819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1"/>
          <p:cNvSpPr>
            <a:spLocks noChangeArrowheads="1"/>
          </p:cNvSpPr>
          <p:nvPr/>
        </p:nvSpPr>
        <p:spPr bwMode="auto">
          <a:xfrm>
            <a:off x="611188" y="3573463"/>
            <a:ext cx="7993062" cy="1541462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 </a:t>
            </a:r>
            <a:r>
              <a:rPr lang="cs-CZ" altLang="cs-CZ" sz="28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Představitelé :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1000" b="1">
              <a:solidFill>
                <a:srgbClr val="000000"/>
              </a:solidFill>
              <a:ea typeface="DejaVu Sans" charset="0"/>
              <a:cs typeface="Times New Roman" pitchFamily="18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 </a:t>
            </a:r>
            <a:r>
              <a:rPr lang="cs-CZ" altLang="cs-CZ" sz="2800" b="1">
                <a:solidFill>
                  <a:srgbClr val="000000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Jiří Šotola</a:t>
            </a:r>
            <a:r>
              <a:rPr lang="cs-CZ" altLang="cs-CZ" sz="28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, </a:t>
            </a:r>
            <a:r>
              <a:rPr lang="cs-CZ" altLang="cs-CZ" sz="24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ve 3. ročníku se stal šéfredaktorem Května, </a:t>
            </a:r>
            <a:r>
              <a:rPr lang="cs-CZ" altLang="cs-CZ" sz="2800" b="1">
                <a:solidFill>
                  <a:srgbClr val="000000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Miroslav Holub a Karel Šiktanc.</a:t>
            </a:r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11188" y="404813"/>
            <a:ext cx="1765300" cy="25193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9220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60713" y="404813"/>
            <a:ext cx="2557462" cy="25193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9221" name="Rectangle 4"/>
          <p:cNvSpPr>
            <a:spLocks noChangeArrowheads="1"/>
          </p:cNvSpPr>
          <p:nvPr/>
        </p:nvSpPr>
        <p:spPr bwMode="auto">
          <a:xfrm>
            <a:off x="611188" y="5516563"/>
            <a:ext cx="7993062" cy="947737"/>
          </a:xfrm>
          <a:prstGeom prst="rect">
            <a:avLst/>
          </a:prstGeom>
          <a:solidFill>
            <a:srgbClr val="FFCC99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Členy redakce byli  i </a:t>
            </a:r>
            <a:r>
              <a:rPr lang="cs-CZ" altLang="cs-CZ" sz="2800" b="1">
                <a:solidFill>
                  <a:srgbClr val="000000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Miroslav Florian a Milan Kundera.</a:t>
            </a:r>
          </a:p>
        </p:txBody>
      </p:sp>
      <p:sp>
        <p:nvSpPr>
          <p:cNvPr id="9222" name="Rectangle 5"/>
          <p:cNvSpPr>
            <a:spLocks noChangeArrowheads="1"/>
          </p:cNvSpPr>
          <p:nvPr/>
        </p:nvSpPr>
        <p:spPr bwMode="auto">
          <a:xfrm>
            <a:off x="611188" y="2924175"/>
            <a:ext cx="1655762" cy="34131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ctr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800">
                <a:solidFill>
                  <a:srgbClr val="CCCCFF"/>
                </a:solidFill>
                <a:latin typeface="Calibri" pitchFamily="34" charset="0"/>
                <a:cs typeface="DejaVu Sans" charset="0"/>
                <a:hlinkClick r:id="rId5"/>
              </a:rPr>
              <a:t>http://www.ucl.cas.cz/edicee/data//sborniky/1994/CK/CK.png</a:t>
            </a:r>
          </a:p>
        </p:txBody>
      </p:sp>
      <p:sp>
        <p:nvSpPr>
          <p:cNvPr id="9223" name="Rectangle 6"/>
          <p:cNvSpPr>
            <a:spLocks noChangeArrowheads="1"/>
          </p:cNvSpPr>
          <p:nvPr/>
        </p:nvSpPr>
        <p:spPr bwMode="auto">
          <a:xfrm>
            <a:off x="3295650" y="2960688"/>
            <a:ext cx="2286000" cy="3413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800" u="sng">
                <a:solidFill>
                  <a:srgbClr val="CCCCFF"/>
                </a:solidFill>
                <a:cs typeface="DejaVu Sans" charset="0"/>
                <a:hlinkClick r:id="rId6"/>
              </a:rPr>
              <a:t>http://www.slovnikceskeliteratury.cz/getImage.jsp?docid=132&amp;thmb&amp;id=488</a:t>
            </a:r>
          </a:p>
        </p:txBody>
      </p:sp>
      <p:pic>
        <p:nvPicPr>
          <p:cNvPr id="9224" name="Picture 7"/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799263" y="404813"/>
            <a:ext cx="1612900" cy="25193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6159500" y="2987675"/>
            <a:ext cx="2286000" cy="3381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800" u="sng">
                <a:hlinkClick r:id="rId6"/>
              </a:rPr>
              <a:t>http://www.slovnikceskeliteratury.cz/getImage.jsp?docid=132&amp;thmb&amp;id=488</a:t>
            </a:r>
            <a:endParaRPr lang="cs-CZ" altLang="cs-CZ" sz="800"/>
          </a:p>
        </p:txBody>
      </p:sp>
    </p:spTree>
  </p:cSld>
  <p:clrMapOvr>
    <a:masterClrMapping/>
  </p:clrMapOvr>
  <p:transition spd="slow"/>
  <p:timing>
    <p:tnLst>
      <p:par>
        <p:cTn id="1" dur="indefinite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92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92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92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92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29" dur="2000"/>
                                        <p:tgtEl>
                                          <p:spTgt spid="92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 nodeType="clickPar">
                      <p:stCondLst>
                        <p:cond delay="indefinite"/>
                      </p:stCondLst>
                      <p:childTnLst>
                        <p:par>
                          <p:cTn id="3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 nodeType="clickPar">
                      <p:stCondLst>
                        <p:cond delay="indefinite"/>
                      </p:stCondLst>
                      <p:childTnLst>
                        <p:par>
                          <p:cTn id="3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8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0" dur="2000"/>
                                        <p:tgtEl>
                                          <p:spTgt spid="92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 nodeType="clickPar">
                      <p:stCondLst>
                        <p:cond delay="indefinite"/>
                      </p:stCondLst>
                      <p:childTnLst>
                        <p:par>
                          <p:cTn id="4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3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45" dur="2000"/>
                                        <p:tgtEl>
                                          <p:spTgt spid="92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8" grpId="0" animBg="1"/>
      <p:bldP spid="9221" grpId="0" animBg="1"/>
      <p:bldP spid="9222" grpId="0"/>
      <p:bldP spid="9223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823913" y="615950"/>
            <a:ext cx="3819525" cy="53340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9219" name="Rectangle 2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10244" name="Rectangle 3"/>
          <p:cNvSpPr>
            <a:spLocks noChangeArrowheads="1"/>
          </p:cNvSpPr>
          <p:nvPr/>
        </p:nvSpPr>
        <p:spPr bwMode="auto">
          <a:xfrm rot="16200000" flipV="1">
            <a:off x="2582863" y="4441825"/>
            <a:ext cx="304800" cy="38163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rot="10800000" vert="eaVert" lIns="90000" tIns="46800" rIns="90000" bIns="46800" anchor="ctr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800">
                <a:solidFill>
                  <a:srgbClr val="CCCCFF"/>
                </a:solidFill>
                <a:ea typeface="SimSun" pitchFamily="2" charset="-122"/>
                <a:cs typeface="Arial" charset="0"/>
                <a:hlinkClick r:id="rId4"/>
              </a:rPr>
              <a:t>http://www.slovnikceskeliteratury.cz/showContent.jsp?docId=132</a:t>
            </a:r>
            <a:endParaRPr lang="cs-CZ" altLang="cs-CZ" sz="800">
              <a:solidFill>
                <a:srgbClr val="0000FF"/>
              </a:solidFill>
              <a:ea typeface="SimSun" pitchFamily="2" charset="-122"/>
              <a:cs typeface="Arial" charset="0"/>
            </a:endParaRPr>
          </a:p>
        </p:txBody>
      </p:sp>
      <p:pic>
        <p:nvPicPr>
          <p:cNvPr id="10245" name="Picture 4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148263" y="549275"/>
            <a:ext cx="3370262" cy="47513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10246" name="Rectangle 5"/>
          <p:cNvSpPr>
            <a:spLocks noChangeArrowheads="1"/>
          </p:cNvSpPr>
          <p:nvPr/>
        </p:nvSpPr>
        <p:spPr bwMode="auto">
          <a:xfrm>
            <a:off x="5656263" y="6161088"/>
            <a:ext cx="2862262" cy="3413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800" u="sng">
                <a:solidFill>
                  <a:srgbClr val="CCCCFF"/>
                </a:solidFill>
                <a:cs typeface="DejaVu Sans" charset="0"/>
                <a:hlinkClick r:id="rId6"/>
              </a:rPr>
              <a:t>www.slovnikceskeliteratury.cz/getImage.jsp?docid=132&amp;thmb&amp;id=2153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02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2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8" dur="2000"/>
                                        <p:tgtEl>
                                          <p:spTgt spid="1024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4" grpId="0"/>
      <p:bldP spid="10246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/>
          <p:cNvSpPr>
            <a:spLocks noChangeArrowheads="1"/>
          </p:cNvSpPr>
          <p:nvPr/>
        </p:nvSpPr>
        <p:spPr bwMode="auto">
          <a:xfrm>
            <a:off x="611188" y="1722438"/>
            <a:ext cx="7777162" cy="1557337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Představa o záměrech skupiny vznikala v polemikách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a konkrétní básnické činnosti, program  rozvíjeli  také kritikové </a:t>
            </a:r>
            <a:r>
              <a:rPr lang="cs-CZ" altLang="cs-CZ" sz="2400">
                <a:solidFill>
                  <a:srgbClr val="000000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Zdeněk Heřman, Jiří Brabec, Josef Vohryzek a Miroslav Červenka.</a:t>
            </a:r>
          </a:p>
        </p:txBody>
      </p:sp>
      <p:sp>
        <p:nvSpPr>
          <p:cNvPr id="11267" name="Rectangle 2"/>
          <p:cNvSpPr>
            <a:spLocks noChangeArrowheads="1"/>
          </p:cNvSpPr>
          <p:nvPr/>
        </p:nvSpPr>
        <p:spPr bwMode="auto">
          <a:xfrm>
            <a:off x="611188" y="530225"/>
            <a:ext cx="7777162" cy="520700"/>
          </a:xfrm>
          <a:prstGeom prst="rect">
            <a:avLst/>
          </a:prstGeom>
          <a:solidFill>
            <a:srgbClr val="C00000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>
                <a:solidFill>
                  <a:srgbClr val="FFFFFF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 Květen vycházel v letech 1955 – 1959</a:t>
            </a:r>
          </a:p>
        </p:txBody>
      </p:sp>
      <p:sp>
        <p:nvSpPr>
          <p:cNvPr id="11268" name="Rectangle 3"/>
          <p:cNvSpPr>
            <a:spLocks noChangeArrowheads="1"/>
          </p:cNvSpPr>
          <p:nvPr/>
        </p:nvSpPr>
        <p:spPr bwMode="auto">
          <a:xfrm>
            <a:off x="611188" y="3857625"/>
            <a:ext cx="7848600" cy="1941513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Rysy: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1) Navázání na italský neorealismus –skutečný život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2) Odmítnutí budovatelské poezie – její povrchnosti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3) Odklon od obecných tezí ke konkrétnímu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4) Odklon od melodičnosti k veršové uvolněnosti</a:t>
            </a:r>
          </a:p>
        </p:txBody>
      </p:sp>
    </p:spTree>
  </p:cSld>
  <p:clrMapOvr>
    <a:masterClrMapping/>
  </p:clrMapOvr>
  <p:transition spd="slow"/>
  <p:timing>
    <p:tnLst>
      <p:par>
        <p:cTn id="1" dur="indefinite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3" dur="500"/>
                                        <p:tgtEl>
                                          <p:spTgt spid="1126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animBg="1"/>
      <p:bldP spid="11267" grpId="0" animBg="1"/>
      <p:bldP spid="11268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291" name="Rectangle 2"/>
          <p:cNvSpPr>
            <a:spLocks noChangeArrowheads="1"/>
          </p:cNvSpPr>
          <p:nvPr/>
        </p:nvSpPr>
        <p:spPr bwMode="auto">
          <a:xfrm>
            <a:off x="323850" y="549275"/>
            <a:ext cx="4914900" cy="1385888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Miroslav Florian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(1931 – 1996)</a:t>
            </a:r>
            <a:br>
              <a:rPr lang="cs-CZ" altLang="cs-CZ" sz="28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</a:br>
            <a:r>
              <a:rPr lang="cs-CZ" altLang="cs-CZ" sz="2800">
                <a:solidFill>
                  <a:srgbClr val="FFFFFF"/>
                </a:solidFill>
                <a:cs typeface="DejaVu Sans" charset="0"/>
              </a:rPr>
              <a:t>představitel oficiální poezie  </a:t>
            </a:r>
          </a:p>
        </p:txBody>
      </p:sp>
      <p:sp>
        <p:nvSpPr>
          <p:cNvPr id="12292" name="Rectangle 3"/>
          <p:cNvSpPr>
            <a:spLocks noChangeArrowheads="1"/>
          </p:cNvSpPr>
          <p:nvPr/>
        </p:nvSpPr>
        <p:spPr bwMode="auto">
          <a:xfrm>
            <a:off x="539750" y="5040313"/>
            <a:ext cx="8604250" cy="155733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marL="457200" indent="-454025">
              <a:buClrTx/>
              <a:buSzTx/>
              <a:buFontTx/>
              <a:buNone/>
              <a:tabLst>
                <a:tab pos="457200" algn="l"/>
                <a:tab pos="904875" algn="l"/>
                <a:tab pos="1354138" algn="l"/>
                <a:tab pos="1803400" algn="l"/>
                <a:tab pos="2252663" algn="l"/>
                <a:tab pos="2701925" algn="l"/>
                <a:tab pos="3151188" algn="l"/>
                <a:tab pos="3600450" algn="l"/>
                <a:tab pos="4049713" algn="l"/>
                <a:tab pos="4498975" algn="l"/>
                <a:tab pos="4948238" algn="l"/>
                <a:tab pos="5397500" algn="l"/>
                <a:tab pos="5846763" algn="l"/>
                <a:tab pos="6296025" algn="l"/>
                <a:tab pos="6745288" algn="l"/>
                <a:tab pos="7194550" algn="l"/>
                <a:tab pos="7643813" algn="l"/>
                <a:tab pos="8093075" algn="l"/>
                <a:tab pos="8542338" algn="l"/>
                <a:tab pos="8991600" algn="l"/>
                <a:tab pos="9440863" algn="l"/>
              </a:tabLst>
            </a:pPr>
            <a:r>
              <a:rPr lang="cs-CZ" altLang="cs-CZ" sz="24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Redaktor  Československého rozhlasu a poslanec ČNR</a:t>
            </a:r>
          </a:p>
          <a:p>
            <a:pPr marL="457200" indent="-454025">
              <a:buClrTx/>
              <a:buSzTx/>
              <a:buFontTx/>
              <a:buNone/>
              <a:tabLst>
                <a:tab pos="457200" algn="l"/>
                <a:tab pos="904875" algn="l"/>
                <a:tab pos="1354138" algn="l"/>
                <a:tab pos="1803400" algn="l"/>
                <a:tab pos="2252663" algn="l"/>
                <a:tab pos="2701925" algn="l"/>
                <a:tab pos="3151188" algn="l"/>
                <a:tab pos="3600450" algn="l"/>
                <a:tab pos="4049713" algn="l"/>
                <a:tab pos="4498975" algn="l"/>
                <a:tab pos="4948238" algn="l"/>
                <a:tab pos="5397500" algn="l"/>
                <a:tab pos="5846763" algn="l"/>
                <a:tab pos="6296025" algn="l"/>
                <a:tab pos="6745288" algn="l"/>
                <a:tab pos="7194550" algn="l"/>
                <a:tab pos="7643813" algn="l"/>
                <a:tab pos="8093075" algn="l"/>
                <a:tab pos="8542338" algn="l"/>
                <a:tab pos="8991600" algn="l"/>
                <a:tab pos="9440863" algn="l"/>
              </a:tabLst>
            </a:pPr>
            <a:r>
              <a:rPr lang="cs-CZ" altLang="cs-CZ" sz="2400" b="1">
                <a:solidFill>
                  <a:srgbClr val="000000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Cestou k slunci (1953) </a:t>
            </a:r>
            <a:r>
              <a:rPr lang="cs-CZ" altLang="cs-CZ" sz="24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– dobový optimismus</a:t>
            </a:r>
          </a:p>
          <a:p>
            <a:pPr marL="457200" indent="-454025">
              <a:buClrTx/>
              <a:buSzTx/>
              <a:buFontTx/>
              <a:buNone/>
              <a:tabLst>
                <a:tab pos="457200" algn="l"/>
                <a:tab pos="904875" algn="l"/>
                <a:tab pos="1354138" algn="l"/>
                <a:tab pos="1803400" algn="l"/>
                <a:tab pos="2252663" algn="l"/>
                <a:tab pos="2701925" algn="l"/>
                <a:tab pos="3151188" algn="l"/>
                <a:tab pos="3600450" algn="l"/>
                <a:tab pos="4049713" algn="l"/>
                <a:tab pos="4498975" algn="l"/>
                <a:tab pos="4948238" algn="l"/>
                <a:tab pos="5397500" algn="l"/>
                <a:tab pos="5846763" algn="l"/>
                <a:tab pos="6296025" algn="l"/>
                <a:tab pos="6745288" algn="l"/>
                <a:tab pos="7194550" algn="l"/>
                <a:tab pos="7643813" algn="l"/>
                <a:tab pos="8093075" algn="l"/>
                <a:tab pos="8542338" algn="l"/>
                <a:tab pos="8991600" algn="l"/>
                <a:tab pos="9440863" algn="l"/>
              </a:tabLst>
            </a:pPr>
            <a:r>
              <a:rPr lang="cs-CZ" altLang="cs-CZ" sz="2400" b="1">
                <a:solidFill>
                  <a:srgbClr val="000000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Závrať (1957) </a:t>
            </a:r>
            <a:r>
              <a:rPr lang="cs-CZ" altLang="cs-CZ" sz="24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– obavy z nukleární hrozby</a:t>
            </a:r>
          </a:p>
          <a:p>
            <a:pPr marL="457200" indent="-454025">
              <a:buClrTx/>
              <a:buSzTx/>
              <a:buFontTx/>
              <a:buNone/>
              <a:tabLst>
                <a:tab pos="457200" algn="l"/>
                <a:tab pos="904875" algn="l"/>
                <a:tab pos="1354138" algn="l"/>
                <a:tab pos="1803400" algn="l"/>
                <a:tab pos="2252663" algn="l"/>
                <a:tab pos="2701925" algn="l"/>
                <a:tab pos="3151188" algn="l"/>
                <a:tab pos="3600450" algn="l"/>
                <a:tab pos="4049713" algn="l"/>
                <a:tab pos="4498975" algn="l"/>
                <a:tab pos="4948238" algn="l"/>
                <a:tab pos="5397500" algn="l"/>
                <a:tab pos="5846763" algn="l"/>
                <a:tab pos="6296025" algn="l"/>
                <a:tab pos="6745288" algn="l"/>
                <a:tab pos="7194550" algn="l"/>
                <a:tab pos="7643813" algn="l"/>
                <a:tab pos="8093075" algn="l"/>
                <a:tab pos="8542338" algn="l"/>
                <a:tab pos="8991600" algn="l"/>
                <a:tab pos="9440863" algn="l"/>
              </a:tabLst>
            </a:pPr>
            <a:r>
              <a:rPr lang="cs-CZ" altLang="cs-CZ" sz="2400" b="1">
                <a:solidFill>
                  <a:srgbClr val="000000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Záznam o potopě </a:t>
            </a:r>
            <a:r>
              <a:rPr lang="cs-CZ" altLang="cs-CZ" sz="24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(1963) motiv smrti a úzkost</a:t>
            </a:r>
          </a:p>
        </p:txBody>
      </p:sp>
      <p:pic>
        <p:nvPicPr>
          <p:cNvPr id="12294" name="Picture 6" descr="C:\Users\Věra\Desktop\1.Česká poezie-obrázky\florián - foto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435600" y="554038"/>
            <a:ext cx="2932113" cy="410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3840163" y="2190750"/>
            <a:ext cx="1398587" cy="461963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400" b="1" dirty="0">
                <a:solidFill>
                  <a:srgbClr val="FFFFFF"/>
                </a:solidFill>
                <a:latin typeface="Arial Black" pitchFamily="34" charset="0"/>
              </a:rPr>
              <a:t>básník </a:t>
            </a:r>
          </a:p>
        </p:txBody>
      </p:sp>
      <p:sp>
        <p:nvSpPr>
          <p:cNvPr id="8" name="Obdélník 7"/>
          <p:cNvSpPr/>
          <p:nvPr/>
        </p:nvSpPr>
        <p:spPr>
          <a:xfrm>
            <a:off x="3365500" y="2852738"/>
            <a:ext cx="1873250" cy="46196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400" b="1" dirty="0">
                <a:solidFill>
                  <a:srgbClr val="FFFFFF"/>
                </a:solidFill>
                <a:latin typeface="Arial Black" pitchFamily="34" charset="0"/>
              </a:rPr>
              <a:t>publicista</a:t>
            </a:r>
            <a:r>
              <a:rPr lang="cs-CZ" b="1" dirty="0">
                <a:solidFill>
                  <a:srgbClr val="FFFFFF"/>
                </a:solidFill>
                <a:latin typeface="Arial Black" pitchFamily="34" charset="0"/>
              </a:rPr>
              <a:t> </a:t>
            </a:r>
          </a:p>
        </p:txBody>
      </p:sp>
      <p:sp>
        <p:nvSpPr>
          <p:cNvPr id="9" name="Obdélník 8"/>
          <p:cNvSpPr/>
          <p:nvPr/>
        </p:nvSpPr>
        <p:spPr>
          <a:xfrm>
            <a:off x="3822700" y="3513138"/>
            <a:ext cx="1406525" cy="461962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400" b="1" dirty="0">
                <a:solidFill>
                  <a:srgbClr val="FFFFFF"/>
                </a:solidFill>
                <a:latin typeface="Arial Black" pitchFamily="34" charset="0"/>
              </a:rPr>
              <a:t>politik </a:t>
            </a:r>
            <a:r>
              <a:rPr lang="cs-CZ" b="1" dirty="0">
                <a:solidFill>
                  <a:srgbClr val="FFFFFF"/>
                </a:solidFill>
                <a:latin typeface="Arial Black" pitchFamily="34" charset="0"/>
              </a:rPr>
              <a:t> </a:t>
            </a:r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5505450" y="4652963"/>
            <a:ext cx="2862263" cy="3381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r"/>
            <a:r>
              <a:rPr lang="cs-CZ" altLang="cs-CZ" sz="800" u="sng">
                <a:hlinkClick r:id="rId4"/>
              </a:rPr>
              <a:t>http://www.slovnikceskeliteratury.cz/getImage.jsp?docid=1010&amp;thmb&amp;id=263</a:t>
            </a:r>
            <a:endParaRPr lang="cs-CZ" altLang="cs-CZ" sz="800"/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122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8" dur="500"/>
                                        <p:tgtEl>
                                          <p:spTgt spid="1229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2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1" dur="500"/>
                                        <p:tgtEl>
                                          <p:spTgt spid="1229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291" grpId="0" animBg="1"/>
      <p:bldP spid="12292" grpId="0"/>
      <p:bldP spid="7" grpId="0" animBg="1"/>
      <p:bldP spid="8" grpId="0" animBg="1"/>
      <p:bldP spid="9" grpId="0" animBg="1"/>
      <p:bldP spid="10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 Box 1"/>
          <p:cNvSpPr txBox="1">
            <a:spLocks noChangeArrowheads="1"/>
          </p:cNvSpPr>
          <p:nvPr/>
        </p:nvSpPr>
        <p:spPr bwMode="auto">
          <a:xfrm>
            <a:off x="0" y="115888"/>
            <a:ext cx="9144000" cy="180022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anchor="ctr"/>
          <a:lstStyle/>
          <a:p>
            <a:pPr indent="104775"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4400" b="1" dirty="0">
                <a:solidFill>
                  <a:srgbClr val="FFFFFF"/>
                </a:solidFill>
                <a:latin typeface="Arial Black" pitchFamily="32" charset="0"/>
              </a:rPr>
              <a:t>KAREL </a:t>
            </a:r>
            <a:r>
              <a:rPr lang="cs-CZ" sz="4400" b="1" dirty="0" err="1">
                <a:solidFill>
                  <a:srgbClr val="FFFFFF"/>
                </a:solidFill>
                <a:latin typeface="Arial Black" pitchFamily="32" charset="0"/>
              </a:rPr>
              <a:t>ŠIKTANC</a:t>
            </a:r>
            <a:r>
              <a:rPr lang="cs-CZ" sz="4400" b="1" dirty="0">
                <a:solidFill>
                  <a:srgbClr val="FFFFFF"/>
                </a:solidFill>
                <a:latin typeface="Arial Black" pitchFamily="32" charset="0"/>
              </a:rPr>
              <a:t> </a:t>
            </a:r>
            <a:r>
              <a:rPr lang="cs-CZ" sz="4400" b="1" dirty="0">
                <a:solidFill>
                  <a:srgbClr val="FFFFFF"/>
                </a:solidFill>
              </a:rPr>
              <a:t>(1928)</a:t>
            </a:r>
            <a:r>
              <a:rPr lang="cs-CZ" sz="4400" dirty="0">
                <a:solidFill>
                  <a:srgbClr val="FFFFFF"/>
                </a:solidFill>
                <a:latin typeface="Times New Roman" pitchFamily="16" charset="0"/>
                <a:cs typeface="Times New Roman" pitchFamily="16" charset="0"/>
              </a:rPr>
              <a:t>       </a:t>
            </a:r>
          </a:p>
        </p:txBody>
      </p:sp>
      <p:sp>
        <p:nvSpPr>
          <p:cNvPr id="14338" name="Rectangle 2"/>
          <p:cNvSpPr>
            <a:spLocks noChangeArrowheads="1"/>
          </p:cNvSpPr>
          <p:nvPr/>
        </p:nvSpPr>
        <p:spPr bwMode="auto">
          <a:xfrm rot="16200000" flipV="1">
            <a:off x="1313656" y="1070769"/>
            <a:ext cx="611188" cy="273685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rot="10800000" vert="eaVert" lIns="90000" tIns="46800" rIns="90000" bIns="46800">
            <a:spAutoFit/>
          </a:bodyPr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800" b="1" dirty="0">
                <a:solidFill>
                  <a:srgbClr val="FFFFFF"/>
                </a:solidFill>
              </a:rPr>
              <a:t>básník</a:t>
            </a:r>
            <a:r>
              <a:rPr lang="cs-CZ" sz="2800" dirty="0">
                <a:solidFill>
                  <a:srgbClr val="000000"/>
                </a:solidFill>
              </a:rPr>
              <a:t> </a:t>
            </a:r>
          </a:p>
        </p:txBody>
      </p:sp>
      <p:sp>
        <p:nvSpPr>
          <p:cNvPr id="14339" name="Rectangle 3"/>
          <p:cNvSpPr>
            <a:spLocks noChangeArrowheads="1"/>
          </p:cNvSpPr>
          <p:nvPr/>
        </p:nvSpPr>
        <p:spPr bwMode="auto">
          <a:xfrm>
            <a:off x="250825" y="3048000"/>
            <a:ext cx="2736850" cy="5207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 b="1">
                <a:solidFill>
                  <a:srgbClr val="FFFFFF"/>
                </a:solidFill>
                <a:cs typeface="DejaVu Sans" charset="0"/>
              </a:rPr>
              <a:t>překladatel</a:t>
            </a:r>
            <a:r>
              <a:rPr lang="cs-CZ" altLang="cs-CZ" b="1">
                <a:solidFill>
                  <a:srgbClr val="FFFFFF"/>
                </a:solidFill>
                <a:cs typeface="DejaVu Sans" charset="0"/>
              </a:rPr>
              <a:t> </a:t>
            </a:r>
          </a:p>
        </p:txBody>
      </p:sp>
      <p:sp>
        <p:nvSpPr>
          <p:cNvPr id="14340" name="Rectangle 4"/>
          <p:cNvSpPr>
            <a:spLocks noChangeArrowheads="1"/>
          </p:cNvSpPr>
          <p:nvPr/>
        </p:nvSpPr>
        <p:spPr bwMode="auto">
          <a:xfrm>
            <a:off x="250825" y="3860800"/>
            <a:ext cx="2736850" cy="520700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800" b="1" dirty="0">
                <a:solidFill>
                  <a:srgbClr val="FFFFFF"/>
                </a:solidFill>
              </a:rPr>
              <a:t>autor pohádek </a:t>
            </a:r>
          </a:p>
        </p:txBody>
      </p:sp>
      <p:sp>
        <p:nvSpPr>
          <p:cNvPr id="14341" name="Rectangle 5"/>
          <p:cNvSpPr>
            <a:spLocks noChangeArrowheads="1"/>
          </p:cNvSpPr>
          <p:nvPr/>
        </p:nvSpPr>
        <p:spPr bwMode="auto">
          <a:xfrm>
            <a:off x="250825" y="4652963"/>
            <a:ext cx="4826000" cy="19224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  <a:cs typeface="DejaVu Sans" charset="0"/>
              </a:rPr>
              <a:t>  Kvůli svému odmítavému postoji ke komunistickému  režimu nesměl za normalizace publikovat a byl nucen vykonávat manuální práce. </a:t>
            </a:r>
          </a:p>
        </p:txBody>
      </p:sp>
      <p:pic>
        <p:nvPicPr>
          <p:cNvPr id="13319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364163" y="1628775"/>
            <a:ext cx="3240087" cy="445611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12296" name="Rectangle 7"/>
          <p:cNvSpPr>
            <a:spLocks noChangeArrowheads="1"/>
          </p:cNvSpPr>
          <p:nvPr/>
        </p:nvSpPr>
        <p:spPr bwMode="auto">
          <a:xfrm>
            <a:off x="5724525" y="6203950"/>
            <a:ext cx="3005138" cy="3714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000" u="sng">
                <a:solidFill>
                  <a:srgbClr val="CCCCFF"/>
                </a:solidFill>
                <a:cs typeface="DejaVu Sans" charset="0"/>
                <a:hlinkClick r:id="rId4"/>
              </a:rPr>
              <a:t>http://</a:t>
            </a:r>
            <a:r>
              <a:rPr lang="cs-CZ" altLang="cs-CZ" sz="800" u="sng">
                <a:solidFill>
                  <a:srgbClr val="CCCCFF"/>
                </a:solidFill>
                <a:cs typeface="DejaVu Sans" charset="0"/>
                <a:hlinkClick r:id="rId4"/>
              </a:rPr>
              <a:t>www.slovnikceskeliteratury.cz/getImage.jsp%3Fdocid%3D1135%26thmb%26id%3D1275</a:t>
            </a:r>
          </a:p>
        </p:txBody>
      </p:sp>
    </p:spTree>
  </p:cSld>
  <p:clrMapOvr>
    <a:masterClrMapping/>
  </p:clrMapOvr>
  <p:transition spd="slow" advClick="0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8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3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7" dur="2000"/>
                                        <p:tgtEl>
                                          <p:spTgt spid="133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12" dur="2000"/>
                                        <p:tgtEl>
                                          <p:spTgt spid="143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143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43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143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8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3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amond(in)">
                                      <p:cBhvr>
                                        <p:cTn id="35" dur="2000"/>
                                        <p:tgtEl>
                                          <p:spTgt spid="1434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4337" grpId="0" animBg="1"/>
      <p:bldP spid="14338" grpId="0" animBg="1"/>
      <p:bldP spid="14339" grpId="0" animBg="1"/>
      <p:bldP spid="14340" grpId="0" animBg="1"/>
      <p:bldP spid="1434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4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20725" y="723900"/>
            <a:ext cx="3402013" cy="5275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13315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3800" y="723900"/>
            <a:ext cx="3270250" cy="52752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13316" name="Rectangle 4"/>
          <p:cNvSpPr>
            <a:spLocks noChangeArrowheads="1"/>
          </p:cNvSpPr>
          <p:nvPr/>
        </p:nvSpPr>
        <p:spPr bwMode="auto">
          <a:xfrm>
            <a:off x="712788" y="6426200"/>
            <a:ext cx="3924300" cy="261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>
            <a:spAutoFit/>
          </a:bodyPr>
          <a:lstStyle/>
          <a:p>
            <a:pPr eaLnBrk="0" hangingPunct="0"/>
            <a:r>
              <a:rPr lang="cs-CZ" altLang="cs-CZ" sz="110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http://</a:t>
            </a:r>
            <a:r>
              <a:rPr lang="cs-CZ" altLang="cs-CZ" sz="80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img.databazeknih.cz/images/73</a:t>
            </a:r>
            <a:r>
              <a:rPr lang="cs-CZ" altLang="cs-CZ" sz="1100">
                <a:solidFill>
                  <a:schemeClr val="tx1"/>
                </a:solidFill>
                <a:latin typeface="Calibri" pitchFamily="34" charset="0"/>
                <a:ea typeface="Calibri" pitchFamily="34" charset="0"/>
                <a:cs typeface="Times New Roman" pitchFamily="18" charset="0"/>
                <a:hlinkClick r:id="rId5"/>
              </a:rPr>
              <a:t>_/738/zizen-127373.jpg</a:t>
            </a:r>
            <a:endParaRPr lang="cs-CZ" altLang="cs-CZ">
              <a:solidFill>
                <a:schemeClr val="tx1"/>
              </a:solidFill>
              <a:ea typeface="Calibri" pitchFamily="34" charset="0"/>
              <a:cs typeface="Times New Roman" pitchFamily="18" charset="0"/>
            </a:endParaRPr>
          </a:p>
        </p:txBody>
      </p:sp>
      <p:sp>
        <p:nvSpPr>
          <p:cNvPr id="13317" name="Obdélník 4"/>
          <p:cNvSpPr>
            <a:spLocks noChangeArrowheads="1"/>
          </p:cNvSpPr>
          <p:nvPr/>
        </p:nvSpPr>
        <p:spPr bwMode="auto">
          <a:xfrm>
            <a:off x="4691063" y="6450013"/>
            <a:ext cx="4481512" cy="214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6"/>
              </a:rPr>
              <a:t>http://www.antikvariat-levneknihy.cz/slir/w800-h800//katalog-img/4329/gal-4144-orig.jpg</a:t>
            </a:r>
            <a:endParaRPr lang="cs-CZ" altLang="cs-CZ" sz="800"/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/>
          <p:cNvSpPr>
            <a:spLocks noChangeArrowheads="1"/>
          </p:cNvSpPr>
          <p:nvPr/>
        </p:nvSpPr>
        <p:spPr bwMode="auto">
          <a:xfrm>
            <a:off x="539750" y="1989138"/>
            <a:ext cx="8569325" cy="45878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 b="1">
                <a:solidFill>
                  <a:srgbClr val="17375E"/>
                </a:solidFill>
                <a:latin typeface="Arial Black" pitchFamily="34" charset="0"/>
                <a:cs typeface="DejaVu Sans" charset="0"/>
              </a:rPr>
              <a:t>Heinovské noci  (1960)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17375E"/>
                </a:solidFill>
                <a:cs typeface="DejaVu Sans" charset="0"/>
              </a:rPr>
              <a:t>Obsáhlá lyrickoepická básnická skladba. Básník vychází ze svých dětských vzpomínek, kdy jako chlapec ze sousední vesnice Hřebeč se stal  svědkem hrůzy, krutosti a ničení. Po přečtení ukázky se pokuste uhodnout, jaká událost je zde zachycena.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>
              <a:solidFill>
                <a:srgbClr val="17375E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17375E"/>
                </a:solidFill>
                <a:cs typeface="DejaVu Sans" charset="0"/>
              </a:rPr>
              <a:t>Motto z H. Heina –     </a:t>
            </a:r>
            <a:r>
              <a:rPr lang="cs-CZ" altLang="cs-CZ" sz="2000" b="1">
                <a:solidFill>
                  <a:srgbClr val="17375E"/>
                </a:solidFill>
                <a:cs typeface="DejaVu Sans" charset="0"/>
              </a:rPr>
              <a:t>motiv se vrací 7 x v obměňovaném refrénu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000000"/>
                </a:solidFill>
                <a:latin typeface="Times New Roman" pitchFamily="18" charset="0"/>
                <a:cs typeface="DejaVu Sans" charset="0"/>
              </a:rPr>
              <a:t> </a:t>
            </a:r>
            <a:r>
              <a:rPr lang="cs-CZ" altLang="cs-CZ" sz="2400" b="1" i="1">
                <a:solidFill>
                  <a:srgbClr val="7878DE"/>
                </a:solidFill>
                <a:cs typeface="DejaVu Sans" charset="0"/>
              </a:rPr>
              <a:t>Na oblohu modromodrou,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 i="1">
                <a:solidFill>
                  <a:srgbClr val="7878DE"/>
                </a:solidFill>
                <a:cs typeface="DejaVu Sans" charset="0"/>
              </a:rPr>
              <a:t>kde tak krásně hvězdy svítí,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 i="1">
                <a:solidFill>
                  <a:srgbClr val="7878DE"/>
                </a:solidFill>
                <a:cs typeface="DejaVu Sans" charset="0"/>
              </a:rPr>
              <a:t>chtěl bych rty své přitisknouti,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 i="1">
                <a:solidFill>
                  <a:srgbClr val="7878DE"/>
                </a:solidFill>
                <a:cs typeface="DejaVu Sans" charset="0"/>
              </a:rPr>
              <a:t>divě přitisknout a plakat.                          </a:t>
            </a:r>
            <a:r>
              <a:rPr lang="cs-CZ" altLang="cs-CZ" sz="2400" b="1" i="1">
                <a:solidFill>
                  <a:srgbClr val="22228B"/>
                </a:solidFill>
                <a:cs typeface="DejaVu Sans" charset="0"/>
              </a:rPr>
              <a:t>Heinrich Heine</a:t>
            </a:r>
          </a:p>
        </p:txBody>
      </p:sp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250825" y="188913"/>
            <a:ext cx="8208963" cy="587375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3200" b="1" dirty="0">
                <a:solidFill>
                  <a:srgbClr val="FFFFFF"/>
                </a:solidFill>
                <a:latin typeface="Arial Black" pitchFamily="32" charset="0"/>
              </a:rPr>
              <a:t>  Z díla:</a:t>
            </a:r>
          </a:p>
        </p:txBody>
      </p:sp>
      <p:sp>
        <p:nvSpPr>
          <p:cNvPr id="15364" name="Rectangle 3"/>
          <p:cNvSpPr>
            <a:spLocks noChangeArrowheads="1"/>
          </p:cNvSpPr>
          <p:nvPr/>
        </p:nvSpPr>
        <p:spPr bwMode="auto">
          <a:xfrm>
            <a:off x="539750" y="908050"/>
            <a:ext cx="8569325" cy="8953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 b="1">
                <a:solidFill>
                  <a:srgbClr val="17375E"/>
                </a:solidFill>
                <a:latin typeface="Arial Black" pitchFamily="34" charset="0"/>
                <a:cs typeface="DejaVu Sans" charset="0"/>
              </a:rPr>
              <a:t>Žízeň  (1959) </a:t>
            </a:r>
            <a:r>
              <a:rPr lang="cs-CZ" altLang="cs-CZ" sz="2400">
                <a:solidFill>
                  <a:srgbClr val="17375E"/>
                </a:solidFill>
                <a:cs typeface="DejaVu Sans" charset="0"/>
              </a:rPr>
              <a:t>Sbírka inspirovaná městským prostředím,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17375E"/>
                </a:solidFill>
                <a:cs typeface="DejaVu Sans" charset="0"/>
              </a:rPr>
              <a:t>zachycuje každodenní situace prostých lidí.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53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536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36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1536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362" grpId="0"/>
      <p:bldP spid="15363" grpId="0" animBg="1"/>
      <p:bldP spid="15364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Rectangle 1"/>
          <p:cNvSpPr>
            <a:spLocks noChangeArrowheads="1"/>
          </p:cNvSpPr>
          <p:nvPr/>
        </p:nvSpPr>
        <p:spPr bwMode="auto">
          <a:xfrm>
            <a:off x="395288" y="404813"/>
            <a:ext cx="3852862" cy="55800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…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Byl červen Hvězdy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Deset hodin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mlčel kraj A  mlčel Bůh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četníci a esesmani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uzavírali za vsí kruh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…</a:t>
            </a: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ráz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dva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kruh se úží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škrtí tichou spící ves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slepý pes se dívá do tmy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zakopává o řetěz              </a:t>
            </a:r>
          </a:p>
        </p:txBody>
      </p:sp>
      <p:sp>
        <p:nvSpPr>
          <p:cNvPr id="15363" name="Rectangle 2"/>
          <p:cNvSpPr>
            <a:spLocks noChangeArrowheads="1"/>
          </p:cNvSpPr>
          <p:nvPr/>
        </p:nvSpPr>
        <p:spPr bwMode="auto">
          <a:xfrm>
            <a:off x="4949825" y="692150"/>
            <a:ext cx="3943350" cy="46958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>
              <a:solidFill>
                <a:srgbClr val="000000"/>
              </a:solidFill>
              <a:latin typeface="Arial Black" pitchFamily="34" charset="0"/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ráz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dva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pažby v okně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zotvírané almary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starý farář běží padá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běží a padá u fary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Na kolena!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vztyk!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klíče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matriky A monstranci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po zahradách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6" name="Rectangle 1"/>
          <p:cNvSpPr>
            <a:spLocks noChangeArrowheads="1"/>
          </p:cNvSpPr>
          <p:nvPr/>
        </p:nvSpPr>
        <p:spPr bwMode="auto">
          <a:xfrm>
            <a:off x="215900" y="260350"/>
            <a:ext cx="4643438" cy="637381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…</a:t>
            </a: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i="1">
                <a:solidFill>
                  <a:srgbClr val="000000"/>
                </a:solidFill>
                <a:cs typeface="DejaVu Sans" charset="0"/>
              </a:rPr>
              <a:t>HEINOVSKÉ NOCI!	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i="1">
                <a:solidFill>
                  <a:srgbClr val="000000"/>
                </a:solidFill>
                <a:cs typeface="DejaVu Sans" charset="0"/>
              </a:rPr>
              <a:t>Lásko,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i="1">
                <a:solidFill>
                  <a:srgbClr val="000000"/>
                </a:solidFill>
                <a:cs typeface="DejaVu Sans" charset="0"/>
              </a:rPr>
              <a:t>najdu tě!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i="1">
                <a:solidFill>
                  <a:srgbClr val="000000"/>
                </a:solidFill>
                <a:cs typeface="DejaVu Sans" charset="0"/>
              </a:rPr>
              <a:t>Hřebínku v závěji,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i="1">
                <a:solidFill>
                  <a:srgbClr val="000000"/>
                </a:solidFill>
                <a:cs typeface="DejaVu Sans" charset="0"/>
              </a:rPr>
              <a:t>zahraji na tebe!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i="1">
                <a:solidFill>
                  <a:srgbClr val="000000"/>
                </a:solidFill>
                <a:cs typeface="DejaVu Sans" charset="0"/>
              </a:rPr>
              <a:t>Rozsviťte, jabloně, neprosím za sebe</a:t>
            </a:r>
            <a:r>
              <a:rPr lang="cs-CZ" altLang="cs-CZ" sz="2400" i="1">
                <a:solidFill>
                  <a:srgbClr val="000000"/>
                </a:solidFill>
                <a:cs typeface="DejaVu Sans" charset="0"/>
              </a:rPr>
              <a:t>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Sklep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plný mužů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sotva dýchá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drolí bláto z nohavic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ve škole se s rancem hrůzy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Nevejdou ženy do lavic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děti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klečí na stupínku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neví proč               </a:t>
            </a:r>
          </a:p>
        </p:txBody>
      </p:sp>
      <p:sp>
        <p:nvSpPr>
          <p:cNvPr id="16387" name="Rectangle 2"/>
          <p:cNvSpPr>
            <a:spLocks noChangeArrowheads="1"/>
          </p:cNvSpPr>
          <p:nvPr/>
        </p:nvSpPr>
        <p:spPr bwMode="auto">
          <a:xfrm>
            <a:off x="5076825" y="188913"/>
            <a:ext cx="3797300" cy="63119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neví zač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prvně vidí hořet knihy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prvně slyší kachní pláč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Králičí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smutné oči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v autech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husí křídla zlomená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dlouhý průvod krav a ovcí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krvácející vemena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…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Nasedat!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Bože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Sbohem školo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Hřbitově Studni Zápraží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ženy lezou na vůz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strach jim nohy podráží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Rectangle 1"/>
          <p:cNvSpPr>
            <a:spLocks noChangeArrowheads="1"/>
          </p:cNvSpPr>
          <p:nvPr/>
        </p:nvSpPr>
        <p:spPr bwMode="auto">
          <a:xfrm>
            <a:off x="215900" y="260350"/>
            <a:ext cx="4643438" cy="64341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Pes za autem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děti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pláčou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jak pomalounku utíká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Zítra budou mít jiná jména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Joachim Inge Erika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Krajíček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slunce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Lustry višní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žebříček se v nich kymácí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u Horáků na zahradě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stavěli stěnu z matrací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i="1">
                <a:solidFill>
                  <a:srgbClr val="000000"/>
                </a:solidFill>
                <a:cs typeface="DejaVu Sans" charset="0"/>
              </a:rPr>
              <a:t>HEINOVSKÉ NOCI!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i="1">
                <a:solidFill>
                  <a:srgbClr val="000000"/>
                </a:solidFill>
                <a:cs typeface="DejaVu Sans" charset="0"/>
              </a:rPr>
              <a:t>Lásko,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i="1">
                <a:solidFill>
                  <a:srgbClr val="000000"/>
                </a:solidFill>
                <a:cs typeface="DejaVu Sans" charset="0"/>
              </a:rPr>
              <a:t>najdu tě!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i="1">
                <a:solidFill>
                  <a:srgbClr val="000000"/>
                </a:solidFill>
                <a:cs typeface="DejaVu Sans" charset="0"/>
              </a:rPr>
              <a:t>             </a:t>
            </a:r>
          </a:p>
        </p:txBody>
      </p:sp>
      <p:sp>
        <p:nvSpPr>
          <p:cNvPr id="17411" name="Rectangle 2"/>
          <p:cNvSpPr>
            <a:spLocks noChangeArrowheads="1"/>
          </p:cNvSpPr>
          <p:nvPr/>
        </p:nvSpPr>
        <p:spPr bwMode="auto">
          <a:xfrm>
            <a:off x="5076825" y="188913"/>
            <a:ext cx="3797300" cy="17399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i="1">
                <a:solidFill>
                  <a:srgbClr val="000000"/>
                </a:solidFill>
                <a:cs typeface="DejaVu Sans" charset="0"/>
              </a:rPr>
              <a:t>Hřebínku v závěji,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i="1">
                <a:solidFill>
                  <a:srgbClr val="000000"/>
                </a:solidFill>
                <a:cs typeface="DejaVu Sans" charset="0"/>
              </a:rPr>
              <a:t>zahraju na tebe!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 i="1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…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>
              <a:solidFill>
                <a:srgbClr val="000000"/>
              </a:solidFill>
              <a:latin typeface="Arial Black" pitchFamily="34" charset="0"/>
              <a:cs typeface="DejaVu Sans" charset="0"/>
            </a:endParaRPr>
          </a:p>
        </p:txBody>
      </p:sp>
      <p:pic>
        <p:nvPicPr>
          <p:cNvPr id="17412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100638" y="1820863"/>
            <a:ext cx="2693987" cy="43449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5" name="Obdélník 4"/>
          <p:cNvSpPr/>
          <p:nvPr/>
        </p:nvSpPr>
        <p:spPr>
          <a:xfrm>
            <a:off x="5091113" y="6335713"/>
            <a:ext cx="3005137" cy="338137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>
              <a:buFont typeface="Times New Roman" pitchFamily="16" charset="0"/>
              <a:buNone/>
              <a:defRPr/>
            </a:pPr>
            <a:r>
              <a:rPr lang="cs-CZ" sz="800" u="sng" dirty="0">
                <a:hlinkClick r:id="rId4"/>
              </a:rPr>
              <a:t>http://www.</a:t>
            </a:r>
            <a:r>
              <a:rPr lang="cs-CZ" sz="800" u="sng" dirty="0" err="1">
                <a:hlinkClick r:id="rId4"/>
              </a:rPr>
              <a:t>antikvariat</a:t>
            </a:r>
            <a:r>
              <a:rPr lang="cs-CZ" sz="800" u="sng" dirty="0">
                <a:hlinkClick r:id="rId4"/>
              </a:rPr>
              <a:t>-</a:t>
            </a:r>
            <a:r>
              <a:rPr lang="cs-CZ" sz="800" u="sng" dirty="0" err="1">
                <a:hlinkClick r:id="rId4"/>
              </a:rPr>
              <a:t>levneknihy.cz</a:t>
            </a:r>
            <a:r>
              <a:rPr lang="cs-CZ" sz="800" u="sng" dirty="0">
                <a:hlinkClick r:id="rId4"/>
              </a:rPr>
              <a:t>/</a:t>
            </a:r>
            <a:r>
              <a:rPr lang="cs-CZ" sz="800" u="sng" dirty="0" err="1">
                <a:hlinkClick r:id="rId4"/>
              </a:rPr>
              <a:t>slir</a:t>
            </a:r>
            <a:r>
              <a:rPr lang="cs-CZ" sz="800" u="sng" dirty="0">
                <a:hlinkClick r:id="rId4"/>
              </a:rPr>
              <a:t>/w800-h800//katalog-</a:t>
            </a:r>
            <a:r>
              <a:rPr lang="cs-CZ" sz="800" u="sng" dirty="0" err="1">
                <a:hlinkClick r:id="rId4"/>
              </a:rPr>
              <a:t>img</a:t>
            </a:r>
            <a:r>
              <a:rPr lang="cs-CZ" sz="800" u="sng" dirty="0">
                <a:hlinkClick r:id="rId4"/>
              </a:rPr>
              <a:t>/4329/</a:t>
            </a:r>
            <a:r>
              <a:rPr lang="cs-CZ" sz="800" u="sng" dirty="0" err="1">
                <a:hlinkClick r:id="rId4"/>
              </a:rPr>
              <a:t>gal</a:t>
            </a:r>
            <a:r>
              <a:rPr lang="cs-CZ" sz="800" u="sng" dirty="0">
                <a:hlinkClick r:id="rId4"/>
              </a:rPr>
              <a:t>-4144-</a:t>
            </a:r>
            <a:r>
              <a:rPr lang="cs-CZ" sz="800" u="sng" dirty="0" err="1">
                <a:hlinkClick r:id="rId4"/>
              </a:rPr>
              <a:t>orig.jpg</a:t>
            </a:r>
            <a:endParaRPr lang="cs-CZ" sz="800" dirty="0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1"/>
          <p:cNvSpPr>
            <a:spLocks noChangeArrowheads="1"/>
          </p:cNvSpPr>
          <p:nvPr/>
        </p:nvSpPr>
        <p:spPr bwMode="auto">
          <a:xfrm>
            <a:off x="323850" y="1268413"/>
            <a:ext cx="8569325" cy="398462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17375E"/>
                </a:solidFill>
                <a:cs typeface="DejaVu Sans" charset="0"/>
              </a:rPr>
              <a:t> </a:t>
            </a:r>
            <a:r>
              <a:rPr lang="cs-CZ" altLang="cs-CZ" sz="2000" b="1">
                <a:solidFill>
                  <a:srgbClr val="17375E"/>
                </a:solidFill>
                <a:cs typeface="DejaVu Sans" charset="0"/>
              </a:rPr>
              <a:t>Likvidace Lidic v červnu1942. </a:t>
            </a:r>
            <a:r>
              <a:rPr lang="cs-CZ" altLang="cs-CZ" sz="2000">
                <a:solidFill>
                  <a:srgbClr val="17375E"/>
                </a:solidFill>
                <a:cs typeface="DejaVu Sans" charset="0"/>
              </a:rPr>
              <a:t>jako odveta za atentát na  R. Heydricha</a:t>
            </a:r>
            <a:r>
              <a:rPr lang="cs-CZ" altLang="cs-CZ" sz="2000" b="1">
                <a:solidFill>
                  <a:srgbClr val="17375E"/>
                </a:solidFill>
                <a:cs typeface="DejaVu Sans" charset="0"/>
              </a:rPr>
              <a:t>. </a:t>
            </a:r>
          </a:p>
        </p:txBody>
      </p:sp>
      <p:sp>
        <p:nvSpPr>
          <p:cNvPr id="20482" name="Rectangle 2"/>
          <p:cNvSpPr>
            <a:spLocks noChangeArrowheads="1"/>
          </p:cNvSpPr>
          <p:nvPr/>
        </p:nvSpPr>
        <p:spPr bwMode="auto">
          <a:xfrm>
            <a:off x="323850" y="2308225"/>
            <a:ext cx="8569325" cy="709613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10253F"/>
                </a:solidFill>
                <a:cs typeface="DejaVu Sans" charset="0"/>
              </a:rPr>
              <a:t>Jiří Kolář, Vršovický Ezop (1993) </a:t>
            </a:r>
            <a:r>
              <a:rPr lang="cs-CZ" altLang="cs-CZ" sz="2000">
                <a:solidFill>
                  <a:srgbClr val="10253F"/>
                </a:solidFill>
                <a:cs typeface="DejaVu Sans" charset="0"/>
              </a:rPr>
              <a:t>oddí</a:t>
            </a:r>
            <a:r>
              <a:rPr lang="cs-CZ" altLang="cs-CZ" sz="2000" b="1">
                <a:solidFill>
                  <a:srgbClr val="10253F"/>
                </a:solidFill>
                <a:cs typeface="DejaVu Sans" charset="0"/>
              </a:rPr>
              <a:t>l: Černá lyra, </a:t>
            </a:r>
            <a:r>
              <a:rPr lang="cs-CZ" altLang="cs-CZ" sz="2000">
                <a:solidFill>
                  <a:srgbClr val="10253F"/>
                </a:solidFill>
                <a:cs typeface="DejaVu Sans" charset="0"/>
              </a:rPr>
              <a:t>báseň</a:t>
            </a:r>
            <a:r>
              <a:rPr lang="cs-CZ" altLang="cs-CZ" sz="2000" b="1">
                <a:solidFill>
                  <a:srgbClr val="10253F"/>
                </a:solidFill>
                <a:cs typeface="DejaVu Sans" charset="0"/>
              </a:rPr>
              <a:t> Poslední dnové   </a:t>
            </a:r>
          </a:p>
        </p:txBody>
      </p:sp>
      <p:sp>
        <p:nvSpPr>
          <p:cNvPr id="20483" name="Rectangle 3"/>
          <p:cNvSpPr>
            <a:spLocks noChangeArrowheads="1"/>
          </p:cNvSpPr>
          <p:nvPr/>
        </p:nvSpPr>
        <p:spPr bwMode="auto">
          <a:xfrm>
            <a:off x="323850" y="1773238"/>
            <a:ext cx="8569325" cy="398462"/>
          </a:xfrm>
          <a:prstGeom prst="rect">
            <a:avLst/>
          </a:prstGeom>
          <a:solidFill>
            <a:srgbClr val="558ED5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2.Který básník zpracoval stejné téma a v jakém díle?</a:t>
            </a:r>
          </a:p>
        </p:txBody>
      </p:sp>
      <p:sp>
        <p:nvSpPr>
          <p:cNvPr id="20484" name="Rectangle 4"/>
          <p:cNvSpPr>
            <a:spLocks noChangeArrowheads="1"/>
          </p:cNvSpPr>
          <p:nvPr/>
        </p:nvSpPr>
        <p:spPr bwMode="auto">
          <a:xfrm>
            <a:off x="323850" y="3101975"/>
            <a:ext cx="8569325" cy="398463"/>
          </a:xfrm>
          <a:prstGeom prst="rect">
            <a:avLst/>
          </a:prstGeom>
          <a:solidFill>
            <a:srgbClr val="558ED5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3.Srovnejte text s odlišným zpracováním Jiřího Koláře</a:t>
            </a:r>
          </a:p>
        </p:txBody>
      </p:sp>
      <p:sp>
        <p:nvSpPr>
          <p:cNvPr id="20485" name="Rectangle 5"/>
          <p:cNvSpPr>
            <a:spLocks noChangeArrowheads="1"/>
          </p:cNvSpPr>
          <p:nvPr/>
        </p:nvSpPr>
        <p:spPr bwMode="auto">
          <a:xfrm>
            <a:off x="323850" y="765175"/>
            <a:ext cx="8569325" cy="398463"/>
          </a:xfrm>
          <a:prstGeom prst="rect">
            <a:avLst/>
          </a:prstGeom>
          <a:solidFill>
            <a:srgbClr val="558ED5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1. Poznali jste konkrétní historickou událost, která byla inspirací</a:t>
            </a:r>
            <a:r>
              <a:rPr lang="cs-CZ" altLang="cs-CZ" sz="2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?</a:t>
            </a:r>
          </a:p>
        </p:txBody>
      </p:sp>
      <p:sp>
        <p:nvSpPr>
          <p:cNvPr id="19463" name="Rectangle 6"/>
          <p:cNvSpPr>
            <a:spLocks noChangeArrowheads="1"/>
          </p:cNvSpPr>
          <p:nvPr/>
        </p:nvSpPr>
        <p:spPr bwMode="auto">
          <a:xfrm>
            <a:off x="323850" y="157163"/>
            <a:ext cx="3240088" cy="463550"/>
          </a:xfrm>
          <a:prstGeom prst="rect">
            <a:avLst/>
          </a:prstGeom>
          <a:solidFill>
            <a:srgbClr val="C00000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Úkoly a řešení:</a:t>
            </a:r>
          </a:p>
        </p:txBody>
      </p:sp>
      <p:sp>
        <p:nvSpPr>
          <p:cNvPr id="19464" name="Rectangle 7"/>
          <p:cNvSpPr>
            <a:spLocks noChangeArrowheads="1"/>
          </p:cNvSpPr>
          <p:nvPr/>
        </p:nvSpPr>
        <p:spPr bwMode="auto">
          <a:xfrm>
            <a:off x="576263" y="3573463"/>
            <a:ext cx="5975350" cy="25050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lnSpc>
                <a:spcPct val="80000"/>
              </a:lnSpc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>
                <a:solidFill>
                  <a:srgbClr val="000000"/>
                </a:solidFill>
                <a:cs typeface="DejaVu Sans" charset="0"/>
              </a:rPr>
              <a:t>V 9 hodin byla exekuce hotova a stavení zapálena</a:t>
            </a:r>
          </a:p>
          <a:p>
            <a:pPr>
              <a:lnSpc>
                <a:spcPct val="80000"/>
              </a:lnSpc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>
                <a:solidFill>
                  <a:srgbClr val="000000"/>
                </a:solidFill>
                <a:cs typeface="DejaVu Sans" charset="0"/>
              </a:rPr>
              <a:t>Bylo popraveno 172 mužů</a:t>
            </a:r>
          </a:p>
          <a:p>
            <a:pPr>
              <a:lnSpc>
                <a:spcPct val="80000"/>
              </a:lnSpc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>
                <a:solidFill>
                  <a:srgbClr val="000000"/>
                </a:solidFill>
                <a:cs typeface="DejaVu Sans" charset="0"/>
              </a:rPr>
              <a:t>Nejstaršímu bylo osmdesát a nejmladšímu patnáct</a:t>
            </a:r>
          </a:p>
          <a:p>
            <a:pPr>
              <a:lnSpc>
                <a:spcPct val="80000"/>
              </a:lnSpc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>
                <a:solidFill>
                  <a:srgbClr val="000000"/>
                </a:solidFill>
                <a:cs typeface="DejaVu Sans" charset="0"/>
              </a:rPr>
              <a:t>mezi nimi třiasedmdesátiletý farář</a:t>
            </a:r>
          </a:p>
          <a:p>
            <a:pPr>
              <a:lnSpc>
                <a:spcPct val="80000"/>
              </a:lnSpc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>
                <a:solidFill>
                  <a:srgbClr val="000000"/>
                </a:solidFill>
                <a:cs typeface="DejaVu Sans" charset="0"/>
              </a:rPr>
              <a:t>válečný slepec a 62 hutníků</a:t>
            </a:r>
          </a:p>
          <a:p>
            <a:pPr>
              <a:lnSpc>
                <a:spcPct val="80000"/>
              </a:lnSpc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>
                <a:solidFill>
                  <a:srgbClr val="000000"/>
                </a:solidFill>
                <a:cs typeface="DejaVu Sans" charset="0"/>
              </a:rPr>
              <a:t>96 usedlostí s kostelem sv. Martina ze 14. století a hřbitovem</a:t>
            </a:r>
          </a:p>
          <a:p>
            <a:pPr>
              <a:lnSpc>
                <a:spcPct val="80000"/>
              </a:lnSpc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>
                <a:solidFill>
                  <a:srgbClr val="000000"/>
                </a:solidFill>
                <a:cs typeface="DejaVu Sans" charset="0"/>
              </a:rPr>
              <a:t>srovnáno se zemí a rybník zavezen</a:t>
            </a:r>
          </a:p>
          <a:p>
            <a:pPr>
              <a:lnSpc>
                <a:spcPct val="80000"/>
              </a:lnSpc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>
                <a:solidFill>
                  <a:srgbClr val="000000"/>
                </a:solidFill>
                <a:cs typeface="DejaVu Sans" charset="0"/>
              </a:rPr>
              <a:t>Na celém místě vzniklo rozsáhlé jednolité pole</a:t>
            </a:r>
          </a:p>
          <a:p>
            <a:pPr>
              <a:lnSpc>
                <a:spcPct val="80000"/>
              </a:lnSpc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>
                <a:solidFill>
                  <a:srgbClr val="000000"/>
                </a:solidFill>
                <a:cs typeface="DejaVu Sans" charset="0"/>
              </a:rPr>
              <a:t>obec vymazána z katastrální mapy</a:t>
            </a:r>
          </a:p>
          <a:p>
            <a:pPr>
              <a:lnSpc>
                <a:spcPct val="80000"/>
              </a:lnSpc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>
                <a:solidFill>
                  <a:srgbClr val="000000"/>
                </a:solidFill>
                <a:cs typeface="DejaVu Sans" charset="0"/>
              </a:rPr>
              <a:t>a  majetek v pozemkových knihách připsán Říši </a:t>
            </a:r>
          </a:p>
        </p:txBody>
      </p:sp>
      <p:sp>
        <p:nvSpPr>
          <p:cNvPr id="19465" name="Rectangle 8"/>
          <p:cNvSpPr>
            <a:spLocks noChangeArrowheads="1"/>
          </p:cNvSpPr>
          <p:nvPr/>
        </p:nvSpPr>
        <p:spPr bwMode="auto">
          <a:xfrm>
            <a:off x="323850" y="6092825"/>
            <a:ext cx="8640763" cy="703263"/>
          </a:xfrm>
          <a:prstGeom prst="rect">
            <a:avLst/>
          </a:prstGeom>
          <a:solidFill>
            <a:srgbClr val="FB93EC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17375E"/>
                </a:solidFill>
                <a:cs typeface="DejaVu Sans" charset="0"/>
              </a:rPr>
              <a:t>Jiří Kolář námět zpracoval formou </a:t>
            </a:r>
            <a:r>
              <a:rPr lang="cs-CZ" altLang="cs-CZ" sz="2000" b="1">
                <a:solidFill>
                  <a:srgbClr val="17375E"/>
                </a:solidFill>
                <a:cs typeface="DejaVu Sans" charset="0"/>
              </a:rPr>
              <a:t>tzv. autentické poezie, </a:t>
            </a:r>
            <a:r>
              <a:rPr lang="cs-CZ" altLang="cs-CZ" sz="2000">
                <a:solidFill>
                  <a:srgbClr val="17375E"/>
                </a:solidFill>
                <a:cs typeface="DejaVu Sans" charset="0"/>
              </a:rPr>
              <a:t>kdy uvádí řadu konkrétních údajů  a nevyjadřuje osobní zaujetí.U Šiktance silné emoce..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946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048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048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04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048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04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3" dur="500"/>
                                        <p:tgtEl>
                                          <p:spTgt spid="194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946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1" grpId="0" animBg="1"/>
      <p:bldP spid="20482" grpId="0" animBg="1"/>
      <p:bldP spid="20483" grpId="0" animBg="1"/>
      <p:bldP spid="20484" grpId="0" animBg="1"/>
      <p:bldP spid="20485" grpId="0" animBg="1"/>
      <p:bldP spid="19463" grpId="0" animBg="1"/>
      <p:bldP spid="19464" grpId="0"/>
      <p:bldP spid="19465" grpId="0" animBg="1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 Box 1"/>
          <p:cNvSpPr txBox="1">
            <a:spLocks noChangeArrowheads="1"/>
          </p:cNvSpPr>
          <p:nvPr/>
        </p:nvSpPr>
        <p:spPr bwMode="auto">
          <a:xfrm>
            <a:off x="444500" y="4221163"/>
            <a:ext cx="8520113" cy="576262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39725">
              <a:spcBef>
                <a:spcPts val="5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1800" b="1" i="1">
                <a:solidFill>
                  <a:srgbClr val="10253F"/>
                </a:solidFill>
                <a:cs typeface="DejaVu Sans" charset="0"/>
              </a:rPr>
              <a:t> </a:t>
            </a:r>
            <a:r>
              <a:rPr lang="cs-CZ" altLang="cs-CZ" sz="2000">
                <a:solidFill>
                  <a:srgbClr val="10253F"/>
                </a:solidFill>
                <a:cs typeface="DejaVu Sans" charset="0"/>
              </a:rPr>
              <a:t>Lyrické pasáže vyjadřují pocity, které jsou kontrastem k tomu, co se děje</a:t>
            </a:r>
          </a:p>
        </p:txBody>
      </p:sp>
      <p:sp>
        <p:nvSpPr>
          <p:cNvPr id="21506" name="Rectangle 2"/>
          <p:cNvSpPr>
            <a:spLocks noChangeArrowheads="1"/>
          </p:cNvSpPr>
          <p:nvPr/>
        </p:nvSpPr>
        <p:spPr bwMode="auto">
          <a:xfrm>
            <a:off x="468313" y="1989138"/>
            <a:ext cx="8280400" cy="647700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>
                <a:solidFill>
                  <a:srgbClr val="000000"/>
                </a:solidFill>
                <a:cs typeface="DejaVu Sans" charset="0"/>
              </a:rPr>
              <a:t>A děti /pláčou /jak pomalounku utíká /Zítra budou mít jiná jména/ Joachim Inge Erika</a:t>
            </a:r>
          </a:p>
        </p:txBody>
      </p:sp>
      <p:sp>
        <p:nvSpPr>
          <p:cNvPr id="21507" name="Rectangle 3"/>
          <p:cNvSpPr>
            <a:spLocks noChangeArrowheads="1"/>
          </p:cNvSpPr>
          <p:nvPr/>
        </p:nvSpPr>
        <p:spPr bwMode="auto">
          <a:xfrm>
            <a:off x="444500" y="2781300"/>
            <a:ext cx="8304213" cy="642938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>
                <a:solidFill>
                  <a:srgbClr val="000000"/>
                </a:solidFill>
                <a:cs typeface="DejaVu Sans" charset="0"/>
              </a:rPr>
              <a:t>A prvně slyší kachní pláč  / Králičí / smutné oči  / v autech / A husí křídla zlomená / A dlouhý průvod krav a ovcí / krvácející vemena</a:t>
            </a:r>
            <a:r>
              <a:rPr lang="cs-CZ" altLang="cs-CZ" sz="1800" b="1">
                <a:solidFill>
                  <a:srgbClr val="10253F"/>
                </a:solidFill>
                <a:cs typeface="DejaVu Sans" charset="0"/>
              </a:rPr>
              <a:t>  </a:t>
            </a:r>
          </a:p>
        </p:txBody>
      </p:sp>
      <p:sp>
        <p:nvSpPr>
          <p:cNvPr id="21508" name="Rectangle 4"/>
          <p:cNvSpPr>
            <a:spLocks noChangeArrowheads="1"/>
          </p:cNvSpPr>
          <p:nvPr/>
        </p:nvSpPr>
        <p:spPr bwMode="auto">
          <a:xfrm>
            <a:off x="215900" y="404813"/>
            <a:ext cx="8928100" cy="398462"/>
          </a:xfrm>
          <a:prstGeom prst="rect">
            <a:avLst/>
          </a:prstGeom>
          <a:solidFill>
            <a:srgbClr val="558ED5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4. Co vyjadřuje autor hromaděním útržkovitých obrazů? </a:t>
            </a:r>
          </a:p>
        </p:txBody>
      </p:sp>
      <p:sp>
        <p:nvSpPr>
          <p:cNvPr id="21509" name="Rectangle 5"/>
          <p:cNvSpPr>
            <a:spLocks noChangeArrowheads="1"/>
          </p:cNvSpPr>
          <p:nvPr/>
        </p:nvSpPr>
        <p:spPr bwMode="auto">
          <a:xfrm>
            <a:off x="215900" y="1484313"/>
            <a:ext cx="8928100" cy="401637"/>
          </a:xfrm>
          <a:prstGeom prst="rect">
            <a:avLst/>
          </a:prstGeom>
          <a:solidFill>
            <a:srgbClr val="558ED5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5. Které verše naznačují otřesné osudy dětí a utrpení zvířat?</a:t>
            </a:r>
          </a:p>
        </p:txBody>
      </p:sp>
      <p:sp>
        <p:nvSpPr>
          <p:cNvPr id="21510" name="Rectangle 6"/>
          <p:cNvSpPr>
            <a:spLocks noChangeArrowheads="1"/>
          </p:cNvSpPr>
          <p:nvPr/>
        </p:nvSpPr>
        <p:spPr bwMode="auto">
          <a:xfrm>
            <a:off x="250825" y="3644900"/>
            <a:ext cx="8893175" cy="398463"/>
          </a:xfrm>
          <a:prstGeom prst="rect">
            <a:avLst/>
          </a:prstGeom>
          <a:solidFill>
            <a:srgbClr val="558ED5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6. Všimněte si, v jakém vztahu  k ději jsou lyrické pasáže?</a:t>
            </a:r>
          </a:p>
        </p:txBody>
      </p:sp>
      <p:sp>
        <p:nvSpPr>
          <p:cNvPr id="21511" name="Rectangle 7"/>
          <p:cNvSpPr>
            <a:spLocks noChangeArrowheads="1"/>
          </p:cNvSpPr>
          <p:nvPr/>
        </p:nvSpPr>
        <p:spPr bwMode="auto">
          <a:xfrm>
            <a:off x="250825" y="4941888"/>
            <a:ext cx="8893175" cy="703262"/>
          </a:xfrm>
          <a:prstGeom prst="rect">
            <a:avLst/>
          </a:prstGeom>
          <a:solidFill>
            <a:srgbClr val="558ED5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7. Všimněte si, jakou funkci má </a:t>
            </a:r>
            <a:r>
              <a:rPr lang="cs-CZ" altLang="cs-CZ" sz="2000" b="1">
                <a:solidFill>
                  <a:srgbClr val="FFFF00"/>
                </a:solidFill>
                <a:latin typeface="Arial Black" pitchFamily="34" charset="0"/>
                <a:cs typeface="DejaVu Sans" charset="0"/>
              </a:rPr>
              <a:t>polysyndeton </a:t>
            </a:r>
            <a:r>
              <a:rPr lang="cs-CZ" altLang="cs-CZ" sz="2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(hromadění spojovacích výrazů)</a:t>
            </a:r>
          </a:p>
        </p:txBody>
      </p:sp>
      <p:sp>
        <p:nvSpPr>
          <p:cNvPr id="21512" name="Rectangle 8"/>
          <p:cNvSpPr>
            <a:spLocks noChangeArrowheads="1"/>
          </p:cNvSpPr>
          <p:nvPr/>
        </p:nvSpPr>
        <p:spPr bwMode="auto">
          <a:xfrm>
            <a:off x="444500" y="5805488"/>
            <a:ext cx="8304213" cy="703262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10253F"/>
                </a:solidFill>
                <a:cs typeface="DejaVu Sans" charset="0"/>
              </a:rPr>
              <a:t>Nadbytečné užití spojky A přispívá ke gradaci, zesiluje hromadění otřesných zážitků.</a:t>
            </a:r>
          </a:p>
        </p:txBody>
      </p:sp>
      <p:sp>
        <p:nvSpPr>
          <p:cNvPr id="20490" name="Rectangle 9"/>
          <p:cNvSpPr>
            <a:spLocks noChangeArrowheads="1"/>
          </p:cNvSpPr>
          <p:nvPr/>
        </p:nvSpPr>
        <p:spPr bwMode="auto">
          <a:xfrm>
            <a:off x="468313" y="942975"/>
            <a:ext cx="8280400" cy="398463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17375E"/>
                </a:solidFill>
                <a:cs typeface="DejaVu Sans" charset="0"/>
              </a:rPr>
              <a:t>Zobrazuje  rychlost, v jaké se celá tragédie odehrála.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150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9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049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049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15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215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15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215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215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215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215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5" grpId="0" animBg="1"/>
      <p:bldP spid="21506" grpId="0" animBg="1"/>
      <p:bldP spid="21507" grpId="0" animBg="1"/>
      <p:bldP spid="21508" grpId="0" animBg="1"/>
      <p:bldP spid="21509" grpId="0" animBg="1"/>
      <p:bldP spid="21510" grpId="0" animBg="1"/>
      <p:bldP spid="21511" grpId="0" animBg="1"/>
      <p:bldP spid="21512" grpId="0" animBg="1"/>
      <p:bldP spid="20490" grpId="0" animBg="1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ext Box 1"/>
          <p:cNvSpPr txBox="1">
            <a:spLocks noChangeArrowheads="1"/>
          </p:cNvSpPr>
          <p:nvPr/>
        </p:nvSpPr>
        <p:spPr bwMode="auto">
          <a:xfrm>
            <a:off x="1792288" y="4800600"/>
            <a:ext cx="5486400" cy="5667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sp>
        <p:nvSpPr>
          <p:cNvPr id="20483" name="Text Box 2"/>
          <p:cNvSpPr txBox="1">
            <a:spLocks noChangeArrowheads="1"/>
          </p:cNvSpPr>
          <p:nvPr/>
        </p:nvSpPr>
        <p:spPr bwMode="auto">
          <a:xfrm>
            <a:off x="1792288" y="5367338"/>
            <a:ext cx="5486400" cy="8048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anchor="ctr"/>
          <a:lstStyle/>
          <a:p>
            <a:endParaRPr lang="cs-CZ" altLang="cs-CZ"/>
          </a:p>
        </p:txBody>
      </p:sp>
      <p:pic>
        <p:nvPicPr>
          <p:cNvPr id="20484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500563" y="450850"/>
            <a:ext cx="4279900" cy="57864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20485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8313" y="404813"/>
            <a:ext cx="3554412" cy="58324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20486" name="Obdélník 5"/>
          <p:cNvSpPr>
            <a:spLocks noChangeArrowheads="1"/>
          </p:cNvSpPr>
          <p:nvPr/>
        </p:nvSpPr>
        <p:spPr bwMode="auto">
          <a:xfrm>
            <a:off x="4464050" y="6340475"/>
            <a:ext cx="4572000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5"/>
              </a:rPr>
              <a:t>http://www.antiknihy.cz/fotky21852/fotos/_vyr_22632012-09-11_Scan_001-018.jpg</a:t>
            </a:r>
            <a:endParaRPr lang="cs-CZ" altLang="cs-CZ" sz="800"/>
          </a:p>
        </p:txBody>
      </p:sp>
      <p:sp>
        <p:nvSpPr>
          <p:cNvPr id="20487" name="Obdélník 6"/>
          <p:cNvSpPr>
            <a:spLocks noChangeArrowheads="1"/>
          </p:cNvSpPr>
          <p:nvPr/>
        </p:nvSpPr>
        <p:spPr bwMode="auto">
          <a:xfrm>
            <a:off x="468313" y="6397625"/>
            <a:ext cx="379888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800" u="sng">
                <a:hlinkClick r:id="rId6"/>
              </a:rPr>
              <a:t>http://www.databazeknih.cz/images/73_/738/big_cesky-orloj-81139.jpg</a:t>
            </a:r>
            <a:endParaRPr lang="cs-CZ" altLang="cs-CZ" sz="800"/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1506" name="Picture 1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8313" y="1270000"/>
            <a:ext cx="3978275" cy="47513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38725" y="1030288"/>
            <a:ext cx="3167063" cy="50038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21508" name="Obdélník 3"/>
          <p:cNvSpPr>
            <a:spLocks noChangeArrowheads="1"/>
          </p:cNvSpPr>
          <p:nvPr/>
        </p:nvSpPr>
        <p:spPr bwMode="auto">
          <a:xfrm>
            <a:off x="468313" y="6276975"/>
            <a:ext cx="2389187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800" u="sng">
                <a:hlinkClick r:id="rId5"/>
              </a:rPr>
              <a:t>http://www.artbook.cz/images/Foto/s/106133.jpg</a:t>
            </a:r>
            <a:endParaRPr lang="cs-CZ" altLang="cs-CZ" sz="800"/>
          </a:p>
        </p:txBody>
      </p:sp>
      <p:sp>
        <p:nvSpPr>
          <p:cNvPr id="21509" name="Obdélník 4"/>
          <p:cNvSpPr>
            <a:spLocks noChangeArrowheads="1"/>
          </p:cNvSpPr>
          <p:nvPr/>
        </p:nvSpPr>
        <p:spPr bwMode="auto">
          <a:xfrm>
            <a:off x="5440363" y="6284913"/>
            <a:ext cx="2765425" cy="247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1000" u="sng">
                <a:hlinkClick r:id="rId6"/>
              </a:rPr>
              <a:t>http://</a:t>
            </a:r>
            <a:r>
              <a:rPr lang="cs-CZ" altLang="cs-CZ" sz="800" u="sng">
                <a:hlinkClick r:id="rId6"/>
              </a:rPr>
              <a:t>nd01.jxs.cz/333/363/51d23c3408_649578_o2.jpg</a:t>
            </a:r>
            <a:endParaRPr lang="cs-CZ" altLang="cs-CZ" sz="800"/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lumMod val="85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2389188" y="660400"/>
            <a:ext cx="3854450" cy="52085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22531" name="Obdélník 3"/>
          <p:cNvSpPr>
            <a:spLocks noChangeArrowheads="1"/>
          </p:cNvSpPr>
          <p:nvPr/>
        </p:nvSpPr>
        <p:spPr bwMode="auto">
          <a:xfrm>
            <a:off x="2381250" y="5902325"/>
            <a:ext cx="3870325" cy="21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800" u="sng">
                <a:hlinkClick r:id="rId4"/>
              </a:rPr>
              <a:t>http://img.signaly.cz/upload/3/1/0c320c939a44e50b34a36f40ec146e/9239.jpg</a:t>
            </a:r>
            <a:endParaRPr lang="cs-CZ" altLang="cs-CZ" sz="800"/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1"/>
          <p:cNvSpPr>
            <a:spLocks noChangeArrowheads="1"/>
          </p:cNvSpPr>
          <p:nvPr/>
        </p:nvSpPr>
        <p:spPr bwMode="auto">
          <a:xfrm>
            <a:off x="323850" y="260350"/>
            <a:ext cx="8569325" cy="581025"/>
          </a:xfrm>
          <a:prstGeom prst="rect">
            <a:avLst/>
          </a:prstGeom>
          <a:solidFill>
            <a:srgbClr val="17375E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 b="1">
                <a:solidFill>
                  <a:srgbClr val="FFFFFF"/>
                </a:solidFill>
                <a:cs typeface="DejaVu Sans" charset="0"/>
              </a:rPr>
              <a:t> </a:t>
            </a:r>
            <a:r>
              <a:rPr lang="cs-CZ" altLang="cs-CZ" sz="32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Z díla:</a:t>
            </a:r>
          </a:p>
        </p:txBody>
      </p:sp>
      <p:sp>
        <p:nvSpPr>
          <p:cNvPr id="25602" name="Rectangle 2"/>
          <p:cNvSpPr>
            <a:spLocks noChangeArrowheads="1"/>
          </p:cNvSpPr>
          <p:nvPr/>
        </p:nvSpPr>
        <p:spPr bwMode="auto">
          <a:xfrm>
            <a:off x="323850" y="981075"/>
            <a:ext cx="8569325" cy="825500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Zaříkávání živých</a:t>
            </a:r>
            <a:r>
              <a:rPr lang="cs-CZ" altLang="cs-CZ" sz="2400" b="1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 (1966)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 lyrický cyklus 13 básní, niterný zážitek existenciální úzkosti</a:t>
            </a:r>
          </a:p>
        </p:txBody>
      </p:sp>
      <p:sp>
        <p:nvSpPr>
          <p:cNvPr id="24580" name="Rectangle 3"/>
          <p:cNvSpPr>
            <a:spLocks noChangeArrowheads="1"/>
          </p:cNvSpPr>
          <p:nvPr/>
        </p:nvSpPr>
        <p:spPr bwMode="auto">
          <a:xfrm>
            <a:off x="323850" y="1989138"/>
            <a:ext cx="8569325" cy="2289175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Adam a Eva</a:t>
            </a:r>
            <a:r>
              <a:rPr lang="cs-CZ" altLang="cs-CZ" sz="2400" b="1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 (1968)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 Skladba jako dialog. Tématem je bolestný svár dvou protikladů – podstata věčného  partnerství a nedorozumění muže a ženy, kteří teprve dohromady tvoří dokonalou bytost. Co Adama fascinuje, Evu děsí. Prolínání minulosti a přítomnosti. 6 částí skladby jako 6 dnů stvoření světa. </a:t>
            </a:r>
          </a:p>
        </p:txBody>
      </p:sp>
      <p:sp>
        <p:nvSpPr>
          <p:cNvPr id="24581" name="Rectangle 4"/>
          <p:cNvSpPr>
            <a:spLocks noChangeArrowheads="1"/>
          </p:cNvSpPr>
          <p:nvPr/>
        </p:nvSpPr>
        <p:spPr bwMode="auto">
          <a:xfrm>
            <a:off x="468313" y="4724400"/>
            <a:ext cx="4103687" cy="18002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…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>
                <a:solidFill>
                  <a:srgbClr val="000000"/>
                </a:solidFill>
                <a:cs typeface="DejaVu Sans" charset="0"/>
              </a:rPr>
              <a:t>Lilo.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>
                <a:solidFill>
                  <a:srgbClr val="000000"/>
                </a:solidFill>
                <a:cs typeface="DejaVu Sans" charset="0"/>
              </a:rPr>
              <a:t>Lilo. Bíle lilo.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>
                <a:solidFill>
                  <a:srgbClr val="000000"/>
                </a:solidFill>
                <a:cs typeface="DejaVu Sans" charset="0"/>
              </a:rPr>
              <a:t>Bez milosti. Bez lítosti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256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256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2458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2458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80" grpId="0" animBg="1"/>
      <p:bldP spid="24581" grpId="0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Text Box 1"/>
          <p:cNvSpPr txBox="1">
            <a:spLocks noChangeArrowheads="1"/>
          </p:cNvSpPr>
          <p:nvPr/>
        </p:nvSpPr>
        <p:spPr bwMode="auto">
          <a:xfrm>
            <a:off x="611188" y="692150"/>
            <a:ext cx="7043737" cy="56705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39725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800">
                <a:solidFill>
                  <a:srgbClr val="000000"/>
                </a:solidFill>
                <a:cs typeface="DejaVu Sans" charset="0"/>
              </a:rPr>
              <a:t>Zhášela v něm. Rozsvěcela. Jen aby se</a:t>
            </a:r>
          </a:p>
          <a:p>
            <a:pPr marL="342900" indent="-339725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800">
                <a:solidFill>
                  <a:srgbClr val="000000"/>
                </a:solidFill>
                <a:cs typeface="DejaVu Sans" charset="0"/>
              </a:rPr>
              <a:t>dotknout směla laskavého, zlého těla.</a:t>
            </a:r>
          </a:p>
          <a:p>
            <a:pPr marL="342900" indent="-339725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altLang="cs-CZ" sz="2800">
              <a:solidFill>
                <a:srgbClr val="000000"/>
              </a:solidFill>
              <a:cs typeface="DejaVu Sans" charset="0"/>
            </a:endParaRPr>
          </a:p>
          <a:p>
            <a:pPr marL="342900" indent="-339725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800">
                <a:solidFill>
                  <a:srgbClr val="000000"/>
                </a:solidFill>
                <a:cs typeface="DejaVu Sans" charset="0"/>
              </a:rPr>
              <a:t>Jen aby se hrůzy zbyla, že mu jen cos</a:t>
            </a:r>
          </a:p>
          <a:p>
            <a:pPr marL="342900" indent="-339725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800">
                <a:solidFill>
                  <a:srgbClr val="000000"/>
                </a:solidFill>
                <a:cs typeface="DejaVu Sans" charset="0"/>
              </a:rPr>
              <a:t>připomíná. By v něm zbyla. Blízko srdce,</a:t>
            </a:r>
          </a:p>
          <a:p>
            <a:pPr marL="342900" indent="-339725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altLang="cs-CZ" sz="2800">
              <a:solidFill>
                <a:srgbClr val="000000"/>
              </a:solidFill>
              <a:cs typeface="DejaVu Sans" charset="0"/>
            </a:endParaRPr>
          </a:p>
          <a:p>
            <a:pPr marL="342900" indent="-339725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800">
                <a:solidFill>
                  <a:srgbClr val="000000"/>
                </a:solidFill>
                <a:cs typeface="DejaVu Sans" charset="0"/>
              </a:rPr>
              <a:t>malá, bílá spálenina. Strh ji k ústům.</a:t>
            </a:r>
          </a:p>
          <a:p>
            <a:pPr marL="342900" indent="-339725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800">
                <a:solidFill>
                  <a:srgbClr val="000000"/>
                </a:solidFill>
                <a:cs typeface="DejaVu Sans" charset="0"/>
              </a:rPr>
              <a:t>Luna klína svítila tmou a po vší zemi</a:t>
            </a:r>
          </a:p>
          <a:p>
            <a:pPr marL="342900" indent="-339725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altLang="cs-CZ" sz="2800">
              <a:solidFill>
                <a:srgbClr val="000000"/>
              </a:solidFill>
              <a:cs typeface="DejaVu Sans" charset="0"/>
            </a:endParaRPr>
          </a:p>
          <a:p>
            <a:pPr marL="342900" indent="-339725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800">
                <a:solidFill>
                  <a:srgbClr val="000000"/>
                </a:solidFill>
                <a:cs typeface="DejaVu Sans" charset="0"/>
              </a:rPr>
              <a:t>běžel  mráz, až v hrázích hřmělo. Jako</a:t>
            </a:r>
          </a:p>
          <a:p>
            <a:pPr marL="342900" indent="-339725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800">
                <a:solidFill>
                  <a:srgbClr val="000000"/>
                </a:solidFill>
                <a:cs typeface="DejaVu Sans" charset="0"/>
              </a:rPr>
              <a:t>déšť, když oknem prší hodinářům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ext Box 1"/>
          <p:cNvSpPr txBox="1">
            <a:spLocks noChangeArrowheads="1"/>
          </p:cNvSpPr>
          <p:nvPr/>
        </p:nvSpPr>
        <p:spPr bwMode="auto">
          <a:xfrm>
            <a:off x="611188" y="549275"/>
            <a:ext cx="7043737" cy="36099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39725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800">
                <a:solidFill>
                  <a:srgbClr val="000000"/>
                </a:solidFill>
                <a:cs typeface="DejaVu Sans" charset="0"/>
              </a:rPr>
              <a:t>do hodinek. Jeho pláč. S nímž matky</a:t>
            </a:r>
          </a:p>
          <a:p>
            <a:pPr marL="342900" indent="-339725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800">
                <a:solidFill>
                  <a:srgbClr val="000000"/>
                </a:solidFill>
                <a:cs typeface="DejaVu Sans" charset="0"/>
              </a:rPr>
              <a:t>vodí dívčí smích na Boží tělo ---</a:t>
            </a:r>
          </a:p>
          <a:p>
            <a:pPr marL="342900" indent="-339725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800">
                <a:solidFill>
                  <a:srgbClr val="000000"/>
                </a:solidFill>
                <a:cs typeface="DejaVu Sans" charset="0"/>
              </a:rPr>
              <a:t>Lilo.</a:t>
            </a:r>
          </a:p>
          <a:p>
            <a:pPr marL="342900" indent="-339725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800">
                <a:solidFill>
                  <a:srgbClr val="000000"/>
                </a:solidFill>
                <a:cs typeface="DejaVu Sans" charset="0"/>
              </a:rPr>
              <a:t>Lilo. Bíle lilo.</a:t>
            </a:r>
          </a:p>
          <a:p>
            <a:pPr marL="342900" indent="-339725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800">
                <a:solidFill>
                  <a:srgbClr val="000000"/>
                </a:solidFill>
                <a:cs typeface="DejaVu Sans" charset="0"/>
              </a:rPr>
              <a:t>Bez milosti. Bez lítosti.</a:t>
            </a:r>
          </a:p>
          <a:p>
            <a:pPr marL="342900" indent="-339725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800">
                <a:solidFill>
                  <a:srgbClr val="000000"/>
                </a:solidFill>
                <a:cs typeface="DejaVu Sans" charset="0"/>
              </a:rPr>
              <a:t>Liliově bíle lilo.</a:t>
            </a:r>
          </a:p>
          <a:p>
            <a:pPr marL="342900" indent="-339725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altLang="cs-CZ" sz="2800">
              <a:solidFill>
                <a:srgbClr val="000000"/>
              </a:solidFill>
              <a:cs typeface="DejaVu Sans" charset="0"/>
            </a:endParaRPr>
          </a:p>
        </p:txBody>
      </p:sp>
      <p:sp>
        <p:nvSpPr>
          <p:cNvPr id="25603" name="Rectangle 2"/>
          <p:cNvSpPr>
            <a:spLocks noChangeArrowheads="1"/>
          </p:cNvSpPr>
          <p:nvPr/>
        </p:nvSpPr>
        <p:spPr bwMode="auto">
          <a:xfrm>
            <a:off x="468313" y="4508500"/>
            <a:ext cx="8280400" cy="1922463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Český orloj</a:t>
            </a:r>
            <a:r>
              <a:rPr lang="cs-CZ" altLang="cs-CZ" sz="2400" b="1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 (1954)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Soubor 12 básní ročního cyklu, fiktivní dialog otce se synem. Otec v průběhu 12 básní provází syna až do dospělosti a předává mu nejen své životní zkušenosti, ale prostřednictvím mýtu i národní tradice.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ext Box 1"/>
          <p:cNvSpPr txBox="1">
            <a:spLocks noChangeArrowheads="1"/>
          </p:cNvSpPr>
          <p:nvPr/>
        </p:nvSpPr>
        <p:spPr bwMode="auto">
          <a:xfrm>
            <a:off x="0" y="-160338"/>
            <a:ext cx="9144000" cy="1738313"/>
          </a:xfrm>
          <a:prstGeom prst="rect">
            <a:avLst/>
          </a:prstGeom>
          <a:solidFill>
            <a:srgbClr val="376092"/>
          </a:solidFill>
          <a:ln w="9525">
            <a:noFill/>
            <a:round/>
            <a:headEnd/>
            <a:tailEnd/>
          </a:ln>
        </p:spPr>
        <p:txBody>
          <a:bodyPr anchor="ctr"/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36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 </a:t>
            </a:r>
            <a:br>
              <a:rPr lang="cs-CZ" altLang="cs-CZ" sz="36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</a:br>
            <a:r>
              <a:rPr lang="cs-CZ" altLang="cs-CZ" sz="36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   MIROSLAV HOLUB (1923-1998)</a:t>
            </a:r>
            <a:r>
              <a:rPr lang="cs-CZ" altLang="cs-CZ" sz="3600">
                <a:solidFill>
                  <a:srgbClr val="FFFFFF"/>
                </a:solidFill>
                <a:cs typeface="DejaVu Sans" charset="0"/>
              </a:rPr>
              <a:t/>
            </a:r>
            <a:br>
              <a:rPr lang="cs-CZ" altLang="cs-CZ" sz="3600">
                <a:solidFill>
                  <a:srgbClr val="FFFFFF"/>
                </a:solidFill>
                <a:cs typeface="DejaVu Sans" charset="0"/>
              </a:rPr>
            </a:br>
            <a:r>
              <a:rPr lang="cs-CZ" altLang="cs-CZ" sz="3600">
                <a:solidFill>
                  <a:srgbClr val="FFFFFF"/>
                </a:solidFill>
                <a:cs typeface="DejaVu Sans" charset="0"/>
              </a:rPr>
              <a:t>   </a:t>
            </a:r>
          </a:p>
        </p:txBody>
      </p:sp>
      <p:sp>
        <p:nvSpPr>
          <p:cNvPr id="26627" name="Rectangle 2"/>
          <p:cNvSpPr>
            <a:spLocks noChangeArrowheads="1"/>
          </p:cNvSpPr>
          <p:nvPr/>
        </p:nvSpPr>
        <p:spPr bwMode="auto">
          <a:xfrm>
            <a:off x="2843213" y="1971675"/>
            <a:ext cx="1309687" cy="460375"/>
          </a:xfrm>
          <a:prstGeom prst="rect">
            <a:avLst/>
          </a:prstGeom>
          <a:solidFill>
            <a:srgbClr val="376092"/>
          </a:solidFill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 algn="ctr"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básník</a:t>
            </a:r>
          </a:p>
        </p:txBody>
      </p:sp>
      <p:sp>
        <p:nvSpPr>
          <p:cNvPr id="26628" name="Rectangle 3"/>
          <p:cNvSpPr>
            <a:spLocks noChangeArrowheads="1"/>
          </p:cNvSpPr>
          <p:nvPr/>
        </p:nvSpPr>
        <p:spPr bwMode="auto">
          <a:xfrm>
            <a:off x="2703513" y="2781300"/>
            <a:ext cx="1449387" cy="460375"/>
          </a:xfrm>
          <a:prstGeom prst="rect">
            <a:avLst/>
          </a:prstGeom>
          <a:solidFill>
            <a:srgbClr val="376092"/>
          </a:solidFill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 algn="ctr"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prozaik</a:t>
            </a:r>
          </a:p>
        </p:txBody>
      </p:sp>
      <p:sp>
        <p:nvSpPr>
          <p:cNvPr id="26629" name="Rectangle 4"/>
          <p:cNvSpPr>
            <a:spLocks noChangeArrowheads="1"/>
          </p:cNvSpPr>
          <p:nvPr/>
        </p:nvSpPr>
        <p:spPr bwMode="auto">
          <a:xfrm>
            <a:off x="2555875" y="3484563"/>
            <a:ext cx="1597025" cy="463550"/>
          </a:xfrm>
          <a:prstGeom prst="rect">
            <a:avLst/>
          </a:prstGeom>
          <a:solidFill>
            <a:srgbClr val="37609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esejista </a:t>
            </a:r>
          </a:p>
        </p:txBody>
      </p:sp>
      <p:sp>
        <p:nvSpPr>
          <p:cNvPr id="26630" name="Rectangle 5"/>
          <p:cNvSpPr>
            <a:spLocks noChangeArrowheads="1"/>
          </p:cNvSpPr>
          <p:nvPr/>
        </p:nvSpPr>
        <p:spPr bwMode="auto">
          <a:xfrm>
            <a:off x="2843213" y="4221163"/>
            <a:ext cx="1341437" cy="460375"/>
          </a:xfrm>
          <a:prstGeom prst="rect">
            <a:avLst/>
          </a:prstGeom>
          <a:solidFill>
            <a:srgbClr val="37609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vědec</a:t>
            </a:r>
          </a:p>
        </p:txBody>
      </p:sp>
      <p:pic>
        <p:nvPicPr>
          <p:cNvPr id="26631" name="Picture 6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94250" y="1412875"/>
            <a:ext cx="3594100" cy="496093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26632" name="Rectangle 7"/>
          <p:cNvSpPr>
            <a:spLocks noChangeArrowheads="1"/>
          </p:cNvSpPr>
          <p:nvPr/>
        </p:nvSpPr>
        <p:spPr bwMode="auto">
          <a:xfrm>
            <a:off x="4768850" y="6434138"/>
            <a:ext cx="3492500" cy="2190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ctr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800">
                <a:solidFill>
                  <a:srgbClr val="CCCCFF"/>
                </a:solidFill>
                <a:latin typeface="Calibri" pitchFamily="34" charset="0"/>
                <a:hlinkClick r:id="rId4"/>
              </a:rPr>
              <a:t>http://leccos.com/pics/pic/holub_miroslav.jpg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"/>
          <p:cNvSpPr>
            <a:spLocks noChangeArrowheads="1"/>
          </p:cNvSpPr>
          <p:nvPr/>
        </p:nvSpPr>
        <p:spPr bwMode="auto">
          <a:xfrm>
            <a:off x="468313" y="1916113"/>
            <a:ext cx="6480175" cy="48482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Zde v Pánu leží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jazyky chudáků,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plíce generálů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oči udavačů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kůže mučednic,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v absolutnu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sklíček mikroskopických.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Listuji v starozákonních lupíncích jater,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v bílých pomníčcích mozku čtu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hieroglyfy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rozkladu                                           </a:t>
            </a:r>
          </a:p>
        </p:txBody>
      </p:sp>
      <p:sp>
        <p:nvSpPr>
          <p:cNvPr id="28675" name="Rectangle 2"/>
          <p:cNvSpPr>
            <a:spLocks noChangeArrowheads="1"/>
          </p:cNvSpPr>
          <p:nvPr/>
        </p:nvSpPr>
        <p:spPr bwMode="auto">
          <a:xfrm>
            <a:off x="395288" y="111125"/>
            <a:ext cx="8208962" cy="587375"/>
          </a:xfrm>
          <a:prstGeom prst="rect">
            <a:avLst/>
          </a:prstGeom>
          <a:solidFill>
            <a:srgbClr val="17375E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32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Z díla:</a:t>
            </a:r>
          </a:p>
        </p:txBody>
      </p:sp>
      <p:sp>
        <p:nvSpPr>
          <p:cNvPr id="28676" name="Rectangle 3"/>
          <p:cNvSpPr>
            <a:spLocks noChangeArrowheads="1"/>
          </p:cNvSpPr>
          <p:nvPr/>
        </p:nvSpPr>
        <p:spPr bwMode="auto">
          <a:xfrm>
            <a:off x="539750" y="620713"/>
            <a:ext cx="8353425" cy="8255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 b="1">
                <a:solidFill>
                  <a:srgbClr val="17375E"/>
                </a:solidFill>
                <a:latin typeface="Arial Black" pitchFamily="34" charset="0"/>
                <a:cs typeface="DejaVu Sans" charset="0"/>
              </a:rPr>
              <a:t>Denní služba   (1958) </a:t>
            </a:r>
            <a:r>
              <a:rPr lang="cs-CZ" altLang="cs-CZ" sz="2000">
                <a:solidFill>
                  <a:srgbClr val="17375E"/>
                </a:solidFill>
                <a:cs typeface="DejaVu Sans" charset="0"/>
              </a:rPr>
              <a:t>Sbírka inspirovaná jeho povoláním – lékař a vědecký pracovník v oboru imunologie – mikrobiolog..</a:t>
            </a:r>
          </a:p>
        </p:txBody>
      </p:sp>
      <p:sp>
        <p:nvSpPr>
          <p:cNvPr id="28677" name="Rectangle 4"/>
          <p:cNvSpPr>
            <a:spLocks noChangeArrowheads="1"/>
          </p:cNvSpPr>
          <p:nvPr/>
        </p:nvSpPr>
        <p:spPr bwMode="auto">
          <a:xfrm>
            <a:off x="563563" y="1465263"/>
            <a:ext cx="1920875" cy="460375"/>
          </a:xfrm>
          <a:prstGeom prst="rect">
            <a:avLst/>
          </a:prstGeom>
          <a:solidFill>
            <a:srgbClr val="B3A2C7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Patologie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86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86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286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6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286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8674" grpId="0"/>
      <p:bldP spid="28675" grpId="0" animBg="1"/>
      <p:bldP spid="28676" grpId="0"/>
      <p:bldP spid="28677" grpId="0" animBg="1"/>
    </p:bld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Rectangle 1"/>
          <p:cNvSpPr>
            <a:spLocks noChangeArrowheads="1"/>
          </p:cNvSpPr>
          <p:nvPr/>
        </p:nvSpPr>
        <p:spPr bwMode="auto">
          <a:xfrm>
            <a:off x="539750" y="404813"/>
            <a:ext cx="4824413" cy="5946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Hle , křesťané,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nebe, peklo, ráj,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ve flaštičkách.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není kvílení,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ba ani povzdechnutí.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Jen prach sténá.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Mlčí historie,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vlásečnicemi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procezená.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Rovnost němá. Bratrství němé.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z trikolor trápení smrtelných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nitky moudření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den za dnem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vytahujeme .                                            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Text Box 1"/>
          <p:cNvSpPr txBox="1">
            <a:spLocks noChangeArrowheads="1"/>
          </p:cNvSpPr>
          <p:nvPr/>
        </p:nvSpPr>
        <p:spPr bwMode="auto">
          <a:xfrm>
            <a:off x="250825" y="4446588"/>
            <a:ext cx="8893175" cy="576262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/>
          <a:lstStyle/>
          <a:p>
            <a:pPr marL="342900" indent="-339725">
              <a:spcBef>
                <a:spcPts val="5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1800" b="1" i="1">
                <a:solidFill>
                  <a:srgbClr val="10253F"/>
                </a:solidFill>
                <a:cs typeface="DejaVu Sans" charset="0"/>
              </a:rPr>
              <a:t>Nitky</a:t>
            </a:r>
            <a:r>
              <a:rPr lang="cs-CZ" altLang="cs-CZ" sz="1800" i="1">
                <a:solidFill>
                  <a:srgbClr val="10253F"/>
                </a:solidFill>
                <a:cs typeface="DejaVu Sans" charset="0"/>
              </a:rPr>
              <a:t> </a:t>
            </a:r>
            <a:r>
              <a:rPr lang="cs-CZ" altLang="cs-CZ" sz="1800" b="1" i="1">
                <a:solidFill>
                  <a:srgbClr val="10253F"/>
                </a:solidFill>
                <a:cs typeface="DejaVu Sans" charset="0"/>
              </a:rPr>
              <a:t>moudření/ den za dnem/ vytahujeme </a:t>
            </a:r>
            <a:r>
              <a:rPr lang="cs-CZ" altLang="cs-CZ" sz="2000" b="1">
                <a:solidFill>
                  <a:srgbClr val="10253F"/>
                </a:solidFill>
                <a:cs typeface="DejaVu Sans" charset="0"/>
              </a:rPr>
              <a:t>– poznávání postupuje pomalu.</a:t>
            </a:r>
          </a:p>
        </p:txBody>
      </p:sp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250825" y="1665288"/>
            <a:ext cx="8893175" cy="398462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10253F"/>
                </a:solidFill>
                <a:cs typeface="DejaVu Sans" charset="0"/>
              </a:rPr>
              <a:t>Po smrti jsou si všichni rovni.</a:t>
            </a:r>
          </a:p>
        </p:txBody>
      </p:sp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250825" y="3068638"/>
            <a:ext cx="8893175" cy="398462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10253F"/>
                </a:solidFill>
                <a:cs typeface="DejaVu Sans" charset="0"/>
              </a:rPr>
              <a:t>Proces poznávání, zkoumání mrtvých těl.</a:t>
            </a:r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250825" y="2452688"/>
            <a:ext cx="7561263" cy="398462"/>
          </a:xfrm>
          <a:prstGeom prst="rect">
            <a:avLst/>
          </a:prstGeom>
          <a:solidFill>
            <a:srgbClr val="558ED5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Co je ústředním tématem básně?</a:t>
            </a: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250825" y="3838575"/>
            <a:ext cx="7561263" cy="398463"/>
          </a:xfrm>
          <a:prstGeom prst="rect">
            <a:avLst/>
          </a:prstGeom>
          <a:solidFill>
            <a:srgbClr val="558ED5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 dirty="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Najděte verše, které báseň  uzavírají a vysvětlete </a:t>
            </a:r>
            <a:r>
              <a:rPr lang="cs-CZ" altLang="cs-CZ" sz="2000" b="1" dirty="0" smtClean="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je.</a:t>
            </a:r>
            <a:endParaRPr lang="cs-CZ" altLang="cs-CZ" sz="2000" b="1" dirty="0">
              <a:solidFill>
                <a:srgbClr val="FFFFFF"/>
              </a:solidFill>
              <a:latin typeface="Arial Black" pitchFamily="34" charset="0"/>
              <a:cs typeface="DejaVu Sans" charset="0"/>
            </a:endParaRPr>
          </a:p>
        </p:txBody>
      </p:sp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250825" y="1038225"/>
            <a:ext cx="7561263" cy="463846"/>
          </a:xfrm>
          <a:prstGeom prst="rect">
            <a:avLst/>
          </a:prstGeom>
          <a:solidFill>
            <a:srgbClr val="558ED5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 dirty="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Vysvětlete prvních 7 veršů </a:t>
            </a:r>
            <a:r>
              <a:rPr lang="cs-CZ" altLang="cs-CZ" sz="2000" b="1" dirty="0" smtClean="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básně</a:t>
            </a:r>
            <a:r>
              <a:rPr lang="cs-CZ" altLang="cs-CZ" sz="2400" b="1" dirty="0" smtClean="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.</a:t>
            </a:r>
            <a:endParaRPr lang="cs-CZ" altLang="cs-CZ" sz="2400" b="1" dirty="0">
              <a:solidFill>
                <a:srgbClr val="FFFFFF"/>
              </a:solidFill>
              <a:latin typeface="Arial Black" pitchFamily="34" charset="0"/>
              <a:cs typeface="DejaVu Sans" charset="0"/>
            </a:endParaRPr>
          </a:p>
        </p:txBody>
      </p:sp>
      <p:sp>
        <p:nvSpPr>
          <p:cNvPr id="31751" name="Rectangle 7"/>
          <p:cNvSpPr>
            <a:spLocks noChangeArrowheads="1"/>
          </p:cNvSpPr>
          <p:nvPr/>
        </p:nvSpPr>
        <p:spPr bwMode="auto">
          <a:xfrm>
            <a:off x="250825" y="5445125"/>
            <a:ext cx="7561263" cy="398463"/>
          </a:xfrm>
          <a:prstGeom prst="rect">
            <a:avLst/>
          </a:prstGeom>
          <a:solidFill>
            <a:srgbClr val="558ED5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Pojmenujte tento básnický prostředek: prach sténá</a:t>
            </a:r>
          </a:p>
        </p:txBody>
      </p:sp>
      <p:sp>
        <p:nvSpPr>
          <p:cNvPr id="31752" name="Rectangle 8"/>
          <p:cNvSpPr>
            <a:spLocks noChangeArrowheads="1"/>
          </p:cNvSpPr>
          <p:nvPr/>
        </p:nvSpPr>
        <p:spPr bwMode="auto">
          <a:xfrm>
            <a:off x="250825" y="6054725"/>
            <a:ext cx="8893175" cy="398463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10253F"/>
                </a:solidFill>
                <a:cs typeface="DejaVu Sans" charset="0"/>
              </a:rPr>
              <a:t>Personifikace.</a:t>
            </a:r>
          </a:p>
        </p:txBody>
      </p:sp>
      <p:sp>
        <p:nvSpPr>
          <p:cNvPr id="30730" name="Rectangle 9"/>
          <p:cNvSpPr>
            <a:spLocks noChangeArrowheads="1"/>
          </p:cNvSpPr>
          <p:nvPr/>
        </p:nvSpPr>
        <p:spPr bwMode="auto">
          <a:xfrm>
            <a:off x="250825" y="369888"/>
            <a:ext cx="2894013" cy="463550"/>
          </a:xfrm>
          <a:prstGeom prst="rect">
            <a:avLst/>
          </a:prstGeom>
          <a:solidFill>
            <a:srgbClr val="C00000"/>
          </a:solidFill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Úkoly a řešení :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7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17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17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5" grpId="0" animBg="1"/>
      <p:bldP spid="31746" grpId="0" animBg="1"/>
      <p:bldP spid="31747" grpId="0" animBg="1"/>
      <p:bldP spid="31748" grpId="0" animBg="1"/>
      <p:bldP spid="31749" grpId="0" animBg="1"/>
      <p:bldP spid="31750" grpId="0" animBg="1"/>
      <p:bldP spid="31751" grpId="0" animBg="1"/>
      <p:bldP spid="31752" grpId="0" animBg="1"/>
      <p:bldP spid="30730" grpId="0" animBg="1"/>
    </p:bld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1"/>
          <p:cNvSpPr>
            <a:spLocks noChangeArrowheads="1"/>
          </p:cNvSpPr>
          <p:nvPr/>
        </p:nvSpPr>
        <p:spPr bwMode="auto">
          <a:xfrm>
            <a:off x="250825" y="1341438"/>
            <a:ext cx="3960813" cy="55800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Zde v Pánu leží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jazyky chudáků,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plíce generálů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oči udavačů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kůže mučednic,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v absolutnu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sklíček mikroskopických.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Listuji v starozákonních lupíncích jater,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v bílých pomníčcích mozku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čtu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hieroglyfy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rozkladu                                           </a:t>
            </a:r>
          </a:p>
        </p:txBody>
      </p:sp>
      <p:sp>
        <p:nvSpPr>
          <p:cNvPr id="31747" name="Rectangle 2"/>
          <p:cNvSpPr>
            <a:spLocks noChangeArrowheads="1"/>
          </p:cNvSpPr>
          <p:nvPr/>
        </p:nvSpPr>
        <p:spPr bwMode="auto">
          <a:xfrm>
            <a:off x="395288" y="879475"/>
            <a:ext cx="2232025" cy="460375"/>
          </a:xfrm>
          <a:prstGeom prst="rect">
            <a:avLst/>
          </a:prstGeom>
          <a:solidFill>
            <a:srgbClr val="B3A2C7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Patologie </a:t>
            </a:r>
          </a:p>
        </p:txBody>
      </p:sp>
      <p:sp>
        <p:nvSpPr>
          <p:cNvPr id="31748" name="Rectangle 3"/>
          <p:cNvSpPr>
            <a:spLocks noChangeArrowheads="1"/>
          </p:cNvSpPr>
          <p:nvPr/>
        </p:nvSpPr>
        <p:spPr bwMode="auto">
          <a:xfrm>
            <a:off x="4356100" y="749300"/>
            <a:ext cx="4787900" cy="55800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Hle , křesťané,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nebe, peklo, ráj,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ve flaštičkách.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není kvílení,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ba ani povzdechnutí.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Jen prach sténá.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Mlčí historie,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vlásečnicemi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procezená.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Rovnost němá. Bratrství němé.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z trikolor trápení smrtelných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nitky moudření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den za dnem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vytahujeme </a:t>
            </a:r>
            <a:r>
              <a:rPr lang="cs-CZ" altLang="cs-CZ">
                <a:solidFill>
                  <a:srgbClr val="000000"/>
                </a:solidFill>
                <a:cs typeface="DejaVu Sans" charset="0"/>
              </a:rPr>
              <a:t>.                                                </a:t>
            </a:r>
          </a:p>
        </p:txBody>
      </p:sp>
      <p:sp>
        <p:nvSpPr>
          <p:cNvPr id="31749" name="Rectangle 4"/>
          <p:cNvSpPr>
            <a:spLocks noChangeArrowheads="1"/>
          </p:cNvSpPr>
          <p:nvPr/>
        </p:nvSpPr>
        <p:spPr bwMode="auto">
          <a:xfrm>
            <a:off x="392113" y="260350"/>
            <a:ext cx="8751887" cy="398463"/>
          </a:xfrm>
          <a:prstGeom prst="rect">
            <a:avLst/>
          </a:prstGeom>
          <a:solidFill>
            <a:srgbClr val="558ED5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Všimněte si působivých básnických obrazů</a:t>
            </a:r>
          </a:p>
        </p:txBody>
      </p:sp>
      <p:sp>
        <p:nvSpPr>
          <p:cNvPr id="31750" name="Line 5"/>
          <p:cNvSpPr>
            <a:spLocks noChangeShapeType="1"/>
          </p:cNvSpPr>
          <p:nvPr/>
        </p:nvSpPr>
        <p:spPr bwMode="auto">
          <a:xfrm>
            <a:off x="395288" y="4652963"/>
            <a:ext cx="3024187" cy="1587"/>
          </a:xfrm>
          <a:prstGeom prst="line">
            <a:avLst/>
          </a:prstGeom>
          <a:noFill/>
          <a:ln w="76320">
            <a:solidFill>
              <a:srgbClr val="4A7EBB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0727" name="Line 6"/>
          <p:cNvSpPr>
            <a:spLocks noChangeShapeType="1"/>
          </p:cNvSpPr>
          <p:nvPr/>
        </p:nvSpPr>
        <p:spPr bwMode="auto">
          <a:xfrm>
            <a:off x="1258888" y="5373688"/>
            <a:ext cx="1368425" cy="1587"/>
          </a:xfrm>
          <a:prstGeom prst="line">
            <a:avLst/>
          </a:prstGeom>
          <a:noFill/>
          <a:ln w="9360">
            <a:solidFill>
              <a:srgbClr val="4A7EBB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1752" name="Line 7"/>
          <p:cNvSpPr>
            <a:spLocks noChangeShapeType="1"/>
          </p:cNvSpPr>
          <p:nvPr/>
        </p:nvSpPr>
        <p:spPr bwMode="auto">
          <a:xfrm>
            <a:off x="684213" y="5373688"/>
            <a:ext cx="3167062" cy="1587"/>
          </a:xfrm>
          <a:prstGeom prst="line">
            <a:avLst/>
          </a:prstGeom>
          <a:noFill/>
          <a:ln w="76320">
            <a:solidFill>
              <a:srgbClr val="4A7EBB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1753" name="Line 8"/>
          <p:cNvSpPr>
            <a:spLocks noChangeShapeType="1"/>
          </p:cNvSpPr>
          <p:nvPr/>
        </p:nvSpPr>
        <p:spPr bwMode="auto">
          <a:xfrm>
            <a:off x="395288" y="6092825"/>
            <a:ext cx="1223962" cy="1588"/>
          </a:xfrm>
          <a:prstGeom prst="line">
            <a:avLst/>
          </a:prstGeom>
          <a:noFill/>
          <a:ln w="76320">
            <a:solidFill>
              <a:srgbClr val="4A7EBB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1754" name="Line 9"/>
          <p:cNvSpPr>
            <a:spLocks noChangeShapeType="1"/>
          </p:cNvSpPr>
          <p:nvPr/>
        </p:nvSpPr>
        <p:spPr bwMode="auto">
          <a:xfrm>
            <a:off x="395288" y="6453188"/>
            <a:ext cx="1081087" cy="1587"/>
          </a:xfrm>
          <a:prstGeom prst="line">
            <a:avLst/>
          </a:prstGeom>
          <a:noFill/>
          <a:ln w="76320">
            <a:solidFill>
              <a:srgbClr val="4A7EBB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1755" name="Line 10"/>
          <p:cNvSpPr>
            <a:spLocks noChangeShapeType="1"/>
          </p:cNvSpPr>
          <p:nvPr/>
        </p:nvSpPr>
        <p:spPr bwMode="auto">
          <a:xfrm>
            <a:off x="4572000" y="5516563"/>
            <a:ext cx="1871663" cy="1587"/>
          </a:xfrm>
          <a:prstGeom prst="line">
            <a:avLst/>
          </a:prstGeom>
          <a:noFill/>
          <a:ln w="76320">
            <a:solidFill>
              <a:srgbClr val="4A7EBB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1756" name="Line 11"/>
          <p:cNvSpPr>
            <a:spLocks noChangeShapeType="1"/>
          </p:cNvSpPr>
          <p:nvPr/>
        </p:nvSpPr>
        <p:spPr bwMode="auto">
          <a:xfrm>
            <a:off x="5003800" y="5157788"/>
            <a:ext cx="1800225" cy="1587"/>
          </a:xfrm>
          <a:prstGeom prst="line">
            <a:avLst/>
          </a:prstGeom>
          <a:noFill/>
          <a:ln w="76320">
            <a:solidFill>
              <a:srgbClr val="4A7EBB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  <p:sp>
        <p:nvSpPr>
          <p:cNvPr id="31757" name="Line 12"/>
          <p:cNvSpPr>
            <a:spLocks noChangeShapeType="1"/>
          </p:cNvSpPr>
          <p:nvPr/>
        </p:nvSpPr>
        <p:spPr bwMode="auto">
          <a:xfrm flipH="1">
            <a:off x="392113" y="5013325"/>
            <a:ext cx="1735137" cy="1588"/>
          </a:xfrm>
          <a:prstGeom prst="line">
            <a:avLst/>
          </a:prstGeom>
          <a:noFill/>
          <a:ln w="76320">
            <a:solidFill>
              <a:srgbClr val="4A7EBB"/>
            </a:solidFill>
            <a:miter lim="800000"/>
            <a:headEnd/>
            <a:tailEnd/>
          </a:ln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17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17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17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17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3175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3175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3175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17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17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3175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3175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/>
      <p:bldP spid="31747" grpId="0" animBg="1"/>
      <p:bldP spid="31748" grpId="0"/>
      <p:bldP spid="31749" grpId="0" animBg="1"/>
      <p:bldP spid="31750" grpId="0" animBg="1"/>
      <p:bldP spid="31752" grpId="0" animBg="1"/>
      <p:bldP spid="31753" grpId="0" animBg="1"/>
      <p:bldP spid="31754" grpId="0" animBg="1"/>
      <p:bldP spid="31755" grpId="0" animBg="1"/>
      <p:bldP spid="31756" grpId="0" animBg="1"/>
      <p:bldP spid="31757" grpId="0" animBg="1"/>
    </p:bld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3" name="Rectangle 1"/>
          <p:cNvSpPr>
            <a:spLocks noChangeArrowheads="1"/>
          </p:cNvSpPr>
          <p:nvPr/>
        </p:nvSpPr>
        <p:spPr bwMode="auto">
          <a:xfrm>
            <a:off x="323850" y="115888"/>
            <a:ext cx="8569325" cy="581025"/>
          </a:xfrm>
          <a:prstGeom prst="rect">
            <a:avLst/>
          </a:prstGeom>
          <a:solidFill>
            <a:srgbClr val="17375E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 b="1">
                <a:solidFill>
                  <a:srgbClr val="FFFFFF"/>
                </a:solidFill>
                <a:cs typeface="DejaVu Sans" charset="0"/>
              </a:rPr>
              <a:t> </a:t>
            </a:r>
            <a:r>
              <a:rPr lang="cs-CZ" altLang="cs-CZ" sz="32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Z díla:</a:t>
            </a:r>
          </a:p>
        </p:txBody>
      </p:sp>
      <p:sp>
        <p:nvSpPr>
          <p:cNvPr id="33794" name="Rectangle 2"/>
          <p:cNvSpPr>
            <a:spLocks noChangeArrowheads="1"/>
          </p:cNvSpPr>
          <p:nvPr/>
        </p:nvSpPr>
        <p:spPr bwMode="auto">
          <a:xfrm>
            <a:off x="323850" y="692150"/>
            <a:ext cx="8569325" cy="1922463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dirty="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Achilles a želva</a:t>
            </a:r>
            <a:r>
              <a:rPr lang="cs-CZ" altLang="cs-CZ" sz="2400" b="1" dirty="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 (1960)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dirty="0">
                <a:solidFill>
                  <a:srgbClr val="000000"/>
                </a:solidFill>
                <a:cs typeface="DejaVu Sans" charset="0"/>
              </a:rPr>
              <a:t> V duchu poetiky „poezie všedního dne“střízlivý pohled, neobrazná pojmenování, převažují substantiva a dějová slovesa, potlačena jsou hodnotící adjektiva</a:t>
            </a:r>
            <a:r>
              <a:rPr lang="cs-CZ" altLang="cs-CZ" sz="2400" b="1" dirty="0" smtClean="0">
                <a:solidFill>
                  <a:srgbClr val="000000"/>
                </a:solidFill>
                <a:cs typeface="DejaVu Sans" charset="0"/>
              </a:rPr>
              <a:t>. Jak </a:t>
            </a:r>
            <a:r>
              <a:rPr lang="cs-CZ" altLang="cs-CZ" sz="2400" b="1" dirty="0">
                <a:solidFill>
                  <a:srgbClr val="000000"/>
                </a:solidFill>
                <a:cs typeface="DejaVu Sans" charset="0"/>
              </a:rPr>
              <a:t>se v pohledu na Prahu projevuje vliv básníkova povolání?</a:t>
            </a:r>
          </a:p>
        </p:txBody>
      </p:sp>
      <p:sp>
        <p:nvSpPr>
          <p:cNvPr id="32772" name="Rectangle 3"/>
          <p:cNvSpPr>
            <a:spLocks noChangeArrowheads="1"/>
          </p:cNvSpPr>
          <p:nvPr/>
        </p:nvSpPr>
        <p:spPr bwMode="auto">
          <a:xfrm>
            <a:off x="323850" y="2781300"/>
            <a:ext cx="3079750" cy="460375"/>
          </a:xfrm>
          <a:prstGeom prst="rect">
            <a:avLst/>
          </a:prstGeom>
          <a:solidFill>
            <a:srgbClr val="B3A2C7"/>
          </a:solidFill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Panorama Prahy</a:t>
            </a:r>
            <a:r>
              <a:rPr lang="cs-CZ" altLang="cs-CZ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</a:t>
            </a:r>
          </a:p>
        </p:txBody>
      </p:sp>
      <p:sp>
        <p:nvSpPr>
          <p:cNvPr id="32773" name="Rectangle 4"/>
          <p:cNvSpPr>
            <a:spLocks noChangeArrowheads="1"/>
          </p:cNvSpPr>
          <p:nvPr/>
        </p:nvSpPr>
        <p:spPr bwMode="auto">
          <a:xfrm>
            <a:off x="395288" y="3068638"/>
            <a:ext cx="4248150" cy="31051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…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Beton se hýbe.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Věže narůstají a mizí,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domy se rýhují a dělí,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buňky věčně rostoucí sítnice,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oči nebe se odlévají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do asfaltu.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>
              <a:solidFill>
                <a:srgbClr val="000000"/>
              </a:solidFill>
              <a:cs typeface="DejaVu Sans" charset="0"/>
            </a:endParaRPr>
          </a:p>
        </p:txBody>
      </p:sp>
      <p:sp>
        <p:nvSpPr>
          <p:cNvPr id="32774" name="Rectangle 5"/>
          <p:cNvSpPr>
            <a:spLocks noChangeArrowheads="1"/>
          </p:cNvSpPr>
          <p:nvPr/>
        </p:nvSpPr>
        <p:spPr bwMode="auto">
          <a:xfrm>
            <a:off x="4662488" y="3500438"/>
            <a:ext cx="4302125" cy="22891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Dychtivá ruka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sune se za obzor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svírá dělovou dálku,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prsty komínů bubnují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na kůži večera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dunění naplňuje cévy.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323850" y="6237288"/>
            <a:ext cx="8569325" cy="400050"/>
          </a:xfrm>
          <a:prstGeom prst="rect">
            <a:avLst/>
          </a:prstGeom>
          <a:solidFill>
            <a:srgbClr val="FB93EC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>
                <a:solidFill>
                  <a:srgbClr val="000000"/>
                </a:solidFill>
              </a:rPr>
              <a:t>K popisu Prahy užívá </a:t>
            </a:r>
            <a:r>
              <a:rPr lang="cs-CZ" altLang="cs-CZ" sz="2000" b="1">
                <a:solidFill>
                  <a:srgbClr val="000000"/>
                </a:solidFill>
              </a:rPr>
              <a:t>odborné  termíny a nepoetická slova z medicíny. </a:t>
            </a:r>
            <a:endParaRPr lang="cs-CZ" altLang="cs-CZ" sz="2000"/>
          </a:p>
        </p:txBody>
      </p:sp>
      <p:cxnSp>
        <p:nvCxnSpPr>
          <p:cNvPr id="9" name="Přímá spojovací čára 8"/>
          <p:cNvCxnSpPr>
            <a:cxnSpLocks noChangeShapeType="1"/>
          </p:cNvCxnSpPr>
          <p:nvPr/>
        </p:nvCxnSpPr>
        <p:spPr bwMode="auto">
          <a:xfrm>
            <a:off x="1692275" y="4652963"/>
            <a:ext cx="1655763" cy="0"/>
          </a:xfrm>
          <a:prstGeom prst="line">
            <a:avLst/>
          </a:prstGeom>
          <a:noFill/>
          <a:ln w="76200" algn="ctr">
            <a:solidFill>
              <a:srgbClr val="FB93EC"/>
            </a:solidFill>
            <a:round/>
            <a:headEnd/>
            <a:tailEnd/>
          </a:ln>
        </p:spPr>
      </p:cxnSp>
      <p:cxnSp>
        <p:nvCxnSpPr>
          <p:cNvPr id="16" name="Přímá spojovací čára 15"/>
          <p:cNvCxnSpPr>
            <a:cxnSpLocks noChangeShapeType="1"/>
          </p:cNvCxnSpPr>
          <p:nvPr/>
        </p:nvCxnSpPr>
        <p:spPr bwMode="auto">
          <a:xfrm>
            <a:off x="3563938" y="5013325"/>
            <a:ext cx="792162" cy="0"/>
          </a:xfrm>
          <a:prstGeom prst="line">
            <a:avLst/>
          </a:prstGeom>
          <a:noFill/>
          <a:ln w="76200" algn="ctr">
            <a:solidFill>
              <a:srgbClr val="FB93EC"/>
            </a:solidFill>
            <a:round/>
            <a:headEnd/>
            <a:tailEnd/>
          </a:ln>
        </p:spPr>
      </p:cxnSp>
      <p:cxnSp>
        <p:nvCxnSpPr>
          <p:cNvPr id="18" name="Přímá spojovací čára 17"/>
          <p:cNvCxnSpPr>
            <a:cxnSpLocks noChangeShapeType="1"/>
          </p:cNvCxnSpPr>
          <p:nvPr/>
        </p:nvCxnSpPr>
        <p:spPr bwMode="auto">
          <a:xfrm>
            <a:off x="611188" y="5013325"/>
            <a:ext cx="647700" cy="0"/>
          </a:xfrm>
          <a:prstGeom prst="line">
            <a:avLst/>
          </a:prstGeom>
          <a:noFill/>
          <a:ln w="76200" algn="ctr">
            <a:solidFill>
              <a:srgbClr val="FB93EC"/>
            </a:solidFill>
            <a:round/>
            <a:headEnd/>
            <a:tailEnd/>
          </a:ln>
        </p:spPr>
      </p:cxnSp>
      <p:cxnSp>
        <p:nvCxnSpPr>
          <p:cNvPr id="20" name="Přímá spojovací čára 19"/>
          <p:cNvCxnSpPr>
            <a:cxnSpLocks noChangeShapeType="1"/>
          </p:cNvCxnSpPr>
          <p:nvPr/>
        </p:nvCxnSpPr>
        <p:spPr bwMode="auto">
          <a:xfrm>
            <a:off x="7092950" y="5732463"/>
            <a:ext cx="647700" cy="0"/>
          </a:xfrm>
          <a:prstGeom prst="line">
            <a:avLst/>
          </a:prstGeom>
          <a:noFill/>
          <a:ln w="76200" algn="ctr">
            <a:solidFill>
              <a:srgbClr val="FB93EC"/>
            </a:solidFill>
            <a:round/>
            <a:headEnd/>
            <a:tailEnd/>
          </a:ln>
        </p:spPr>
      </p:cxnSp>
      <p:cxnSp>
        <p:nvCxnSpPr>
          <p:cNvPr id="31" name="Přímá spojovací čára 30"/>
          <p:cNvCxnSpPr>
            <a:cxnSpLocks noChangeShapeType="1"/>
          </p:cNvCxnSpPr>
          <p:nvPr/>
        </p:nvCxnSpPr>
        <p:spPr bwMode="auto">
          <a:xfrm>
            <a:off x="4787900" y="5373688"/>
            <a:ext cx="792163" cy="0"/>
          </a:xfrm>
          <a:prstGeom prst="line">
            <a:avLst/>
          </a:prstGeom>
          <a:noFill/>
          <a:ln w="76200" algn="ctr">
            <a:solidFill>
              <a:srgbClr val="FB93EC"/>
            </a:solidFill>
            <a:round/>
            <a:headEnd/>
            <a:tailEnd/>
          </a:ln>
        </p:spPr>
      </p:cxn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37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37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379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277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5" dur="500"/>
                                        <p:tgtEl>
                                          <p:spTgt spid="3277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0" dur="500"/>
                                        <p:tgtEl>
                                          <p:spTgt spid="327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 nodeType="clickPar">
                      <p:stCondLst>
                        <p:cond delay="indefinite"/>
                      </p:stCondLst>
                      <p:childTnLst>
                        <p:par>
                          <p:cTn id="3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 nodeType="clickPar">
                      <p:stCondLst>
                        <p:cond delay="indefinite"/>
                      </p:stCondLst>
                      <p:childTnLst>
                        <p:par>
                          <p:cTn id="4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 nodeType="clickPar">
                      <p:stCondLst>
                        <p:cond delay="indefinite"/>
                      </p:stCondLst>
                      <p:childTnLst>
                        <p:par>
                          <p:cTn id="5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 nodeType="clickPar">
                      <p:stCondLst>
                        <p:cond delay="indefinite"/>
                      </p:stCondLst>
                      <p:childTnLst>
                        <p:par>
                          <p:cTn id="5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9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 nodeType="clickPar">
                      <p:stCondLst>
                        <p:cond delay="indefinite"/>
                      </p:stCondLst>
                      <p:childTnLst>
                        <p:par>
                          <p:cTn id="6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2" grpId="0" animBg="1"/>
      <p:bldP spid="32773" grpId="0"/>
      <p:bldP spid="32774" grpId="0"/>
      <p:bldP spid="7" grpId="0" animBg="1"/>
    </p:bld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1"/>
          <p:cNvSpPr>
            <a:spLocks noChangeArrowheads="1"/>
          </p:cNvSpPr>
          <p:nvPr/>
        </p:nvSpPr>
        <p:spPr bwMode="auto">
          <a:xfrm>
            <a:off x="323850" y="188913"/>
            <a:ext cx="8569325" cy="1079500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Slabikář</a:t>
            </a:r>
            <a:r>
              <a:rPr lang="cs-CZ" altLang="cs-CZ" sz="2400" b="1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 (1961) </a:t>
            </a: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 </a:t>
            </a: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I zde se objevují </a:t>
            </a:r>
            <a:r>
              <a:rPr lang="cs-CZ" altLang="cs-CZ" sz="2000" b="1">
                <a:solidFill>
                  <a:srgbClr val="C00000"/>
                </a:solidFill>
                <a:cs typeface="DejaVu Sans" charset="0"/>
              </a:rPr>
              <a:t>typické znaky jeho poezie</a:t>
            </a: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: </a:t>
            </a:r>
            <a:r>
              <a:rPr lang="cs-CZ" altLang="cs-CZ" sz="2000" b="1">
                <a:solidFill>
                  <a:srgbClr val="000000"/>
                </a:solidFill>
                <a:cs typeface="DejaVu Sans" charset="0"/>
              </a:rPr>
              <a:t>nepoetické </a:t>
            </a: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názvy básní, využívání </a:t>
            </a:r>
            <a:r>
              <a:rPr lang="cs-CZ" altLang="cs-CZ" sz="2000" b="1">
                <a:solidFill>
                  <a:srgbClr val="000000"/>
                </a:solidFill>
                <a:cs typeface="DejaVu Sans" charset="0"/>
              </a:rPr>
              <a:t>slov cizího původu </a:t>
            </a: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a </a:t>
            </a:r>
            <a:r>
              <a:rPr lang="cs-CZ" altLang="cs-CZ" sz="2000" b="1">
                <a:solidFill>
                  <a:srgbClr val="000000"/>
                </a:solidFill>
                <a:cs typeface="DejaVu Sans" charset="0"/>
              </a:rPr>
              <a:t>odborné terminologie</a:t>
            </a: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, prozaizovaný verš a </a:t>
            </a:r>
            <a:r>
              <a:rPr lang="cs-CZ" altLang="cs-CZ" sz="2000" b="1">
                <a:solidFill>
                  <a:srgbClr val="000000"/>
                </a:solidFill>
                <a:cs typeface="DejaVu Sans" charset="0"/>
              </a:rPr>
              <a:t>důraz na myšlenku</a:t>
            </a: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.</a:t>
            </a:r>
          </a:p>
        </p:txBody>
      </p:sp>
      <p:sp>
        <p:nvSpPr>
          <p:cNvPr id="33795" name="Rectangle 2"/>
          <p:cNvSpPr>
            <a:spLocks noChangeArrowheads="1"/>
          </p:cNvSpPr>
          <p:nvPr/>
        </p:nvSpPr>
        <p:spPr bwMode="auto">
          <a:xfrm>
            <a:off x="323850" y="1412875"/>
            <a:ext cx="2760663" cy="460375"/>
          </a:xfrm>
          <a:prstGeom prst="rect">
            <a:avLst/>
          </a:prstGeom>
          <a:solidFill>
            <a:srgbClr val="B3A2C7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Óda na radost</a:t>
            </a:r>
            <a:r>
              <a:rPr lang="cs-CZ" altLang="cs-CZ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</a:t>
            </a:r>
          </a:p>
        </p:txBody>
      </p:sp>
      <p:sp>
        <p:nvSpPr>
          <p:cNvPr id="33796" name="Rectangle 3"/>
          <p:cNvSpPr>
            <a:spLocks noChangeArrowheads="1"/>
          </p:cNvSpPr>
          <p:nvPr/>
        </p:nvSpPr>
        <p:spPr bwMode="auto">
          <a:xfrm>
            <a:off x="323850" y="1989138"/>
            <a:ext cx="3743325" cy="35417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Milovat, když už není naděje: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jenom toto je láska.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Vypustit novou radiosondu,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když jich deset spadlo,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vzít dvě stě králíků,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když jich sto uhynulo: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jenom toto je věda.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Ptáte se na tajemství.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Má jen jedno jméno: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znovu</a:t>
            </a: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.</a:t>
            </a:r>
          </a:p>
        </p:txBody>
      </p:sp>
      <p:sp>
        <p:nvSpPr>
          <p:cNvPr id="33797" name="Rectangle 4"/>
          <p:cNvSpPr>
            <a:spLocks noChangeArrowheads="1"/>
          </p:cNvSpPr>
          <p:nvPr/>
        </p:nvSpPr>
        <p:spPr bwMode="auto">
          <a:xfrm>
            <a:off x="4662488" y="1628775"/>
            <a:ext cx="3797300" cy="37877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Nakonec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pes nese v zubech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svůj obraz na vodě,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lidi nýtují novou lunu,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miluji tě.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Jako karyatidy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na vztyčených rukou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vzpíráme žulový čas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a poraženi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vždycky  zvítězíme.</a:t>
            </a:r>
          </a:p>
        </p:txBody>
      </p:sp>
      <p:sp>
        <p:nvSpPr>
          <p:cNvPr id="33798" name="Obdélník 5"/>
          <p:cNvSpPr>
            <a:spLocks noChangeArrowheads="1"/>
          </p:cNvSpPr>
          <p:nvPr/>
        </p:nvSpPr>
        <p:spPr bwMode="auto">
          <a:xfrm>
            <a:off x="323850" y="5516563"/>
            <a:ext cx="8569325" cy="460375"/>
          </a:xfrm>
          <a:prstGeom prst="rect">
            <a:avLst/>
          </a:prstGeom>
          <a:solidFill>
            <a:srgbClr val="FB93EC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000" b="1">
                <a:solidFill>
                  <a:srgbClr val="000000"/>
                </a:solidFill>
              </a:rPr>
              <a:t>Pokuste se formulovat myšlenku, kterou zdůrazňuje tato báseň</a:t>
            </a:r>
            <a:r>
              <a:rPr lang="cs-CZ" altLang="cs-CZ" sz="2400">
                <a:solidFill>
                  <a:srgbClr val="000000"/>
                </a:solidFill>
              </a:rPr>
              <a:t>.</a:t>
            </a:r>
            <a:r>
              <a:rPr lang="cs-CZ" altLang="cs-CZ" sz="2400" b="1">
                <a:solidFill>
                  <a:srgbClr val="000000"/>
                </a:solidFill>
              </a:rPr>
              <a:t> </a:t>
            </a:r>
            <a:endParaRPr lang="cs-CZ" altLang="cs-CZ" sz="2400"/>
          </a:p>
        </p:txBody>
      </p:sp>
      <p:sp>
        <p:nvSpPr>
          <p:cNvPr id="33799" name="Obdélník 6"/>
          <p:cNvSpPr>
            <a:spLocks noChangeArrowheads="1"/>
          </p:cNvSpPr>
          <p:nvPr/>
        </p:nvSpPr>
        <p:spPr bwMode="auto">
          <a:xfrm>
            <a:off x="323850" y="6073775"/>
            <a:ext cx="8569325" cy="307975"/>
          </a:xfrm>
          <a:prstGeom prst="rect">
            <a:avLst/>
          </a:prstGeom>
          <a:solidFill>
            <a:srgbClr val="FFFF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solidFill>
                  <a:srgbClr val="000000"/>
                </a:solidFill>
                <a:latin typeface="Arial Black" pitchFamily="34" charset="0"/>
              </a:rPr>
              <a:t>Člověk se nikdy nemá vzdát naděje a usilovat o  svou věc stále znovu. </a:t>
            </a:r>
            <a:endParaRPr lang="cs-CZ" altLang="cs-CZ" b="1">
              <a:latin typeface="Arial Black" pitchFamily="34" charset="0"/>
            </a:endParaRP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48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48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379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379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24" dur="500"/>
                                        <p:tgtEl>
                                          <p:spTgt spid="3379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37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379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5" grpId="0" animBg="1"/>
      <p:bldP spid="33796" grpId="0"/>
      <p:bldP spid="33797" grpId="0"/>
      <p:bldP spid="33798" grpId="0" animBg="1"/>
      <p:bldP spid="33799" grpId="0" animBg="1"/>
    </p:bld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1"/>
          <p:cNvSpPr>
            <a:spLocks noChangeArrowheads="1"/>
          </p:cNvSpPr>
          <p:nvPr/>
        </p:nvSpPr>
        <p:spPr bwMode="auto">
          <a:xfrm>
            <a:off x="250825" y="620713"/>
            <a:ext cx="7273925" cy="371475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 b="1">
                <a:solidFill>
                  <a:srgbClr val="10253F"/>
                </a:solidFill>
                <a:cs typeface="DejaVu Sans" charset="0"/>
              </a:rPr>
              <a:t>Vytrvalost, houževnatost, nezdolnost a obětavost.</a:t>
            </a:r>
          </a:p>
        </p:txBody>
      </p:sp>
      <p:sp>
        <p:nvSpPr>
          <p:cNvPr id="35842" name="Rectangle 2"/>
          <p:cNvSpPr>
            <a:spLocks noChangeArrowheads="1"/>
          </p:cNvSpPr>
          <p:nvPr/>
        </p:nvSpPr>
        <p:spPr bwMode="auto">
          <a:xfrm>
            <a:off x="250825" y="188913"/>
            <a:ext cx="8893175" cy="371475"/>
          </a:xfrm>
          <a:prstGeom prst="rect">
            <a:avLst/>
          </a:prstGeom>
          <a:solidFill>
            <a:srgbClr val="604A7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8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Jaké lidské vlastnosti považuje M. Holub v životě za důležité?</a:t>
            </a:r>
          </a:p>
        </p:txBody>
      </p:sp>
      <p:sp>
        <p:nvSpPr>
          <p:cNvPr id="35843" name="Rectangle 3"/>
          <p:cNvSpPr>
            <a:spLocks noChangeArrowheads="1"/>
          </p:cNvSpPr>
          <p:nvPr/>
        </p:nvSpPr>
        <p:spPr bwMode="auto">
          <a:xfrm>
            <a:off x="250825" y="2032000"/>
            <a:ext cx="8893175" cy="460375"/>
          </a:xfrm>
          <a:prstGeom prst="rect">
            <a:avLst/>
          </a:prstGeom>
          <a:solidFill>
            <a:srgbClr val="604A7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Z další Holubovy tvorby připomínáme</a:t>
            </a:r>
            <a:r>
              <a:rPr lang="cs-CZ" altLang="cs-CZ" sz="24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:</a:t>
            </a:r>
          </a:p>
        </p:txBody>
      </p:sp>
      <p:sp>
        <p:nvSpPr>
          <p:cNvPr id="35844" name="Rectangle 4"/>
          <p:cNvSpPr>
            <a:spLocks noChangeArrowheads="1"/>
          </p:cNvSpPr>
          <p:nvPr/>
        </p:nvSpPr>
        <p:spPr bwMode="auto">
          <a:xfrm>
            <a:off x="250825" y="3716338"/>
            <a:ext cx="8642350" cy="1019175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10253F"/>
                </a:solidFill>
                <a:cs typeface="DejaVu Sans" charset="0"/>
              </a:rPr>
              <a:t>Tematicky je Holubova poezie zaměřena proti myšlenkové  pohodlnosti,  tuposti a povrchnosti. Silný vliv na proměnu jeho díla v 70. a 80. letech měla </a:t>
            </a:r>
            <a:r>
              <a:rPr lang="cs-CZ" altLang="cs-CZ" sz="2000" b="1">
                <a:solidFill>
                  <a:srgbClr val="10253F"/>
                </a:solidFill>
                <a:cs typeface="DejaVu Sans" charset="0"/>
              </a:rPr>
              <a:t>tvorba Vladimíra Holana</a:t>
            </a:r>
            <a:r>
              <a:rPr lang="cs-CZ" altLang="cs-CZ" sz="2000">
                <a:solidFill>
                  <a:srgbClr val="10253F"/>
                </a:solidFill>
                <a:cs typeface="DejaVu Sans" charset="0"/>
              </a:rPr>
              <a:t>. </a:t>
            </a:r>
          </a:p>
        </p:txBody>
      </p:sp>
      <p:sp>
        <p:nvSpPr>
          <p:cNvPr id="34822" name="Rectangle 5"/>
          <p:cNvSpPr>
            <a:spLocks noChangeArrowheads="1"/>
          </p:cNvSpPr>
          <p:nvPr/>
        </p:nvSpPr>
        <p:spPr bwMode="auto">
          <a:xfrm>
            <a:off x="250825" y="2598738"/>
            <a:ext cx="3951288" cy="398462"/>
          </a:xfrm>
          <a:prstGeom prst="rect">
            <a:avLst/>
          </a:prstGeom>
          <a:solidFill>
            <a:srgbClr val="E6E0EC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17375E"/>
                </a:solidFill>
                <a:latin typeface="Arial Black" pitchFamily="34" charset="0"/>
                <a:cs typeface="DejaVu Sans" charset="0"/>
              </a:rPr>
              <a:t>Jdi a otevři dveře  (1961) </a:t>
            </a:r>
          </a:p>
        </p:txBody>
      </p:sp>
      <p:sp>
        <p:nvSpPr>
          <p:cNvPr id="34824" name="Rectangle 7"/>
          <p:cNvSpPr>
            <a:spLocks noChangeArrowheads="1"/>
          </p:cNvSpPr>
          <p:nvPr/>
        </p:nvSpPr>
        <p:spPr bwMode="auto">
          <a:xfrm>
            <a:off x="250825" y="3101975"/>
            <a:ext cx="2543175" cy="398463"/>
          </a:xfrm>
          <a:prstGeom prst="rect">
            <a:avLst/>
          </a:prstGeom>
          <a:solidFill>
            <a:srgbClr val="E6E0EC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17375E"/>
                </a:solidFill>
                <a:latin typeface="Arial Black" pitchFamily="34" charset="0"/>
                <a:cs typeface="DejaVu Sans" charset="0"/>
              </a:rPr>
              <a:t>Ačkoli    (1969) </a:t>
            </a:r>
          </a:p>
        </p:txBody>
      </p:sp>
      <p:sp>
        <p:nvSpPr>
          <p:cNvPr id="34825" name="Rectangle 8"/>
          <p:cNvSpPr>
            <a:spLocks noChangeArrowheads="1"/>
          </p:cNvSpPr>
          <p:nvPr/>
        </p:nvSpPr>
        <p:spPr bwMode="auto">
          <a:xfrm>
            <a:off x="250825" y="4770438"/>
            <a:ext cx="8642350" cy="1312862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10253F"/>
                </a:solidFill>
                <a:cs typeface="DejaVu Sans" charset="0"/>
              </a:rPr>
              <a:t>V </a:t>
            </a:r>
            <a:r>
              <a:rPr lang="cs-CZ" altLang="cs-CZ" sz="2000" b="1">
                <a:solidFill>
                  <a:srgbClr val="10253F"/>
                </a:solidFill>
                <a:cs typeface="DejaVu Sans" charset="0"/>
              </a:rPr>
              <a:t>době normalizace </a:t>
            </a:r>
            <a:r>
              <a:rPr lang="cs-CZ" altLang="cs-CZ" sz="2000">
                <a:solidFill>
                  <a:srgbClr val="10253F"/>
                </a:solidFill>
                <a:cs typeface="DejaVu Sans" charset="0"/>
              </a:rPr>
              <a:t>Holubova poezie u nás nemohla vycházet, jako jeden z našich </a:t>
            </a:r>
            <a:r>
              <a:rPr lang="cs-CZ" altLang="cs-CZ" sz="2000" b="1">
                <a:solidFill>
                  <a:srgbClr val="10253F"/>
                </a:solidFill>
                <a:cs typeface="DejaVu Sans" charset="0"/>
              </a:rPr>
              <a:t>nejpřekládanějších autorů </a:t>
            </a:r>
            <a:r>
              <a:rPr lang="cs-CZ" altLang="cs-CZ" sz="2000">
                <a:solidFill>
                  <a:srgbClr val="10253F"/>
                </a:solidFill>
                <a:cs typeface="DejaVu Sans" charset="0"/>
              </a:rPr>
              <a:t>byl vydáván v Anglii (1967, 1971, 1977) v SRN (1969, 1974), Polsku  (1969), Holandsku (1975), Indii (1976) a USA (1979)</a:t>
            </a:r>
          </a:p>
        </p:txBody>
      </p:sp>
      <p:sp>
        <p:nvSpPr>
          <p:cNvPr id="34826" name="Rectangle 9"/>
          <p:cNvSpPr>
            <a:spLocks noChangeArrowheads="1"/>
          </p:cNvSpPr>
          <p:nvPr/>
        </p:nvSpPr>
        <p:spPr bwMode="auto">
          <a:xfrm>
            <a:off x="250825" y="6267450"/>
            <a:ext cx="4446588" cy="398463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17375E"/>
                </a:solidFill>
                <a:latin typeface="Arial Black" pitchFamily="34" charset="0"/>
                <a:cs typeface="DejaVu Sans" charset="0"/>
              </a:rPr>
              <a:t>Syndrom mizející plíce  (1990) </a:t>
            </a:r>
          </a:p>
        </p:txBody>
      </p:sp>
      <p:sp>
        <p:nvSpPr>
          <p:cNvPr id="11" name="Obdélník 10"/>
          <p:cNvSpPr/>
          <p:nvPr/>
        </p:nvSpPr>
        <p:spPr>
          <a:xfrm>
            <a:off x="250825" y="1052513"/>
            <a:ext cx="8893175" cy="5238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 dirty="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Který americký autor  a v jakém díle vyjádřil podobnou myšlenku slovy: „Člověka je možno zničit, ale ne porazit</a:t>
            </a:r>
            <a:r>
              <a:rPr lang="cs-CZ" altLang="cs-CZ" b="1" dirty="0" smtClean="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.“?</a:t>
            </a:r>
            <a:endParaRPr lang="cs-CZ" altLang="cs-CZ" b="1" dirty="0">
              <a:solidFill>
                <a:srgbClr val="FFFFFF"/>
              </a:solidFill>
              <a:latin typeface="Arial Black" pitchFamily="34" charset="0"/>
              <a:cs typeface="DejaVu Sans" charset="0"/>
            </a:endParaRPr>
          </a:p>
        </p:txBody>
      </p:sp>
      <p:sp>
        <p:nvSpPr>
          <p:cNvPr id="12" name="Obdélník 11"/>
          <p:cNvSpPr/>
          <p:nvPr/>
        </p:nvSpPr>
        <p:spPr>
          <a:xfrm>
            <a:off x="4356100" y="2597150"/>
            <a:ext cx="3786188" cy="400050"/>
          </a:xfrm>
          <a:prstGeom prst="rect">
            <a:avLst/>
          </a:prstGeom>
          <a:solidFill>
            <a:schemeClr val="accent6">
              <a:lumMod val="20000"/>
              <a:lumOff val="80000"/>
            </a:schemeClr>
          </a:solidFill>
        </p:spPr>
        <p:txBody>
          <a:bodyPr wrap="none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000" b="1" dirty="0">
                <a:solidFill>
                  <a:srgbClr val="17375E"/>
                </a:solidFill>
                <a:latin typeface="Arial Black" pitchFamily="34" charset="0"/>
              </a:rPr>
              <a:t> Tak zvané srdce   (1963) 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250825" y="1628775"/>
            <a:ext cx="7273925" cy="307975"/>
          </a:xfrm>
          <a:prstGeom prst="rect">
            <a:avLst/>
          </a:prstGeom>
          <a:solidFill>
            <a:srgbClr val="FEC9BE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b="1">
                <a:solidFill>
                  <a:srgbClr val="10253F"/>
                </a:solidFill>
              </a:rPr>
              <a:t>Ernest Hemingway v novele Stařec a moře( 1952).</a:t>
            </a:r>
            <a:endParaRPr lang="cs-CZ" altLang="cs-CZ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48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48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6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 nodeType="clickPar">
                      <p:stCondLst>
                        <p:cond delay="indefinite"/>
                      </p:stCondLst>
                      <p:childTnLst>
                        <p:par>
                          <p:cTn id="5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500" fill="hold"/>
                                        <p:tgtEl>
                                          <p:spTgt spid="348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 nodeType="clickPar">
                      <p:stCondLst>
                        <p:cond delay="indefinite"/>
                      </p:stCondLst>
                      <p:childTnLst>
                        <p:par>
                          <p:cTn id="6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6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8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7" dur="500" fill="hold"/>
                                        <p:tgtEl>
                                          <p:spTgt spid="348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8" dur="500" fill="hold"/>
                                        <p:tgtEl>
                                          <p:spTgt spid="348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1" grpId="0" animBg="1"/>
      <p:bldP spid="35842" grpId="0" animBg="1"/>
      <p:bldP spid="35843" grpId="0" animBg="1"/>
      <p:bldP spid="35844" grpId="0" animBg="1"/>
      <p:bldP spid="34822" grpId="0" animBg="1"/>
      <p:bldP spid="34824" grpId="0" animBg="1"/>
      <p:bldP spid="34825" grpId="0" animBg="1"/>
      <p:bldP spid="34826" grpId="0" animBg="1"/>
      <p:bldP spid="11" grpId="0" animBg="1"/>
      <p:bldP spid="12" grpId="0" animBg="1"/>
      <p:bldP spid="13" grpId="0" animBg="1"/>
    </p:bld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Text Box 1"/>
          <p:cNvSpPr txBox="1">
            <a:spLocks noChangeArrowheads="1"/>
          </p:cNvSpPr>
          <p:nvPr/>
        </p:nvSpPr>
        <p:spPr bwMode="auto">
          <a:xfrm>
            <a:off x="0" y="-160338"/>
            <a:ext cx="9144000" cy="1738313"/>
          </a:xfrm>
          <a:prstGeom prst="rect">
            <a:avLst/>
          </a:prstGeom>
          <a:solidFill>
            <a:srgbClr val="376092"/>
          </a:solidFill>
          <a:ln w="9525">
            <a:noFill/>
            <a:round/>
            <a:headEnd/>
            <a:tailEnd/>
          </a:ln>
        </p:spPr>
        <p:txBody>
          <a:bodyPr anchor="ctr"/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36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 </a:t>
            </a:r>
            <a:br>
              <a:rPr lang="cs-CZ" altLang="cs-CZ" sz="36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</a:br>
            <a:r>
              <a:rPr lang="cs-CZ" altLang="cs-CZ" sz="36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               JIŘÍ ŠOTOLA (1924-1989)</a:t>
            </a:r>
            <a:r>
              <a:rPr lang="cs-CZ" altLang="cs-CZ" sz="3600">
                <a:solidFill>
                  <a:srgbClr val="FFFFFF"/>
                </a:solidFill>
                <a:cs typeface="DejaVu Sans" charset="0"/>
              </a:rPr>
              <a:t/>
            </a:r>
            <a:br>
              <a:rPr lang="cs-CZ" altLang="cs-CZ" sz="3600">
                <a:solidFill>
                  <a:srgbClr val="FFFFFF"/>
                </a:solidFill>
                <a:cs typeface="DejaVu Sans" charset="0"/>
              </a:rPr>
            </a:br>
            <a:r>
              <a:rPr lang="cs-CZ" altLang="cs-CZ" sz="3600">
                <a:solidFill>
                  <a:srgbClr val="FFFFFF"/>
                </a:solidFill>
                <a:cs typeface="DejaVu Sans" charset="0"/>
              </a:rPr>
              <a:t>   </a:t>
            </a:r>
          </a:p>
        </p:txBody>
      </p:sp>
      <p:sp>
        <p:nvSpPr>
          <p:cNvPr id="35843" name="Rectangle 2"/>
          <p:cNvSpPr>
            <a:spLocks noChangeArrowheads="1"/>
          </p:cNvSpPr>
          <p:nvPr/>
        </p:nvSpPr>
        <p:spPr bwMode="auto">
          <a:xfrm>
            <a:off x="2195513" y="1989138"/>
            <a:ext cx="1800225" cy="460375"/>
          </a:xfrm>
          <a:prstGeom prst="rect">
            <a:avLst/>
          </a:prstGeom>
          <a:solidFill>
            <a:srgbClr val="37609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básník</a:t>
            </a:r>
          </a:p>
        </p:txBody>
      </p:sp>
      <p:sp>
        <p:nvSpPr>
          <p:cNvPr id="35844" name="Rectangle 3"/>
          <p:cNvSpPr>
            <a:spLocks noChangeArrowheads="1"/>
          </p:cNvSpPr>
          <p:nvPr/>
        </p:nvSpPr>
        <p:spPr bwMode="auto">
          <a:xfrm>
            <a:off x="2195513" y="2895600"/>
            <a:ext cx="1800225" cy="460375"/>
          </a:xfrm>
          <a:prstGeom prst="rect">
            <a:avLst/>
          </a:prstGeom>
          <a:solidFill>
            <a:srgbClr val="37609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prozaik</a:t>
            </a:r>
          </a:p>
        </p:txBody>
      </p:sp>
      <p:sp>
        <p:nvSpPr>
          <p:cNvPr id="35845" name="Rectangle 4"/>
          <p:cNvSpPr>
            <a:spLocks noChangeArrowheads="1"/>
          </p:cNvSpPr>
          <p:nvPr/>
        </p:nvSpPr>
        <p:spPr bwMode="auto">
          <a:xfrm>
            <a:off x="2195513" y="3768725"/>
            <a:ext cx="1800225" cy="463550"/>
          </a:xfrm>
          <a:prstGeom prst="rect">
            <a:avLst/>
          </a:prstGeom>
          <a:solidFill>
            <a:srgbClr val="37609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dramatik </a:t>
            </a:r>
          </a:p>
        </p:txBody>
      </p:sp>
      <p:pic>
        <p:nvPicPr>
          <p:cNvPr id="35846" name="Picture 5"/>
          <p:cNvPicPr>
            <a:picLocks noChangeAspect="1" noChangeArrowheads="1"/>
          </p:cNvPicPr>
          <p:nvPr/>
        </p:nvPicPr>
        <p:blipFill>
          <a:blip r:embed="rId3" cstate="print"/>
          <a:srcRect t="9383" b="10892"/>
          <a:stretch>
            <a:fillRect/>
          </a:stretch>
        </p:blipFill>
        <p:spPr bwMode="auto">
          <a:xfrm>
            <a:off x="4427538" y="1458913"/>
            <a:ext cx="4017962" cy="506571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7" name="Obdélník 6"/>
          <p:cNvSpPr/>
          <p:nvPr/>
        </p:nvSpPr>
        <p:spPr>
          <a:xfrm>
            <a:off x="4427538" y="6554788"/>
            <a:ext cx="4176712" cy="214312"/>
          </a:xfrm>
          <a:prstGeom prst="rect">
            <a:avLst/>
          </a:prstGeom>
          <a:solidFill>
            <a:schemeClr val="bg2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800" u="sng" dirty="0">
                <a:hlinkClick r:id="rId4"/>
              </a:rPr>
              <a:t>http://knihy.abz.cz/imgs/authors/F0232_big.jpg</a:t>
            </a:r>
            <a:endParaRPr lang="cs-CZ" sz="800" dirty="0"/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58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58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58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58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58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2" grpId="0" animBg="1"/>
      <p:bldP spid="35843" grpId="0" animBg="1"/>
      <p:bldP spid="35844" grpId="0" animBg="1"/>
      <p:bldP spid="35845" grpId="0" animBg="1"/>
    </p:bld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35842" name="Group 1"/>
          <p:cNvGrpSpPr>
            <a:grpSpLocks/>
          </p:cNvGrpSpPr>
          <p:nvPr/>
        </p:nvGrpSpPr>
        <p:grpSpPr bwMode="auto">
          <a:xfrm>
            <a:off x="527050" y="693738"/>
            <a:ext cx="4083050" cy="5230812"/>
            <a:chOff x="249" y="527"/>
            <a:chExt cx="2572" cy="3295"/>
          </a:xfrm>
        </p:grpSpPr>
        <p:pic>
          <p:nvPicPr>
            <p:cNvPr id="35846" name="Picture 2"/>
            <p:cNvPicPr>
              <a:picLocks noChangeAspect="1" noChangeArrowheads="1"/>
            </p:cNvPicPr>
            <p:nvPr/>
          </p:nvPicPr>
          <p:blipFill>
            <a:blip r:embed="rId3" cstate="print"/>
            <a:srcRect/>
            <a:stretch>
              <a:fillRect/>
            </a:stretch>
          </p:blipFill>
          <p:spPr bwMode="auto">
            <a:xfrm>
              <a:off x="249" y="527"/>
              <a:ext cx="2572" cy="329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</p:spPr>
        </p:pic>
        <p:sp>
          <p:nvSpPr>
            <p:cNvPr id="35847" name="Text Box 3"/>
            <p:cNvSpPr txBox="1">
              <a:spLocks noChangeArrowheads="1"/>
            </p:cNvSpPr>
            <p:nvPr/>
          </p:nvSpPr>
          <p:spPr bwMode="auto">
            <a:xfrm>
              <a:off x="249" y="527"/>
              <a:ext cx="2572" cy="3295"/>
            </a:xfrm>
            <a:prstGeom prst="rect">
              <a:avLst/>
            </a:prstGeom>
            <a:noFill/>
            <a:ln w="9525">
              <a:noFill/>
              <a:round/>
              <a:headEnd/>
              <a:tailEnd/>
            </a:ln>
          </p:spPr>
          <p:txBody>
            <a:bodyPr wrap="none" anchor="ctr"/>
            <a:lstStyle/>
            <a:p>
              <a:endParaRPr lang="cs-CZ" altLang="cs-CZ"/>
            </a:p>
          </p:txBody>
        </p:sp>
      </p:grpSp>
      <p:sp>
        <p:nvSpPr>
          <p:cNvPr id="35843" name="Rectangle 4"/>
          <p:cNvSpPr>
            <a:spLocks noChangeArrowheads="1"/>
          </p:cNvSpPr>
          <p:nvPr/>
        </p:nvSpPr>
        <p:spPr bwMode="auto">
          <a:xfrm>
            <a:off x="6659563" y="6335713"/>
            <a:ext cx="2292350" cy="2174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800" u="sng">
                <a:solidFill>
                  <a:srgbClr val="CCCCFF"/>
                </a:solidFill>
                <a:hlinkClick r:id="rId4"/>
              </a:rPr>
              <a:t>http://www.antikvariatik.cz/fotovelke/23528.jpg</a:t>
            </a:r>
          </a:p>
        </p:txBody>
      </p:sp>
      <p:pic>
        <p:nvPicPr>
          <p:cNvPr id="35844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089525" y="692150"/>
            <a:ext cx="3678238" cy="561657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35845" name="Rectangle 6"/>
          <p:cNvSpPr>
            <a:spLocks noChangeArrowheads="1"/>
          </p:cNvSpPr>
          <p:nvPr/>
        </p:nvSpPr>
        <p:spPr bwMode="auto">
          <a:xfrm>
            <a:off x="793750" y="5924550"/>
            <a:ext cx="3816350" cy="2174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 anchor="ctr">
            <a:spAutoFit/>
          </a:bodyPr>
          <a:lstStyle/>
          <a:p>
            <a:pPr algn="r"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800">
                <a:solidFill>
                  <a:srgbClr val="CCCCFF"/>
                </a:solidFill>
                <a:latin typeface="Calibri" pitchFamily="34" charset="0"/>
                <a:hlinkClick r:id="rId6"/>
              </a:rPr>
              <a:t>http://www.kacur.cz/data/USR_001_OBRAZKY/26785.JPG</a:t>
            </a:r>
          </a:p>
        </p:txBody>
      </p:sp>
    </p:spTree>
  </p:cSld>
  <p:clrMapOvr>
    <a:masterClrMapping/>
  </p:clrMapOvr>
  <p:transition spd="med"/>
  <p:timing>
    <p:tnLst>
      <p:par>
        <p:cTn id="1" dur="indefinite" nodeType="tmRoot">
          <p:childTnLst>
            <p:seq concurrent="1" nextAc="seek">
              <p:cTn id="2" dur="indefinite" nodeType="mainSeq"/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Rectangle 1"/>
          <p:cNvSpPr>
            <a:spLocks noChangeArrowheads="1"/>
          </p:cNvSpPr>
          <p:nvPr/>
        </p:nvSpPr>
        <p:spPr bwMode="auto">
          <a:xfrm>
            <a:off x="323850" y="260350"/>
            <a:ext cx="8351838" cy="587375"/>
          </a:xfrm>
          <a:prstGeom prst="rect">
            <a:avLst/>
          </a:prstGeom>
          <a:solidFill>
            <a:srgbClr val="17375E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 b="1">
                <a:solidFill>
                  <a:srgbClr val="FFFFFF"/>
                </a:solidFill>
                <a:cs typeface="DejaVu Sans" charset="0"/>
              </a:rPr>
              <a:t> </a:t>
            </a:r>
            <a:r>
              <a:rPr lang="cs-CZ" altLang="cs-CZ" sz="32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Z díla:</a:t>
            </a:r>
          </a:p>
        </p:txBody>
      </p:sp>
      <p:sp>
        <p:nvSpPr>
          <p:cNvPr id="38914" name="Rectangle 2"/>
          <p:cNvSpPr>
            <a:spLocks noChangeArrowheads="1"/>
          </p:cNvSpPr>
          <p:nvPr/>
        </p:nvSpPr>
        <p:spPr bwMode="auto">
          <a:xfrm>
            <a:off x="323850" y="981075"/>
            <a:ext cx="8351838" cy="1201738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Svět náš vezdejší</a:t>
            </a:r>
            <a:r>
              <a:rPr lang="cs-CZ" altLang="cs-CZ" sz="2400" b="1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 (1957)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Po začátečnických nevýrazných sbírkách našel svůj styl,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navázal na poetismus a poezii Vítězslava Nezvala.</a:t>
            </a:r>
          </a:p>
        </p:txBody>
      </p:sp>
      <p:sp>
        <p:nvSpPr>
          <p:cNvPr id="37892" name="Rectangle 3"/>
          <p:cNvSpPr>
            <a:spLocks noChangeArrowheads="1"/>
          </p:cNvSpPr>
          <p:nvPr/>
        </p:nvSpPr>
        <p:spPr bwMode="auto">
          <a:xfrm>
            <a:off x="323850" y="4149725"/>
            <a:ext cx="8351838" cy="460375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Venuše z Mélu </a:t>
            </a:r>
            <a:r>
              <a:rPr lang="cs-CZ" altLang="cs-CZ" sz="2400" b="1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(1959) - </a:t>
            </a: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intimní verše</a:t>
            </a:r>
          </a:p>
        </p:txBody>
      </p:sp>
      <p:sp>
        <p:nvSpPr>
          <p:cNvPr id="37893" name="Rectangle 4"/>
          <p:cNvSpPr>
            <a:spLocks noChangeArrowheads="1"/>
          </p:cNvSpPr>
          <p:nvPr/>
        </p:nvSpPr>
        <p:spPr bwMode="auto">
          <a:xfrm>
            <a:off x="323850" y="4868863"/>
            <a:ext cx="8351838" cy="1557337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Podzimníček </a:t>
            </a:r>
            <a:r>
              <a:rPr lang="cs-CZ" altLang="cs-CZ" sz="2400" b="1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(1967) – </a:t>
            </a: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Sbírka je završením autorovy tvorby 60. let. Člověk je odsouzen do bezvýznamné role, je vláčen dějinami a stále ohrožován smrtí. Lásku už nezobrazuje jako bouřlivou, ale jako umírněnou emoci. </a:t>
            </a:r>
          </a:p>
        </p:txBody>
      </p:sp>
      <p:sp>
        <p:nvSpPr>
          <p:cNvPr id="37894" name="Rectangle 5"/>
          <p:cNvSpPr>
            <a:spLocks noChangeArrowheads="1"/>
          </p:cNvSpPr>
          <p:nvPr/>
        </p:nvSpPr>
        <p:spPr bwMode="auto">
          <a:xfrm>
            <a:off x="395288" y="2420938"/>
            <a:ext cx="4572000" cy="161925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17375E"/>
                </a:solidFill>
                <a:latin typeface="Arial Black" pitchFamily="34" charset="0"/>
                <a:cs typeface="DejaVu Sans" charset="0"/>
              </a:rPr>
              <a:t>Město v noci :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…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Několik chodců kráčí vzhůru Prahou,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Jako když hrají kriket nebo dámu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anebo v karty něco hazardního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89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89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89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789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78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8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789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7892" grpId="0" animBg="1"/>
      <p:bldP spid="37893" grpId="0" animBg="1"/>
      <p:bldP spid="37894" grpId="0"/>
    </p:bld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1"/>
          <p:cNvSpPr>
            <a:spLocks noChangeArrowheads="1"/>
          </p:cNvSpPr>
          <p:nvPr/>
        </p:nvSpPr>
        <p:spPr bwMode="auto">
          <a:xfrm>
            <a:off x="323850" y="115888"/>
            <a:ext cx="8569325" cy="581025"/>
          </a:xfrm>
          <a:prstGeom prst="rect">
            <a:avLst/>
          </a:prstGeom>
          <a:solidFill>
            <a:srgbClr val="17375E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 b="1">
                <a:solidFill>
                  <a:srgbClr val="FFFFFF"/>
                </a:solidFill>
                <a:cs typeface="DejaVu Sans" charset="0"/>
              </a:rPr>
              <a:t> </a:t>
            </a:r>
            <a:r>
              <a:rPr lang="cs-CZ" altLang="cs-CZ" sz="32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Z díla:</a:t>
            </a:r>
          </a:p>
        </p:txBody>
      </p:sp>
      <p:sp>
        <p:nvSpPr>
          <p:cNvPr id="39938" name="Rectangle 2"/>
          <p:cNvSpPr>
            <a:spLocks noChangeArrowheads="1"/>
          </p:cNvSpPr>
          <p:nvPr/>
        </p:nvSpPr>
        <p:spPr bwMode="auto">
          <a:xfrm>
            <a:off x="323850" y="836613"/>
            <a:ext cx="8820150" cy="825500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  <a:cs typeface="DejaVu Sans" charset="0"/>
              </a:rPr>
              <a:t>Vliv </a:t>
            </a: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reflexívn</a:t>
            </a:r>
            <a:r>
              <a:rPr lang="cs-CZ" altLang="cs-CZ" sz="2400" b="1">
                <a:solidFill>
                  <a:srgbClr val="000000"/>
                </a:solidFill>
                <a:cs typeface="DejaVu Sans" charset="0"/>
              </a:rPr>
              <a:t>í </a:t>
            </a: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poezie</a:t>
            </a:r>
            <a:r>
              <a:rPr lang="cs-CZ" altLang="cs-CZ" sz="2400" b="1">
                <a:solidFill>
                  <a:srgbClr val="000000"/>
                </a:solidFill>
                <a:cs typeface="DejaVu Sans" charset="0"/>
              </a:rPr>
              <a:t> Vladimíra Holana </a:t>
            </a: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nejen v existenciálních tématech, ale také ve snaze vyjádřit se úsporným jazykem:</a:t>
            </a:r>
          </a:p>
        </p:txBody>
      </p:sp>
      <p:sp>
        <p:nvSpPr>
          <p:cNvPr id="38916" name="Rectangle 3"/>
          <p:cNvSpPr>
            <a:spLocks noChangeArrowheads="1"/>
          </p:cNvSpPr>
          <p:nvPr/>
        </p:nvSpPr>
        <p:spPr bwMode="auto">
          <a:xfrm>
            <a:off x="323850" y="4622800"/>
            <a:ext cx="8820150" cy="1201738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V období normalizace odvolal Šotola své politické názory ze šedesátých let a mohl pak od roku 1976 publikovat. V tomto období se věnoval výhradně próze a dramatu.</a:t>
            </a:r>
          </a:p>
        </p:txBody>
      </p:sp>
      <p:sp>
        <p:nvSpPr>
          <p:cNvPr id="38917" name="Rectangle 4"/>
          <p:cNvSpPr>
            <a:spLocks noChangeArrowheads="1"/>
          </p:cNvSpPr>
          <p:nvPr/>
        </p:nvSpPr>
        <p:spPr bwMode="auto">
          <a:xfrm>
            <a:off x="323850" y="6021388"/>
            <a:ext cx="8820150" cy="703262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Tovaryšstvo Ježíšovo </a:t>
            </a:r>
            <a:r>
              <a:rPr lang="cs-CZ" altLang="cs-CZ" sz="2000" b="1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(1969), Kuře na rožni (1974) </a:t>
            </a: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 historické romány </a:t>
            </a:r>
          </a:p>
        </p:txBody>
      </p:sp>
      <p:sp>
        <p:nvSpPr>
          <p:cNvPr id="38918" name="Rectangle 5"/>
          <p:cNvSpPr>
            <a:spLocks noChangeArrowheads="1"/>
          </p:cNvSpPr>
          <p:nvPr/>
        </p:nvSpPr>
        <p:spPr bwMode="auto">
          <a:xfrm>
            <a:off x="395288" y="1844675"/>
            <a:ext cx="6264275" cy="25320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17375E"/>
                </a:solidFill>
                <a:latin typeface="Arial Black" pitchFamily="34" charset="0"/>
                <a:cs typeface="DejaVu Sans" charset="0"/>
              </a:rPr>
              <a:t>Druhý rozhovor: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…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Jen žádnou filozofii! nic ode skal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pouští! Hru! Je trudno hleděti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na bledou lebku, politou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sirupem hrůzy ze smrti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 levným rumem! Hru! Ples blondýn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399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399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399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389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891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9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891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8916" grpId="0" animBg="1"/>
      <p:bldP spid="38917" grpId="0" animBg="1"/>
      <p:bldP spid="38918" grpId="0"/>
    </p:bld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8" name="Text Box 1"/>
          <p:cNvSpPr txBox="1">
            <a:spLocks noChangeArrowheads="1"/>
          </p:cNvSpPr>
          <p:nvPr/>
        </p:nvSpPr>
        <p:spPr bwMode="auto">
          <a:xfrm>
            <a:off x="0" y="-160338"/>
            <a:ext cx="9144000" cy="1738313"/>
          </a:xfrm>
          <a:prstGeom prst="rect">
            <a:avLst/>
          </a:prstGeom>
          <a:solidFill>
            <a:srgbClr val="376092"/>
          </a:solidFill>
          <a:ln w="9525">
            <a:noFill/>
            <a:round/>
            <a:headEnd/>
            <a:tailEnd/>
          </a:ln>
        </p:spPr>
        <p:txBody>
          <a:bodyPr anchor="ctr"/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36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 </a:t>
            </a:r>
            <a:br>
              <a:rPr lang="cs-CZ" altLang="cs-CZ" sz="36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</a:br>
            <a:r>
              <a:rPr lang="cs-CZ" altLang="cs-CZ" sz="36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          MILAN KUNDERA   (1929)</a:t>
            </a:r>
            <a:r>
              <a:rPr lang="cs-CZ" altLang="cs-CZ" sz="3600">
                <a:solidFill>
                  <a:srgbClr val="FFFFFF"/>
                </a:solidFill>
                <a:cs typeface="DejaVu Sans" charset="0"/>
              </a:rPr>
              <a:t/>
            </a:r>
            <a:br>
              <a:rPr lang="cs-CZ" altLang="cs-CZ" sz="3600">
                <a:solidFill>
                  <a:srgbClr val="FFFFFF"/>
                </a:solidFill>
                <a:cs typeface="DejaVu Sans" charset="0"/>
              </a:rPr>
            </a:br>
            <a:r>
              <a:rPr lang="cs-CZ" altLang="cs-CZ" sz="3600">
                <a:solidFill>
                  <a:srgbClr val="FFFFFF"/>
                </a:solidFill>
                <a:cs typeface="DejaVu Sans" charset="0"/>
              </a:rPr>
              <a:t>   </a:t>
            </a:r>
          </a:p>
        </p:txBody>
      </p:sp>
      <p:sp>
        <p:nvSpPr>
          <p:cNvPr id="39939" name="Rectangle 2"/>
          <p:cNvSpPr>
            <a:spLocks noChangeArrowheads="1"/>
          </p:cNvSpPr>
          <p:nvPr/>
        </p:nvSpPr>
        <p:spPr bwMode="auto">
          <a:xfrm>
            <a:off x="2339975" y="1989138"/>
            <a:ext cx="1784350" cy="460375"/>
          </a:xfrm>
          <a:prstGeom prst="rect">
            <a:avLst/>
          </a:prstGeom>
          <a:solidFill>
            <a:srgbClr val="37609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básník</a:t>
            </a:r>
          </a:p>
        </p:txBody>
      </p:sp>
      <p:sp>
        <p:nvSpPr>
          <p:cNvPr id="39940" name="Rectangle 3"/>
          <p:cNvSpPr>
            <a:spLocks noChangeArrowheads="1"/>
          </p:cNvSpPr>
          <p:nvPr/>
        </p:nvSpPr>
        <p:spPr bwMode="auto">
          <a:xfrm>
            <a:off x="755650" y="4684713"/>
            <a:ext cx="3368675" cy="825500"/>
          </a:xfrm>
          <a:prstGeom prst="rect">
            <a:avLst/>
          </a:prstGeom>
          <a:solidFill>
            <a:srgbClr val="37609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světově  proslulý prozaik</a:t>
            </a:r>
          </a:p>
        </p:txBody>
      </p:sp>
      <p:sp>
        <p:nvSpPr>
          <p:cNvPr id="39941" name="Rectangle 4"/>
          <p:cNvSpPr>
            <a:spLocks noChangeArrowheads="1"/>
          </p:cNvSpPr>
          <p:nvPr/>
        </p:nvSpPr>
        <p:spPr bwMode="auto">
          <a:xfrm>
            <a:off x="2124075" y="2852738"/>
            <a:ext cx="2000250" cy="463550"/>
          </a:xfrm>
          <a:prstGeom prst="rect">
            <a:avLst/>
          </a:prstGeom>
          <a:solidFill>
            <a:srgbClr val="37609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dramatik</a:t>
            </a:r>
          </a:p>
        </p:txBody>
      </p:sp>
      <p:pic>
        <p:nvPicPr>
          <p:cNvPr id="39942" name="Picture 5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787900" y="1562100"/>
            <a:ext cx="3744913" cy="52705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</p:pic>
      <p:sp>
        <p:nvSpPr>
          <p:cNvPr id="38919" name="Rectangle 6"/>
          <p:cNvSpPr>
            <a:spLocks noChangeArrowheads="1"/>
          </p:cNvSpPr>
          <p:nvPr/>
        </p:nvSpPr>
        <p:spPr bwMode="auto">
          <a:xfrm>
            <a:off x="341313" y="6600825"/>
            <a:ext cx="8893175" cy="217488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800" u="sng">
                <a:solidFill>
                  <a:srgbClr val="CCCCFF"/>
                </a:solidFill>
                <a:cs typeface="DejaVu Sans" charset="0"/>
                <a:hlinkClick r:id="rId4"/>
              </a:rPr>
              <a:t>http://quietlunch.com/wp-content/uploads/2012/06/RTEmagicC_Milan_Kundera2_04.JPG.jpg</a:t>
            </a:r>
          </a:p>
        </p:txBody>
      </p:sp>
      <p:sp>
        <p:nvSpPr>
          <p:cNvPr id="39944" name="Rectangle 7"/>
          <p:cNvSpPr>
            <a:spLocks noChangeArrowheads="1"/>
          </p:cNvSpPr>
          <p:nvPr/>
        </p:nvSpPr>
        <p:spPr bwMode="auto">
          <a:xfrm>
            <a:off x="1692275" y="3759200"/>
            <a:ext cx="2432050" cy="460375"/>
          </a:xfrm>
          <a:prstGeom prst="rect">
            <a:avLst/>
          </a:prstGeom>
          <a:solidFill>
            <a:srgbClr val="37609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 algn="ctr"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překladatel</a:t>
            </a:r>
          </a:p>
        </p:txBody>
      </p:sp>
      <p:sp>
        <p:nvSpPr>
          <p:cNvPr id="2" name="Obdélník 1"/>
          <p:cNvSpPr/>
          <p:nvPr/>
        </p:nvSpPr>
        <p:spPr>
          <a:xfrm>
            <a:off x="0" y="1376363"/>
            <a:ext cx="9144000" cy="215900"/>
          </a:xfrm>
          <a:prstGeom prst="rect">
            <a:avLst/>
          </a:prstGeom>
          <a:solidFill>
            <a:schemeClr val="tx2">
              <a:lumMod val="40000"/>
              <a:lumOff val="60000"/>
            </a:schemeClr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0" y="1241425"/>
            <a:ext cx="9144000" cy="215900"/>
          </a:xfrm>
          <a:prstGeom prst="rect">
            <a:avLst/>
          </a:prstGeom>
          <a:solidFill>
            <a:schemeClr val="accent2">
              <a:lumMod val="60000"/>
              <a:lumOff val="40000"/>
            </a:schemeClr>
          </a:solidFill>
          <a:ln w="57150"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cxnSp>
        <p:nvCxnSpPr>
          <p:cNvPr id="4" name="Přímá spojnice 3"/>
          <p:cNvCxnSpPr>
            <a:stCxn id="10" idx="1"/>
            <a:endCxn id="10" idx="3"/>
          </p:cNvCxnSpPr>
          <p:nvPr/>
        </p:nvCxnSpPr>
        <p:spPr>
          <a:xfrm>
            <a:off x="0" y="1349375"/>
            <a:ext cx="9144000" cy="0"/>
          </a:xfrm>
          <a:prstGeom prst="line">
            <a:avLst/>
          </a:prstGeom>
          <a:ln w="76200" cmpd="tri">
            <a:solidFill>
              <a:schemeClr val="accent1">
                <a:lumMod val="7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3994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2" dur="500"/>
                                        <p:tgtEl>
                                          <p:spTgt spid="399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 nodeType="clickPar">
                      <p:stCondLst>
                        <p:cond delay="indefinite"/>
                      </p:stCondLst>
                      <p:childTnLst>
                        <p:par>
                          <p:cTn id="1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500" fill="hold"/>
                                        <p:tgtEl>
                                          <p:spTgt spid="399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399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99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 nodeType="clickPar">
                      <p:stCondLst>
                        <p:cond delay="indefinite"/>
                      </p:stCondLst>
                      <p:childTnLst>
                        <p:par>
                          <p:cTn id="2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399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 nodeType="clickPar">
                      <p:stCondLst>
                        <p:cond delay="indefinite"/>
                      </p:stCondLst>
                      <p:childTnLst>
                        <p:par>
                          <p:cTn id="3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9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399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9938" grpId="0" animBg="1"/>
      <p:bldP spid="39939" grpId="0" animBg="1"/>
      <p:bldP spid="39940" grpId="0" animBg="1"/>
      <p:bldP spid="39941" grpId="0" animBg="1"/>
      <p:bldP spid="39944" grpId="0" animBg="1"/>
    </p:bld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Text Box 1"/>
          <p:cNvSpPr txBox="1">
            <a:spLocks noChangeArrowheads="1"/>
          </p:cNvSpPr>
          <p:nvPr/>
        </p:nvSpPr>
        <p:spPr bwMode="auto">
          <a:xfrm>
            <a:off x="179388" y="765175"/>
            <a:ext cx="8785225" cy="60928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/>
          <a:lstStyle/>
          <a:p>
            <a:pPr marL="460375" indent="-457200">
              <a:spcBef>
                <a:spcPts val="700"/>
              </a:spcBef>
              <a:buClrTx/>
              <a:buSzTx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800" dirty="0">
                <a:solidFill>
                  <a:srgbClr val="000000"/>
                </a:solidFill>
                <a:cs typeface="DejaVu Sans" charset="0"/>
              </a:rPr>
              <a:t>         V době </a:t>
            </a:r>
            <a:r>
              <a:rPr lang="cs-CZ" altLang="cs-CZ" sz="2800" b="1" dirty="0">
                <a:solidFill>
                  <a:srgbClr val="000000"/>
                </a:solidFill>
                <a:cs typeface="DejaVu Sans" charset="0"/>
              </a:rPr>
              <a:t>normalizace</a:t>
            </a:r>
            <a:r>
              <a:rPr lang="cs-CZ" altLang="cs-CZ" sz="2800" dirty="0">
                <a:solidFill>
                  <a:srgbClr val="000000"/>
                </a:solidFill>
                <a:cs typeface="DejaVu Sans" charset="0"/>
              </a:rPr>
              <a:t> vyřazen z oficiální literatury, tíživou situaci vyřešila možnost  stáže      a výuky na francouzských vysokých školách</a:t>
            </a:r>
            <a:r>
              <a:rPr lang="cs-CZ" altLang="cs-CZ" sz="2800" dirty="0">
                <a:solidFill>
                  <a:srgbClr val="000000"/>
                </a:solidFill>
                <a:latin typeface="Calibri" pitchFamily="34" charset="0"/>
                <a:cs typeface="DejaVu Sans" charset="0"/>
              </a:rPr>
              <a:t>.</a:t>
            </a:r>
          </a:p>
          <a:p>
            <a:pPr marL="460375" indent="-457200">
              <a:spcBef>
                <a:spcPts val="700"/>
              </a:spcBef>
              <a:buClrTx/>
              <a:buSzTx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800" dirty="0">
                <a:solidFill>
                  <a:srgbClr val="000000"/>
                </a:solidFill>
                <a:cs typeface="DejaVu Sans" charset="0"/>
              </a:rPr>
              <a:t>         Z Francie se Kundera odmítl do Československa vrátit</a:t>
            </a:r>
            <a:r>
              <a:rPr lang="cs-CZ" altLang="cs-CZ" sz="2800" dirty="0">
                <a:solidFill>
                  <a:srgbClr val="000000"/>
                </a:solidFill>
                <a:latin typeface="Calibri" pitchFamily="34" charset="0"/>
                <a:cs typeface="DejaVu Sans" charset="0"/>
              </a:rPr>
              <a:t>,  o</a:t>
            </a:r>
            <a:r>
              <a:rPr lang="cs-CZ" altLang="cs-CZ" sz="2800" dirty="0">
                <a:solidFill>
                  <a:srgbClr val="000000"/>
                </a:solidFill>
                <a:cs typeface="DejaVu Sans" charset="0"/>
              </a:rPr>
              <a:t>d roku 1975 žije v emigraci </a:t>
            </a:r>
            <a:r>
              <a:rPr lang="cs-CZ" altLang="cs-CZ" sz="2800" b="1" dirty="0">
                <a:solidFill>
                  <a:srgbClr val="000000"/>
                </a:solidFill>
                <a:cs typeface="DejaVu Sans" charset="0"/>
              </a:rPr>
              <a:t>ve Francii</a:t>
            </a:r>
            <a:r>
              <a:rPr lang="cs-CZ" altLang="cs-CZ" sz="2800" dirty="0">
                <a:solidFill>
                  <a:srgbClr val="000000"/>
                </a:solidFill>
                <a:cs typeface="DejaVu Sans" charset="0"/>
              </a:rPr>
              <a:t>, kde nejprve vyučoval  v </a:t>
            </a:r>
            <a:r>
              <a:rPr lang="cs-CZ" altLang="cs-CZ" sz="2800" dirty="0" err="1">
                <a:solidFill>
                  <a:srgbClr val="000000"/>
                </a:solidFill>
                <a:cs typeface="DejaVu Sans" charset="0"/>
              </a:rPr>
              <a:t>Pařížil</a:t>
            </a:r>
            <a:r>
              <a:rPr lang="cs-CZ" altLang="cs-CZ" sz="2800" dirty="0">
                <a:solidFill>
                  <a:srgbClr val="000000"/>
                </a:solidFill>
                <a:cs typeface="DejaVu Sans" charset="0"/>
              </a:rPr>
              <a:t>, pak na universitě  v </a:t>
            </a:r>
            <a:r>
              <a:rPr lang="cs-CZ" altLang="cs-CZ" sz="2800" dirty="0" err="1">
                <a:solidFill>
                  <a:srgbClr val="000000"/>
                </a:solidFill>
                <a:cs typeface="DejaVu Sans" charset="0"/>
              </a:rPr>
              <a:t>Rennes</a:t>
            </a:r>
            <a:r>
              <a:rPr lang="cs-CZ" altLang="cs-CZ" sz="2800" dirty="0">
                <a:solidFill>
                  <a:srgbClr val="000000"/>
                </a:solidFill>
                <a:cs typeface="DejaVu Sans" charset="0"/>
              </a:rPr>
              <a:t>. </a:t>
            </a:r>
          </a:p>
          <a:p>
            <a:pPr marL="460375" indent="-457200">
              <a:spcBef>
                <a:spcPts val="800"/>
              </a:spcBef>
              <a:buSzTx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800" dirty="0">
                <a:solidFill>
                  <a:srgbClr val="000000"/>
                </a:solidFill>
                <a:cs typeface="DejaVu Sans" charset="0"/>
              </a:rPr>
              <a:t>         Po vydání románu Kniha smíchu a zapomnění </a:t>
            </a:r>
            <a:r>
              <a:rPr lang="cs-CZ" altLang="cs-CZ" sz="2800" dirty="0" smtClean="0">
                <a:solidFill>
                  <a:srgbClr val="000000"/>
                </a:solidFill>
                <a:cs typeface="DejaVu Sans" charset="0"/>
              </a:rPr>
              <a:t>v </a:t>
            </a:r>
            <a:r>
              <a:rPr lang="cs-CZ" altLang="cs-CZ" sz="2800" dirty="0">
                <a:solidFill>
                  <a:srgbClr val="000000"/>
                </a:solidFill>
                <a:cs typeface="DejaVu Sans" charset="0"/>
              </a:rPr>
              <a:t>roce 1979 byl </a:t>
            </a:r>
            <a:r>
              <a:rPr lang="cs-CZ" altLang="cs-CZ" sz="2800" b="1" dirty="0">
                <a:solidFill>
                  <a:srgbClr val="000000"/>
                </a:solidFill>
                <a:cs typeface="DejaVu Sans" charset="0"/>
              </a:rPr>
              <a:t>zbaven státního občanství</a:t>
            </a:r>
            <a:r>
              <a:rPr lang="cs-CZ" altLang="cs-CZ" sz="2800" dirty="0">
                <a:solidFill>
                  <a:srgbClr val="000000"/>
                </a:solidFill>
                <a:cs typeface="DejaVu Sans" charset="0"/>
              </a:rPr>
              <a:t>, dva roky poté získal </a:t>
            </a:r>
            <a:r>
              <a:rPr lang="cs-CZ" altLang="cs-CZ" sz="2800" b="1" dirty="0">
                <a:solidFill>
                  <a:srgbClr val="000000"/>
                </a:solidFill>
                <a:cs typeface="DejaVu Sans" charset="0"/>
              </a:rPr>
              <a:t>občanství francouzské</a:t>
            </a:r>
            <a:r>
              <a:rPr lang="cs-CZ" altLang="cs-CZ" sz="3200" dirty="0">
                <a:solidFill>
                  <a:srgbClr val="000000"/>
                </a:solidFill>
                <a:cs typeface="DejaVu Sans" charset="0"/>
              </a:rPr>
              <a:t>.</a:t>
            </a:r>
          </a:p>
          <a:p>
            <a:pPr marL="460375" indent="-457200">
              <a:spcBef>
                <a:spcPts val="800"/>
              </a:spcBef>
              <a:buSzTx/>
              <a:buFont typeface="Arial" charset="0"/>
              <a:buChar char="•"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r>
              <a:rPr lang="cs-CZ" altLang="cs-CZ" sz="2800" dirty="0">
                <a:solidFill>
                  <a:srgbClr val="000000"/>
                </a:solidFill>
                <a:cs typeface="DejaVu Sans" charset="0"/>
              </a:rPr>
              <a:t>         Od  počátku 90. let píše </a:t>
            </a:r>
            <a:r>
              <a:rPr lang="cs-CZ" altLang="cs-CZ" sz="2800" b="1" dirty="0">
                <a:solidFill>
                  <a:srgbClr val="000000"/>
                </a:solidFill>
                <a:cs typeface="DejaVu Sans" charset="0"/>
              </a:rPr>
              <a:t>pouze francouzsky  </a:t>
            </a:r>
            <a:r>
              <a:rPr lang="cs-CZ" altLang="cs-CZ" sz="2800" dirty="0">
                <a:solidFill>
                  <a:srgbClr val="000000"/>
                </a:solidFill>
                <a:cs typeface="DejaVu Sans" charset="0"/>
              </a:rPr>
              <a:t>a svá raná básnická díla zakázal vydávat.</a:t>
            </a:r>
          </a:p>
          <a:p>
            <a:pPr marL="460375" indent="-457200">
              <a:spcBef>
                <a:spcPts val="700"/>
              </a:spcBef>
              <a:buClrTx/>
              <a:buSzTx/>
              <a:buFontTx/>
              <a:buNone/>
              <a:tabLst>
                <a:tab pos="342900" algn="l"/>
                <a:tab pos="790575" algn="l"/>
                <a:tab pos="1239838" algn="l"/>
                <a:tab pos="1689100" algn="l"/>
                <a:tab pos="2138363" algn="l"/>
                <a:tab pos="2587625" algn="l"/>
                <a:tab pos="3036888" algn="l"/>
                <a:tab pos="3486150" algn="l"/>
                <a:tab pos="3935413" algn="l"/>
                <a:tab pos="4384675" algn="l"/>
                <a:tab pos="4833938" algn="l"/>
                <a:tab pos="5283200" algn="l"/>
                <a:tab pos="5732463" algn="l"/>
                <a:tab pos="6181725" algn="l"/>
                <a:tab pos="6630988" algn="l"/>
                <a:tab pos="7080250" algn="l"/>
                <a:tab pos="7529513" algn="l"/>
                <a:tab pos="7978775" algn="l"/>
                <a:tab pos="8428038" algn="l"/>
                <a:tab pos="8877300" algn="l"/>
                <a:tab pos="9326563" algn="l"/>
              </a:tabLst>
            </a:pPr>
            <a:endParaRPr lang="cs-CZ" altLang="cs-CZ" sz="2800" b="1" dirty="0">
              <a:solidFill>
                <a:srgbClr val="000000"/>
              </a:solidFill>
              <a:cs typeface="DejaVu Sans" charset="0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7" dur="1000"/>
                                        <p:tgtEl>
                                          <p:spTgt spid="419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8" dur="1000" fill="hold"/>
                                        <p:tgtEl>
                                          <p:spTgt spid="419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9" dur="1000" fill="hold"/>
                                        <p:tgtEl>
                                          <p:spTgt spid="419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 nodeType="clickPar">
                      <p:stCondLst>
                        <p:cond delay="indefinite"/>
                      </p:stCondLst>
                      <p:childTnLst>
                        <p:par>
                          <p:cTn id="1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14" dur="1000"/>
                                        <p:tgtEl>
                                          <p:spTgt spid="419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15" dur="1000" fill="hold"/>
                                        <p:tgtEl>
                                          <p:spTgt spid="419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6" dur="1000" fill="hold"/>
                                        <p:tgtEl>
                                          <p:spTgt spid="419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 nodeType="clickPar">
                      <p:stCondLst>
                        <p:cond delay="indefinite"/>
                      </p:stCondLst>
                      <p:childTnLst>
                        <p:par>
                          <p:cTn id="1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1" dur="1000"/>
                                        <p:tgtEl>
                                          <p:spTgt spid="419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22" dur="1000" fill="hold"/>
                                        <p:tgtEl>
                                          <p:spTgt spid="419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3" dur="1000" fill="hold"/>
                                        <p:tgtEl>
                                          <p:spTgt spid="419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 nodeType="clickPar">
                      <p:stCondLst>
                        <p:cond delay="indefinite"/>
                      </p:stCondLst>
                      <p:childTnLst>
                        <p:par>
                          <p:cTn id="2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 additive="repl">
                                        <p:cTn id="28" dur="1000"/>
                                        <p:tgtEl>
                                          <p:spTgt spid="419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 additive="repl">
                                        <p:cTn id="29" dur="1000" fill="hold"/>
                                        <p:tgtEl>
                                          <p:spTgt spid="419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0" dur="1000" fill="hold"/>
                                        <p:tgtEl>
                                          <p:spTgt spid="419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y+.1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1"/>
          <p:cNvSpPr>
            <a:spLocks noChangeArrowheads="1"/>
          </p:cNvSpPr>
          <p:nvPr/>
        </p:nvSpPr>
        <p:spPr bwMode="auto">
          <a:xfrm>
            <a:off x="323850" y="115888"/>
            <a:ext cx="8569325" cy="581025"/>
          </a:xfrm>
          <a:prstGeom prst="rect">
            <a:avLst/>
          </a:prstGeom>
          <a:solidFill>
            <a:srgbClr val="17375E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 b="1">
                <a:solidFill>
                  <a:srgbClr val="FFFFFF"/>
                </a:solidFill>
                <a:cs typeface="DejaVu Sans" charset="0"/>
              </a:rPr>
              <a:t> </a:t>
            </a:r>
            <a:r>
              <a:rPr lang="cs-CZ" altLang="cs-CZ" sz="32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Z díla:</a:t>
            </a:r>
          </a:p>
        </p:txBody>
      </p:sp>
      <p:sp>
        <p:nvSpPr>
          <p:cNvPr id="43010" name="Rectangle 2"/>
          <p:cNvSpPr>
            <a:spLocks noChangeArrowheads="1"/>
          </p:cNvSpPr>
          <p:nvPr/>
        </p:nvSpPr>
        <p:spPr bwMode="auto">
          <a:xfrm>
            <a:off x="323850" y="879475"/>
            <a:ext cx="8424863" cy="460375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  <a:cs typeface="DejaVu Sans" charset="0"/>
              </a:rPr>
              <a:t> </a:t>
            </a: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Začínal  jako člen redakce časopisu </a:t>
            </a:r>
            <a:r>
              <a:rPr lang="cs-CZ" altLang="cs-CZ" sz="2400" b="1">
                <a:solidFill>
                  <a:srgbClr val="000000"/>
                </a:solidFill>
                <a:cs typeface="DejaVu Sans" charset="0"/>
              </a:rPr>
              <a:t>Květen a básník</a:t>
            </a: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.</a:t>
            </a:r>
          </a:p>
        </p:txBody>
      </p:sp>
      <p:sp>
        <p:nvSpPr>
          <p:cNvPr id="41988" name="Rectangle 3"/>
          <p:cNvSpPr>
            <a:spLocks noChangeArrowheads="1"/>
          </p:cNvSpPr>
          <p:nvPr/>
        </p:nvSpPr>
        <p:spPr bwMode="auto">
          <a:xfrm>
            <a:off x="323850" y="4387850"/>
            <a:ext cx="8424863" cy="1201738"/>
          </a:xfrm>
          <a:prstGeom prst="rect">
            <a:avLst/>
          </a:prstGeom>
          <a:solidFill>
            <a:srgbClr val="FDA391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       Sbírku přivítali především mladí kritici jako </a:t>
            </a:r>
            <a:r>
              <a:rPr lang="cs-CZ" altLang="cs-CZ" sz="2400" b="1">
                <a:solidFill>
                  <a:srgbClr val="000000"/>
                </a:solidFill>
                <a:cs typeface="DejaVu Sans" charset="0"/>
              </a:rPr>
              <a:t>protipól         </a:t>
            </a: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 k idealizovanému obrazu soudobého světa </a:t>
            </a:r>
            <a:r>
              <a:rPr lang="cs-CZ" altLang="cs-CZ" sz="2400" b="1">
                <a:solidFill>
                  <a:srgbClr val="000000"/>
                </a:solidFill>
                <a:cs typeface="DejaVu Sans" charset="0"/>
              </a:rPr>
              <a:t>v budovatelské poezii</a:t>
            </a: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, byla to polemika s verši Pavla Kohouta.</a:t>
            </a:r>
          </a:p>
        </p:txBody>
      </p:sp>
      <p:sp>
        <p:nvSpPr>
          <p:cNvPr id="41989" name="Rectangle 4"/>
          <p:cNvSpPr>
            <a:spLocks noChangeArrowheads="1"/>
          </p:cNvSpPr>
          <p:nvPr/>
        </p:nvSpPr>
        <p:spPr bwMode="auto">
          <a:xfrm>
            <a:off x="323850" y="5815013"/>
            <a:ext cx="8424863" cy="709612"/>
          </a:xfrm>
          <a:prstGeom prst="rect">
            <a:avLst/>
          </a:prstGeom>
          <a:solidFill>
            <a:srgbClr val="FDA391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 </a:t>
            </a:r>
            <a:r>
              <a:rPr lang="cs-CZ" altLang="cs-CZ" sz="2000" b="1">
                <a:solidFill>
                  <a:srgbClr val="000000"/>
                </a:solidFill>
                <a:cs typeface="DejaVu Sans" charset="0"/>
              </a:rPr>
              <a:t>Ohlas čtenářů </a:t>
            </a: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veliký, ale objevila se i záporná hodnocení veršů jako cynických, ponižujících a nesoučasných, dokonce i naturalistických.</a:t>
            </a:r>
            <a:endParaRPr lang="cs-CZ" altLang="cs-CZ" sz="2400">
              <a:solidFill>
                <a:srgbClr val="000000"/>
              </a:solidFill>
              <a:cs typeface="DejaVu Sans" charset="0"/>
            </a:endParaRPr>
          </a:p>
        </p:txBody>
      </p:sp>
      <p:sp>
        <p:nvSpPr>
          <p:cNvPr id="43013" name="Rectangle 5"/>
          <p:cNvSpPr>
            <a:spLocks noChangeArrowheads="1"/>
          </p:cNvSpPr>
          <p:nvPr/>
        </p:nvSpPr>
        <p:spPr bwMode="auto">
          <a:xfrm>
            <a:off x="323850" y="1557338"/>
            <a:ext cx="8424863" cy="825500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9525">
            <a:noFill/>
            <a:round/>
            <a:headEnd/>
            <a:tailEnd/>
          </a:ln>
          <a:effectLst/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Člověk zahrada širá </a:t>
            </a:r>
            <a:r>
              <a:rPr lang="cs-CZ" altLang="cs-CZ" sz="2400" b="1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(1953)- </a:t>
            </a: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prvotina polemizující se zjednodušeným výkladem lidské osobnosti . </a:t>
            </a:r>
          </a:p>
        </p:txBody>
      </p:sp>
      <p:sp>
        <p:nvSpPr>
          <p:cNvPr id="41991" name="Rectangle 6"/>
          <p:cNvSpPr>
            <a:spLocks noChangeArrowheads="1"/>
          </p:cNvSpPr>
          <p:nvPr/>
        </p:nvSpPr>
        <p:spPr bwMode="auto">
          <a:xfrm>
            <a:off x="323850" y="2679700"/>
            <a:ext cx="8424863" cy="460375"/>
          </a:xfrm>
          <a:prstGeom prst="rect">
            <a:avLst/>
          </a:prstGeom>
          <a:solidFill>
            <a:srgbClr val="FFC000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Poslední máj </a:t>
            </a:r>
            <a:r>
              <a:rPr lang="cs-CZ" altLang="cs-CZ" sz="2400" b="1">
                <a:solidFill>
                  <a:srgbClr val="000000"/>
                </a:solidFill>
                <a:latin typeface="Arial Black" pitchFamily="34" charset="0"/>
                <a:cs typeface="DejaVu Sans" charset="0"/>
              </a:rPr>
              <a:t>(1955)- </a:t>
            </a: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verše opěvující statečnost Julia Fučíka. </a:t>
            </a: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 </a:t>
            </a:r>
          </a:p>
        </p:txBody>
      </p:sp>
      <p:sp>
        <p:nvSpPr>
          <p:cNvPr id="41992" name="Rectangle 7"/>
          <p:cNvSpPr>
            <a:spLocks noChangeArrowheads="1"/>
          </p:cNvSpPr>
          <p:nvPr/>
        </p:nvSpPr>
        <p:spPr bwMode="auto">
          <a:xfrm>
            <a:off x="323850" y="3398838"/>
            <a:ext cx="8424863" cy="460375"/>
          </a:xfrm>
          <a:prstGeom prst="rect">
            <a:avLst/>
          </a:prstGeom>
          <a:solidFill>
            <a:srgbClr val="C00000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latin typeface="Arial Black" pitchFamily="34" charset="0"/>
                <a:cs typeface="DejaVu Sans" charset="0"/>
              </a:rPr>
              <a:t>Monology  </a:t>
            </a:r>
            <a:r>
              <a:rPr lang="cs-CZ" altLang="cs-CZ" sz="2400" b="1">
                <a:latin typeface="Arial Black" pitchFamily="34" charset="0"/>
                <a:cs typeface="DejaVu Sans" charset="0"/>
              </a:rPr>
              <a:t>(1957)- </a:t>
            </a:r>
            <a:r>
              <a:rPr lang="cs-CZ" altLang="cs-CZ" sz="2400">
                <a:cs typeface="DejaVu Sans" charset="0"/>
              </a:rPr>
              <a:t>36 básní s podtitulem Kniha o lásce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430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430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430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0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30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30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19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419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9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4199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4199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4198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42" dur="500"/>
                                        <p:tgtEl>
                                          <p:spTgt spid="4198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8" grpId="0" animBg="1"/>
      <p:bldP spid="41989" grpId="0" animBg="1"/>
      <p:bldP spid="43013" grpId="0" animBg="1"/>
      <p:bldP spid="41991" grpId="0" animBg="1"/>
      <p:bldP spid="41992" grpId="0" animBg="1"/>
    </p:bld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3"/>
          <p:cNvSpPr>
            <a:spLocks noChangeArrowheads="1"/>
          </p:cNvSpPr>
          <p:nvPr/>
        </p:nvSpPr>
        <p:spPr bwMode="auto">
          <a:xfrm>
            <a:off x="322263" y="188913"/>
            <a:ext cx="8497887" cy="2309812"/>
          </a:xfrm>
          <a:prstGeom prst="rect">
            <a:avLst/>
          </a:prstGeom>
          <a:solidFill>
            <a:srgbClr val="FDA391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       </a:t>
            </a:r>
            <a:r>
              <a:rPr lang="cs-CZ" altLang="cs-CZ" sz="2400" b="1">
                <a:solidFill>
                  <a:srgbClr val="000000"/>
                </a:solidFill>
                <a:cs typeface="DejaVu Sans" charset="0"/>
              </a:rPr>
              <a:t>Oficiální kritika </a:t>
            </a: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si s verši Monologů nevěděla rady, Kunderovo pojetí lásky odmítá jako  spekulativní, postrádá „sociální obsah“. Hrdiny interpretuje jako bezdomovce, protože jim chybí přátelé a práce. Milostný vztah vidí redukován na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„biologický a fyziologický proces.“</a:t>
            </a:r>
          </a:p>
        </p:txBody>
      </p:sp>
      <p:sp>
        <p:nvSpPr>
          <p:cNvPr id="41987" name="Obdélník 8"/>
          <p:cNvSpPr>
            <a:spLocks noChangeArrowheads="1"/>
          </p:cNvSpPr>
          <p:nvPr/>
        </p:nvSpPr>
        <p:spPr bwMode="auto">
          <a:xfrm>
            <a:off x="322263" y="2636838"/>
            <a:ext cx="5718175" cy="2446337"/>
          </a:xfrm>
          <a:prstGeom prst="rect">
            <a:avLst/>
          </a:prstGeom>
          <a:solidFill>
            <a:srgbClr val="FB93EC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 </a:t>
            </a:r>
            <a:r>
              <a:rPr lang="cs-CZ" altLang="cs-CZ" sz="2400" b="1">
                <a:solidFill>
                  <a:srgbClr val="000000"/>
                </a:solidFill>
                <a:cs typeface="DejaVu Sans" charset="0"/>
              </a:rPr>
              <a:t>Kompozice sbírky je ucelená: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900" b="1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36 básní  je rozděleno  do 4 celků:</a:t>
            </a: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- Monology (11)</a:t>
            </a:r>
          </a:p>
          <a:p>
            <a:pPr>
              <a:buClrTx/>
              <a:buSzTx/>
              <a:buFontTx/>
              <a:buChar char="-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 Trpké lásky (7)</a:t>
            </a:r>
          </a:p>
          <a:p>
            <a:pPr>
              <a:buClrTx/>
              <a:buSzTx/>
              <a:buFontTx/>
              <a:buChar char="-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 Několik listů z deníku věrné lásky (8)</a:t>
            </a:r>
          </a:p>
          <a:p>
            <a:pPr>
              <a:buClrTx/>
              <a:buSzTx/>
              <a:buFontTx/>
              <a:buChar char="-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 Malý slovník naučný (10)</a:t>
            </a:r>
            <a:endParaRPr lang="cs-CZ" altLang="cs-CZ" sz="2400">
              <a:cs typeface="DejaVu Sans" charset="0"/>
            </a:endParaRPr>
          </a:p>
        </p:txBody>
      </p:sp>
      <p:sp>
        <p:nvSpPr>
          <p:cNvPr id="41988" name="Obdélník 9"/>
          <p:cNvSpPr>
            <a:spLocks noChangeArrowheads="1"/>
          </p:cNvSpPr>
          <p:nvPr/>
        </p:nvSpPr>
        <p:spPr bwMode="auto">
          <a:xfrm>
            <a:off x="322263" y="5229225"/>
            <a:ext cx="8497887" cy="1568450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cs typeface="DejaVu Sans" charset="0"/>
              </a:rPr>
              <a:t>Následující ukázky jsou vybrány tak, abychom si na nich ukázaly přínos sbírky i její formu. Číslování básní slouží  k lepší přehlednosti a ve sbírce není obsaženo. Sledujte u jednotlivých básní, kdo je lyrickým mluvčím. 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1"/>
          <p:cNvSpPr>
            <a:spLocks noChangeArrowheads="1"/>
          </p:cNvSpPr>
          <p:nvPr/>
        </p:nvSpPr>
        <p:spPr bwMode="auto">
          <a:xfrm>
            <a:off x="468313" y="765175"/>
            <a:ext cx="5688012" cy="4402138"/>
          </a:xfrm>
          <a:prstGeom prst="rect">
            <a:avLst/>
          </a:prstGeom>
          <a:solidFill>
            <a:schemeClr val="bg1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Vezmi mne s sebou, ať půjdeš kamkoli!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Ať půjdeš do dálek, či před dům do polí.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Já ti nebudu překážet. Ne, to bych nechtěla.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Já se ti umenším! Chceš? Budu bez těla.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Budu jen děvčátko, jen pejsek, budu malá,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Budu jen kolem tvého krku přehozená šála…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Ať půjdeš do dálek, kde bolest nebolí,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ať půjdeš do své těžké denní práce,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vezmi mne s sebou! Stanu se čímkoli!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Stanu se třeba drobinkou v tvé kapse.                                       </a:t>
            </a:r>
          </a:p>
        </p:txBody>
      </p:sp>
      <p:sp>
        <p:nvSpPr>
          <p:cNvPr id="44035" name="Rectangle 2"/>
          <p:cNvSpPr>
            <a:spLocks noChangeArrowheads="1"/>
          </p:cNvSpPr>
          <p:nvPr/>
        </p:nvSpPr>
        <p:spPr bwMode="auto">
          <a:xfrm>
            <a:off x="1241425" y="320675"/>
            <a:ext cx="3744913" cy="460375"/>
          </a:xfrm>
          <a:prstGeom prst="rect">
            <a:avLst/>
          </a:prstGeom>
          <a:solidFill>
            <a:srgbClr val="604A7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Vezmi mne s sebou </a:t>
            </a:r>
          </a:p>
        </p:txBody>
      </p:sp>
      <p:sp>
        <p:nvSpPr>
          <p:cNvPr id="44036" name="TextovéPole 3"/>
          <p:cNvSpPr txBox="1">
            <a:spLocks noChangeArrowheads="1"/>
          </p:cNvSpPr>
          <p:nvPr/>
        </p:nvSpPr>
        <p:spPr bwMode="auto">
          <a:xfrm>
            <a:off x="539750" y="260350"/>
            <a:ext cx="576263" cy="522288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800">
                <a:latin typeface="Arial Black" pitchFamily="34" charset="0"/>
              </a:rPr>
              <a:t>1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468313" y="5300663"/>
            <a:ext cx="1765300" cy="3079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Úkoly a řešení :</a:t>
            </a:r>
          </a:p>
        </p:txBody>
      </p:sp>
      <p:sp>
        <p:nvSpPr>
          <p:cNvPr id="6" name="Obdélník 5"/>
          <p:cNvSpPr/>
          <p:nvPr/>
        </p:nvSpPr>
        <p:spPr>
          <a:xfrm>
            <a:off x="468313" y="5713413"/>
            <a:ext cx="8675687" cy="3079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1 a) Určete lyrického mluvčího 1 b) Jakou podobu milostného vztahu báseň vyjadřuje?   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468313" y="6145213"/>
            <a:ext cx="8675687" cy="3079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1 a) Lyrickým mluvčím je žena. 1 b) Jde o fázi zamilovanosti a bezmezné oddanosti.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40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40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403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403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0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440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4034" grpId="0" animBg="1"/>
      <p:bldP spid="44035" grpId="0" animBg="1"/>
      <p:bldP spid="44036" grpId="0" animBg="1"/>
      <p:bldP spid="5" grpId="0" animBg="1"/>
      <p:bldP spid="6" grpId="0" animBg="1"/>
      <p:bldP spid="7" grpId="0" animBg="1"/>
    </p:bld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1"/>
          <p:cNvSpPr>
            <a:spLocks noChangeArrowheads="1"/>
          </p:cNvSpPr>
          <p:nvPr/>
        </p:nvSpPr>
        <p:spPr bwMode="auto">
          <a:xfrm>
            <a:off x="611188" y="115888"/>
            <a:ext cx="5976937" cy="53260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Ano, když to chceš slyšet.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Bojím se tvé lásky.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Bojím se tvých zpocených prstů,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které mne pořád svírají.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Bojím se tvých prosebných očí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těžkých a velikých jako dva balvany!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Vím! Chtěla bys mi ty balvany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         připoutat na šíji!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Chtěla bys mne s nimi svrhnout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         do jezera!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A pak, zahryznuta do mne, dlouho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           dlouho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hlubokou tou vodou se  mnou ke dnu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           plout!....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… Pusť!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Nemačkej mi ruku!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Nech mne aspoň chvíli vydechnout.                              </a:t>
            </a:r>
          </a:p>
        </p:txBody>
      </p:sp>
      <p:sp>
        <p:nvSpPr>
          <p:cNvPr id="45059" name="Rectangle 2"/>
          <p:cNvSpPr>
            <a:spLocks noChangeArrowheads="1"/>
          </p:cNvSpPr>
          <p:nvPr/>
        </p:nvSpPr>
        <p:spPr bwMode="auto">
          <a:xfrm>
            <a:off x="5364163" y="115888"/>
            <a:ext cx="3311525" cy="460375"/>
          </a:xfrm>
          <a:prstGeom prst="rect">
            <a:avLst/>
          </a:prstGeom>
          <a:solidFill>
            <a:srgbClr val="604A7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Bojím se tvé lásky </a:t>
            </a:r>
          </a:p>
        </p:txBody>
      </p:sp>
      <p:sp>
        <p:nvSpPr>
          <p:cNvPr id="45060" name="TextovéPole 3"/>
          <p:cNvSpPr txBox="1">
            <a:spLocks noChangeArrowheads="1"/>
          </p:cNvSpPr>
          <p:nvPr/>
        </p:nvSpPr>
        <p:spPr bwMode="auto">
          <a:xfrm>
            <a:off x="4787900" y="115888"/>
            <a:ext cx="504825" cy="5238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800">
                <a:latin typeface="Arial Black" pitchFamily="34" charset="0"/>
              </a:rPr>
              <a:t>2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250825" y="5426075"/>
            <a:ext cx="1765300" cy="306388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Úkoly a řešení :</a:t>
            </a:r>
          </a:p>
        </p:txBody>
      </p:sp>
      <p:sp>
        <p:nvSpPr>
          <p:cNvPr id="6" name="Obdélník 5"/>
          <p:cNvSpPr/>
          <p:nvPr/>
        </p:nvSpPr>
        <p:spPr>
          <a:xfrm>
            <a:off x="250825" y="5857875"/>
            <a:ext cx="8893175" cy="3079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2 a) Určete lyrického mluvčího 2 b) Jakou podobu milostného vztahu báseň vyjadřuje?   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250825" y="6237288"/>
            <a:ext cx="8893175" cy="5238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2 a) Lyrickým mluvčím je muž. 2 b) Jde o jednostranný vztah, kdy muž city ženy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      neopětuje. 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50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50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505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505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0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4505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 nodeType="clickPar">
                      <p:stCondLst>
                        <p:cond delay="indefinite"/>
                      </p:stCondLst>
                      <p:childTnLst>
                        <p:par>
                          <p:cTn id="2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 nodeType="clickPar">
                      <p:stCondLst>
                        <p:cond delay="indefinite"/>
                      </p:stCondLst>
                      <p:childTnLst>
                        <p:par>
                          <p:cTn id="33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5058" grpId="0"/>
      <p:bldP spid="45059" grpId="0" animBg="1"/>
      <p:bldP spid="45060" grpId="0" animBg="1"/>
      <p:bldP spid="5" grpId="0" animBg="1"/>
      <p:bldP spid="6" grpId="0" animBg="1"/>
      <p:bldP spid="7" grpId="0" animBg="1"/>
    </p:bld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1"/>
          <p:cNvSpPr>
            <a:spLocks noChangeArrowheads="1"/>
          </p:cNvSpPr>
          <p:nvPr/>
        </p:nvSpPr>
        <p:spPr bwMode="auto">
          <a:xfrm>
            <a:off x="431800" y="1473200"/>
            <a:ext cx="7775575" cy="44037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                        ....Jak tě mám chtít,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Když stále jenom mlčíš bezcitně.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Nedotýkej se mne, nechci tě!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Kdybys aspoň jediné slůvko řekl!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Kdybys řekl aspoň jednu sladkou lež!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Pověz! Uvěřím ti! Všemu podřídím se!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Půjdu po tvé lži jako náměsíčník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        po okenní římse!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Máš mě rád? Řekni! Odpověz!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Rozprostřu se před tebou jak louka!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Pozřu tě do sebe, jak broučka pozře les!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Jen řekni, zalži,odpověz!....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…Ale ty se jen díváš. Dlouze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         a bezcitně.                                 </a:t>
            </a:r>
          </a:p>
        </p:txBody>
      </p:sp>
      <p:sp>
        <p:nvSpPr>
          <p:cNvPr id="46083" name="Rectangle 2"/>
          <p:cNvSpPr>
            <a:spLocks noChangeArrowheads="1"/>
          </p:cNvSpPr>
          <p:nvPr/>
        </p:nvSpPr>
        <p:spPr bwMode="auto">
          <a:xfrm>
            <a:off x="1187450" y="333375"/>
            <a:ext cx="3743325" cy="460375"/>
          </a:xfrm>
          <a:prstGeom prst="rect">
            <a:avLst/>
          </a:prstGeom>
          <a:solidFill>
            <a:srgbClr val="604A7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Nedotýkej se mne </a:t>
            </a:r>
          </a:p>
        </p:txBody>
      </p:sp>
      <p:sp>
        <p:nvSpPr>
          <p:cNvPr id="46084" name="TextovéPole 3"/>
          <p:cNvSpPr txBox="1">
            <a:spLocks noChangeArrowheads="1"/>
          </p:cNvSpPr>
          <p:nvPr/>
        </p:nvSpPr>
        <p:spPr bwMode="auto">
          <a:xfrm>
            <a:off x="569913" y="301625"/>
            <a:ext cx="473075" cy="522288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800">
                <a:latin typeface="Arial Black" pitchFamily="34" charset="0"/>
              </a:rPr>
              <a:t>3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608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608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608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460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2" grpId="0"/>
      <p:bldP spid="46083" grpId="0" animBg="1"/>
      <p:bldP spid="46084" grpId="0" animBg="1"/>
    </p:bld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7106" name="Rectangle 1"/>
          <p:cNvSpPr>
            <a:spLocks noChangeArrowheads="1"/>
          </p:cNvSpPr>
          <p:nvPr/>
        </p:nvSpPr>
        <p:spPr bwMode="auto">
          <a:xfrm>
            <a:off x="576263" y="333375"/>
            <a:ext cx="5508625" cy="40941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Nedotýkej se mne, nechci tě!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Nechci tě! Budeš mé neštěstí, smrt,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         má bída!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Nechci tě, protože tě miluji, protože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        mé tělo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je stádo ovcí divokých, jež nikdo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       Neuhlídá !...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0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...Ach,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co to děláš? …. Ty mne líbáš!....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Miláčku!...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	    Miláčku!...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			ty můj....        </a:t>
            </a:r>
          </a:p>
        </p:txBody>
      </p:sp>
      <p:sp>
        <p:nvSpPr>
          <p:cNvPr id="4" name="Obdélník 3"/>
          <p:cNvSpPr/>
          <p:nvPr/>
        </p:nvSpPr>
        <p:spPr>
          <a:xfrm>
            <a:off x="323850" y="5208588"/>
            <a:ext cx="8820150" cy="3079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3 a) Určete lyrického mluvčího 3 b) Jakou podobu milostného vztahu báseň vyjadřuje?   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323850" y="5661025"/>
            <a:ext cx="8820150" cy="5238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3 a) Lyrickým mluvčím je žena. 3 b) Není zcela zřetelné, zda muž ženu nemiluje, nebo jí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    to jen neumí dát najevo.  Ona se vztahu brání, nevěří mu,  ale nedokáže lásku ukončit.  </a:t>
            </a:r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323850" y="4684713"/>
            <a:ext cx="1765300" cy="3079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Úkoly a řešení :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1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710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7106" grpId="0"/>
      <p:bldP spid="4" grpId="0" animBg="1"/>
      <p:bldP spid="5" grpId="0" animBg="1"/>
      <p:bldP spid="6" grpId="0" animBg="1"/>
    </p:bld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1"/>
          <p:cNvSpPr>
            <a:spLocks noChangeArrowheads="1"/>
          </p:cNvSpPr>
          <p:nvPr/>
        </p:nvSpPr>
        <p:spPr bwMode="auto">
          <a:xfrm>
            <a:off x="468313" y="1160463"/>
            <a:ext cx="8135937" cy="4848225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Proč jsi tak krásná?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Nebuď tak krásná!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Chci, abys byla z masa,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ne ze sluneční záře!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Proč jsi tak krásná?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Kdybys aspoň měla pihy,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abych ti je věčně mohl sbírat s tváře!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Kdybys aspoň trošinku šilhala!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Celý život bych na kolenou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přemlouval to odvrácené oko.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Ale ty jsi krásná!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Já však nemohu žít pořád pod tou září!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Já nemohu žít pořád jako na jevišti!       </a:t>
            </a:r>
          </a:p>
        </p:txBody>
      </p:sp>
      <p:sp>
        <p:nvSpPr>
          <p:cNvPr id="48131" name="Rectangle 2"/>
          <p:cNvSpPr>
            <a:spLocks noChangeArrowheads="1"/>
          </p:cNvSpPr>
          <p:nvPr/>
        </p:nvSpPr>
        <p:spPr bwMode="auto">
          <a:xfrm>
            <a:off x="1101725" y="434975"/>
            <a:ext cx="3744913" cy="460375"/>
          </a:xfrm>
          <a:prstGeom prst="rect">
            <a:avLst/>
          </a:prstGeom>
          <a:solidFill>
            <a:srgbClr val="604A7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Proč jsi tak krásná </a:t>
            </a:r>
          </a:p>
        </p:txBody>
      </p:sp>
      <p:sp>
        <p:nvSpPr>
          <p:cNvPr id="48132" name="TextovéPole 3"/>
          <p:cNvSpPr txBox="1">
            <a:spLocks noChangeArrowheads="1"/>
          </p:cNvSpPr>
          <p:nvPr/>
        </p:nvSpPr>
        <p:spPr bwMode="auto">
          <a:xfrm>
            <a:off x="571500" y="404813"/>
            <a:ext cx="471488" cy="522287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algn="ctr"/>
            <a:r>
              <a:rPr lang="cs-CZ" altLang="cs-CZ" sz="2800">
                <a:latin typeface="Arial Black" pitchFamily="34" charset="0"/>
              </a:rPr>
              <a:t>4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813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813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813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1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481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8130" grpId="0"/>
      <p:bldP spid="48131" grpId="0" animBg="1"/>
      <p:bldP spid="48132" grpId="0" animBg="1"/>
    </p:bld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1"/>
          <p:cNvSpPr>
            <a:spLocks noChangeArrowheads="1"/>
          </p:cNvSpPr>
          <p:nvPr/>
        </p:nvSpPr>
        <p:spPr bwMode="auto">
          <a:xfrm>
            <a:off x="468313" y="476250"/>
            <a:ext cx="8135937" cy="4157663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Já nemohu žít pořád jako na jevišti!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Všechno je na mně vidět!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Každá má škaredost,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každé mé klopýtnutí!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Já nemohu žít pořád pod reflektorem!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Pochop to.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Neplač.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Nemohu s tebou žít.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Jsi příliš krásná.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>
              <a:solidFill>
                <a:srgbClr val="000000"/>
              </a:solidFill>
              <a:cs typeface="DejaVu Sans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cs typeface="DejaVu Sans" charset="0"/>
              </a:rPr>
              <a:t>                         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250825" y="4329113"/>
            <a:ext cx="1824038" cy="3079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Úkoly a řešení : </a:t>
            </a:r>
          </a:p>
        </p:txBody>
      </p:sp>
      <p:sp>
        <p:nvSpPr>
          <p:cNvPr id="48132" name="Obdélník 5"/>
          <p:cNvSpPr>
            <a:spLocks noChangeArrowheads="1"/>
          </p:cNvSpPr>
          <p:nvPr/>
        </p:nvSpPr>
        <p:spPr bwMode="auto">
          <a:xfrm>
            <a:off x="3689350" y="3275013"/>
            <a:ext cx="1765300" cy="307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Úkoly a řešení :</a:t>
            </a:r>
          </a:p>
        </p:txBody>
      </p:sp>
      <p:sp>
        <p:nvSpPr>
          <p:cNvPr id="7" name="Obdélník 6"/>
          <p:cNvSpPr/>
          <p:nvPr/>
        </p:nvSpPr>
        <p:spPr>
          <a:xfrm>
            <a:off x="250825" y="4797425"/>
            <a:ext cx="8893175" cy="3079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4 a) Určete lyrického mluvčího 4 b) Jakou podobu milostného vztahu báseň vyjadřuje?   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250825" y="5337175"/>
            <a:ext cx="8893175" cy="522288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4 a) Lyrickým mluvčím je muž. 4 b) Muž nevěří sám v sebe, není si jist, zda by dokázal žít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      s krásnou a vzhledem dokonalou ženou, proto raději vztah ukončí.  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1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91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9154" grpId="0"/>
      <p:bldP spid="5" grpId="0" animBg="1"/>
      <p:bldP spid="7" grpId="0" animBg="1"/>
      <p:bldP spid="8" grpId="0" animBg="1"/>
    </p:bld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1"/>
          <p:cNvSpPr>
            <a:spLocks noChangeArrowheads="1"/>
          </p:cNvSpPr>
          <p:nvPr/>
        </p:nvSpPr>
        <p:spPr bwMode="auto">
          <a:xfrm>
            <a:off x="323850" y="1074738"/>
            <a:ext cx="8135938" cy="5018087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Nemluv mi o lásce!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Z každého tvého slova slyším,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jak na mne ťuká červotoč.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Mám rád, mám rád, mám rád…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Vždyť já vím, že tvoje srdce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je omotáno cizí kadeří!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Nelži, že jsou to moje vlasy!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Nevěřím, nevěřím!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Vždyť tvoje slova, to je rákosí a les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a mlhovina, za níž kráčíš v chvatu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s kloboukem do tváře a s tváří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        do kabátu.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Já tě však vidím! Za všemi slovy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        tě vidím!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Já vím, kam jdeš! Já znám ty dveře!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Já znám to jméno na nich!      </a:t>
            </a:r>
          </a:p>
        </p:txBody>
      </p:sp>
      <p:sp>
        <p:nvSpPr>
          <p:cNvPr id="50179" name="Rectangle 2"/>
          <p:cNvSpPr>
            <a:spLocks noChangeArrowheads="1"/>
          </p:cNvSpPr>
          <p:nvPr/>
        </p:nvSpPr>
        <p:spPr bwMode="auto">
          <a:xfrm>
            <a:off x="827088" y="271463"/>
            <a:ext cx="4392612" cy="463550"/>
          </a:xfrm>
          <a:prstGeom prst="rect">
            <a:avLst/>
          </a:prstGeom>
          <a:solidFill>
            <a:srgbClr val="604A7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Kdybys tak raději mlčel </a:t>
            </a:r>
          </a:p>
        </p:txBody>
      </p:sp>
      <p:sp>
        <p:nvSpPr>
          <p:cNvPr id="50180" name="TextovéPole 3"/>
          <p:cNvSpPr txBox="1">
            <a:spLocks noChangeArrowheads="1"/>
          </p:cNvSpPr>
          <p:nvPr/>
        </p:nvSpPr>
        <p:spPr bwMode="auto">
          <a:xfrm>
            <a:off x="211138" y="241300"/>
            <a:ext cx="473075" cy="5238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altLang="cs-CZ" sz="2800">
                <a:latin typeface="Arial Black" pitchFamily="34" charset="0"/>
              </a:rPr>
              <a:t>5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01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01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17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9" dur="500"/>
                                        <p:tgtEl>
                                          <p:spTgt spid="5017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0178" grpId="0"/>
      <p:bldP spid="50179" grpId="0" animBg="1"/>
      <p:bldP spid="50180" grpId="0" animBg="1"/>
    </p:bld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1"/>
          <p:cNvSpPr>
            <a:spLocks noChangeArrowheads="1"/>
          </p:cNvSpPr>
          <p:nvPr/>
        </p:nvSpPr>
        <p:spPr bwMode="auto">
          <a:xfrm>
            <a:off x="323850" y="188913"/>
            <a:ext cx="8135938" cy="53260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Cítím tu horečku, co jde ti po těle!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Vidím tvé oči, jak se ohlížejí,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plaché a zbabělé….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                                Mlč, mlč,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já všechno vím! … Ach, kdybys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        nemluvil,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že mne máš rád….Kdybys tak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        raději mlčel….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Jak tenkrát. Na začátku. Kdysi.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Tehdy byls němý.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Byls jak medvídek.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Nemluvils o lásce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a byl jsi láska sama,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ach, chlapečku můj, lásko,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lásko milovaná….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						Co? Co zas říkáš?!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>
                <a:solidFill>
                  <a:srgbClr val="000000"/>
                </a:solidFill>
                <a:cs typeface="DejaVu Sans" charset="0"/>
              </a:rPr>
              <a:t>Mlč už proboha!!     </a:t>
            </a:r>
          </a:p>
        </p:txBody>
      </p:sp>
      <p:sp>
        <p:nvSpPr>
          <p:cNvPr id="3" name="Obdélník 2"/>
          <p:cNvSpPr>
            <a:spLocks noChangeArrowheads="1"/>
          </p:cNvSpPr>
          <p:nvPr/>
        </p:nvSpPr>
        <p:spPr bwMode="auto">
          <a:xfrm>
            <a:off x="2627313" y="5421313"/>
            <a:ext cx="1765300" cy="307975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Úkoly a řešení :</a:t>
            </a:r>
          </a:p>
        </p:txBody>
      </p:sp>
      <p:sp>
        <p:nvSpPr>
          <p:cNvPr id="4" name="Obdélník 3"/>
          <p:cNvSpPr/>
          <p:nvPr/>
        </p:nvSpPr>
        <p:spPr>
          <a:xfrm>
            <a:off x="179388" y="5805488"/>
            <a:ext cx="8964612" cy="3079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5 a) Určete lyrického mluvčího   5 b) Jakou podobu milostného vztahu báseň vyjadřuje?   </a:t>
            </a: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79388" y="6192838"/>
            <a:ext cx="8964612" cy="522287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5 a) Lyrickým mluvčím je žena. 5 b) Má s partnerem špatné zkušenosti, vyčítá mu nevěru, zbabělost a pokrytectví, nevěří jeho slovům. </a:t>
            </a:r>
          </a:p>
        </p:txBody>
      </p:sp>
    </p:spTree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5120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 nodeType="clickPar">
                      <p:stCondLst>
                        <p:cond delay="indefinite"/>
                      </p:stCondLst>
                      <p:childTnLst>
                        <p:par>
                          <p:cTn id="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 nodeType="clickPar">
                      <p:stCondLst>
                        <p:cond delay="indefinite"/>
                      </p:stCondLst>
                      <p:childTnLst>
                        <p:par>
                          <p:cTn id="1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 nodeType="clickPar">
                      <p:stCondLst>
                        <p:cond delay="indefinite"/>
                      </p:stCondLst>
                      <p:childTnLst>
                        <p:par>
                          <p:cTn id="2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1202" grpId="0"/>
      <p:bldP spid="3" grpId="0" animBg="1"/>
      <p:bldP spid="4" grpId="0" animBg="1"/>
      <p:bldP spid="5" grpId="0" animBg="1"/>
    </p:bld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ChangeArrowheads="1"/>
          </p:cNvSpPr>
          <p:nvPr/>
        </p:nvSpPr>
        <p:spPr bwMode="auto">
          <a:xfrm>
            <a:off x="323850" y="2238375"/>
            <a:ext cx="8496300" cy="398463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10253F"/>
                </a:solidFill>
                <a:cs typeface="DejaVu Sans" charset="0"/>
              </a:rPr>
              <a:t>Dosáhl  tak  větší dramatičnosti a pravdivosti.</a:t>
            </a:r>
          </a:p>
        </p:txBody>
      </p:sp>
      <p:sp>
        <p:nvSpPr>
          <p:cNvPr id="31747" name="Rectangle 3"/>
          <p:cNvSpPr>
            <a:spLocks noChangeArrowheads="1"/>
          </p:cNvSpPr>
          <p:nvPr/>
        </p:nvSpPr>
        <p:spPr bwMode="auto">
          <a:xfrm>
            <a:off x="323850" y="3706813"/>
            <a:ext cx="8501063" cy="1017587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10253F"/>
                </a:solidFill>
                <a:cs typeface="DejaVu Sans" charset="0"/>
              </a:rPr>
              <a:t>Mnohostranné zobrazení milostného vztahu v jeho složitosti a rozmanitosti: úpěnlivé prosby o trochu citu, nedůvěra, žárlivost, zhnusení, cynismus atd. Bolestná upřímnost a otevřenost.</a:t>
            </a:r>
          </a:p>
        </p:txBody>
      </p:sp>
      <p:sp>
        <p:nvSpPr>
          <p:cNvPr id="31748" name="Rectangle 4"/>
          <p:cNvSpPr>
            <a:spLocks noChangeArrowheads="1"/>
          </p:cNvSpPr>
          <p:nvPr/>
        </p:nvSpPr>
        <p:spPr bwMode="auto">
          <a:xfrm>
            <a:off x="323850" y="2959100"/>
            <a:ext cx="8496300" cy="398463"/>
          </a:xfrm>
          <a:prstGeom prst="rect">
            <a:avLst/>
          </a:prstGeom>
          <a:solidFill>
            <a:srgbClr val="558ED5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Co můžeme považovat za přínos sbírky?</a:t>
            </a:r>
          </a:p>
        </p:txBody>
      </p:sp>
      <p:sp>
        <p:nvSpPr>
          <p:cNvPr id="31749" name="Rectangle 5"/>
          <p:cNvSpPr>
            <a:spLocks noChangeArrowheads="1"/>
          </p:cNvSpPr>
          <p:nvPr/>
        </p:nvSpPr>
        <p:spPr bwMode="auto">
          <a:xfrm>
            <a:off x="323850" y="5046663"/>
            <a:ext cx="8501063" cy="398462"/>
          </a:xfrm>
          <a:prstGeom prst="rect">
            <a:avLst/>
          </a:prstGeom>
          <a:solidFill>
            <a:srgbClr val="558ED5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Co považujete za typický rys formy veršů?</a:t>
            </a:r>
          </a:p>
        </p:txBody>
      </p:sp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323850" y="776288"/>
            <a:ext cx="8496300" cy="1079500"/>
          </a:xfrm>
          <a:prstGeom prst="rect">
            <a:avLst/>
          </a:prstGeom>
          <a:solidFill>
            <a:srgbClr val="558ED5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Ve sbírce jsou zobrazeny  vypjaté situace milostných vztahů z různých úhlů pohledu,  střída se  pohled muže i ženy</a:t>
            </a:r>
            <a:r>
              <a:rPr lang="cs-CZ" altLang="cs-CZ" sz="2400" b="1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. Čeho tím autor dosáhl?</a:t>
            </a:r>
          </a:p>
        </p:txBody>
      </p:sp>
      <p:sp>
        <p:nvSpPr>
          <p:cNvPr id="31752" name="Rectangle 8"/>
          <p:cNvSpPr>
            <a:spLocks noChangeArrowheads="1"/>
          </p:cNvSpPr>
          <p:nvPr/>
        </p:nvSpPr>
        <p:spPr bwMode="auto">
          <a:xfrm>
            <a:off x="323850" y="5835650"/>
            <a:ext cx="8501063" cy="401638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000" b="1">
                <a:solidFill>
                  <a:srgbClr val="10253F"/>
                </a:solidFill>
                <a:cs typeface="DejaVu Sans" charset="0"/>
              </a:rPr>
              <a:t>Hodně se opakuje apoziopeze – úmyslné přerušení výpovědi</a:t>
            </a:r>
          </a:p>
        </p:txBody>
      </p:sp>
      <p:sp>
        <p:nvSpPr>
          <p:cNvPr id="30730" name="Rectangle 9"/>
          <p:cNvSpPr>
            <a:spLocks noChangeArrowheads="1"/>
          </p:cNvSpPr>
          <p:nvPr/>
        </p:nvSpPr>
        <p:spPr bwMode="auto">
          <a:xfrm>
            <a:off x="323850" y="188913"/>
            <a:ext cx="1717675" cy="463550"/>
          </a:xfrm>
          <a:prstGeom prst="rect">
            <a:avLst/>
          </a:prstGeom>
          <a:solidFill>
            <a:srgbClr val="C00000"/>
          </a:solidFill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FFFFFF"/>
                </a:solidFill>
                <a:latin typeface="Arial Black" pitchFamily="34" charset="0"/>
                <a:cs typeface="DejaVu Sans" charset="0"/>
              </a:rPr>
              <a:t> </a:t>
            </a:r>
            <a:r>
              <a:rPr lang="cs-CZ" altLang="cs-CZ" sz="2400">
                <a:solidFill>
                  <a:srgbClr val="FFFF00"/>
                </a:solidFill>
                <a:latin typeface="Arial Black" pitchFamily="34" charset="0"/>
                <a:cs typeface="DejaVu Sans" charset="0"/>
              </a:rPr>
              <a:t>Shrnutí :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07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17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174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174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174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174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17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46" grpId="0" animBg="1"/>
      <p:bldP spid="31747" grpId="0" animBg="1"/>
      <p:bldP spid="31748" grpId="0" animBg="1"/>
      <p:bldP spid="31749" grpId="0" animBg="1"/>
      <p:bldP spid="31750" grpId="0" animBg="1"/>
      <p:bldP spid="31752" grpId="0" animBg="1"/>
      <p:bldP spid="30730" grpId="0" animBg="1"/>
    </p:bld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266" name="Rectangle 1"/>
          <p:cNvSpPr>
            <a:spLocks noChangeArrowheads="1"/>
          </p:cNvSpPr>
          <p:nvPr/>
        </p:nvSpPr>
        <p:spPr bwMode="auto">
          <a:xfrm>
            <a:off x="331788" y="1557338"/>
            <a:ext cx="8416925" cy="1571625"/>
          </a:xfrm>
          <a:prstGeom prst="rect">
            <a:avLst/>
          </a:prstGeom>
          <a:solidFill>
            <a:srgbClr val="F2DCDB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Skupiny  kolem časopisu Květen vznikala v polemikách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a konkrétní básnické činnosti, svou tvorbu nazývali: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                                           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000000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Rysy:</a:t>
            </a:r>
          </a:p>
        </p:txBody>
      </p:sp>
      <p:sp>
        <p:nvSpPr>
          <p:cNvPr id="11267" name="Rectangle 2"/>
          <p:cNvSpPr>
            <a:spLocks noChangeArrowheads="1"/>
          </p:cNvSpPr>
          <p:nvPr/>
        </p:nvSpPr>
        <p:spPr bwMode="auto">
          <a:xfrm>
            <a:off x="360363" y="908050"/>
            <a:ext cx="8027987" cy="52070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>
            <a:lvl1pPr eaLnBrk="0" hangingPunct="0">
              <a:spcBef>
                <a:spcPct val="20000"/>
              </a:spcBef>
              <a:buFont typeface="Arial" charset="0"/>
              <a:buChar char="•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3200">
                <a:solidFill>
                  <a:schemeClr val="tx1"/>
                </a:solidFill>
                <a:latin typeface="Calibri" pitchFamily="34" charset="0"/>
              </a:defRPr>
            </a:lvl1pPr>
            <a:lvl2pPr eaLnBrk="0" hangingPunct="0">
              <a:spcBef>
                <a:spcPct val="20000"/>
              </a:spcBef>
              <a:buFont typeface="Arial" charset="0"/>
              <a:buChar char="–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800">
                <a:solidFill>
                  <a:schemeClr val="tx1"/>
                </a:solidFill>
                <a:latin typeface="Calibri" pitchFamily="34" charset="0"/>
              </a:defRPr>
            </a:lvl2pPr>
            <a:lvl3pPr eaLnBrk="0" hangingPunct="0">
              <a:spcBef>
                <a:spcPct val="20000"/>
              </a:spcBef>
              <a:buFont typeface="Arial" charset="0"/>
              <a:buChar char="•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400">
                <a:solidFill>
                  <a:schemeClr val="tx1"/>
                </a:solidFill>
                <a:latin typeface="Calibri" pitchFamily="34" charset="0"/>
              </a:defRPr>
            </a:lvl3pPr>
            <a:lvl4pPr eaLnBrk="0" hangingPunct="0">
              <a:spcBef>
                <a:spcPct val="20000"/>
              </a:spcBef>
              <a:buFont typeface="Arial" charset="0"/>
              <a:buChar char="–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alibri" pitchFamily="34" charset="0"/>
              </a:defRPr>
            </a:lvl4pPr>
            <a:lvl5pPr eaLnBrk="0" hangingPunct="0">
              <a:spcBef>
                <a:spcPct val="20000"/>
              </a:spcBef>
              <a:buFont typeface="Arial" charset="0"/>
              <a:buChar char="»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alibri" pitchFamily="34" charset="0"/>
              </a:defRPr>
            </a:lvl5pPr>
            <a:lvl6pPr marL="25146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alibri" pitchFamily="34" charset="0"/>
              </a:defRPr>
            </a:lvl6pPr>
            <a:lvl7pPr marL="29718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alibri" pitchFamily="34" charset="0"/>
              </a:defRPr>
            </a:lvl7pPr>
            <a:lvl8pPr marL="34290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alibri" pitchFamily="34" charset="0"/>
              </a:defRPr>
            </a:lvl8pPr>
            <a:lvl9pPr marL="3886200" indent="-228600" defTabSz="449263" eaLnBrk="0" fontAlgn="base" hangingPunct="0">
              <a:spcBef>
                <a:spcPct val="20000"/>
              </a:spcBef>
              <a:spcAft>
                <a:spcPct val="0"/>
              </a:spcAft>
              <a:buFont typeface="Arial" charset="0"/>
              <a:buChar char="»"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 sz="2000">
                <a:solidFill>
                  <a:schemeClr val="tx1"/>
                </a:solidFill>
                <a:latin typeface="Calibri" pitchFamily="34" charset="0"/>
              </a:defRPr>
            </a:lvl9pPr>
          </a:lstStyle>
          <a:p>
            <a:pPr eaLnBrk="1" hangingPunct="1">
              <a:spcBef>
                <a:spcPct val="0"/>
              </a:spcBef>
              <a:buClrTx/>
              <a:buSzTx/>
              <a:buFontTx/>
              <a:buNone/>
              <a:defRPr/>
            </a:pPr>
            <a:r>
              <a:rPr lang="cs-CZ" altLang="cs-CZ" sz="2800" smtClean="0">
                <a:solidFill>
                  <a:srgbClr val="FFFFFF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Květen vycházel v letech </a:t>
            </a:r>
          </a:p>
        </p:txBody>
      </p:sp>
      <p:sp>
        <p:nvSpPr>
          <p:cNvPr id="11268" name="Rectangle 3"/>
          <p:cNvSpPr>
            <a:spLocks noChangeArrowheads="1"/>
          </p:cNvSpPr>
          <p:nvPr/>
        </p:nvSpPr>
        <p:spPr bwMode="auto">
          <a:xfrm>
            <a:off x="395288" y="3270250"/>
            <a:ext cx="8353425" cy="3111500"/>
          </a:xfrm>
          <a:prstGeom prst="rect">
            <a:avLst/>
          </a:prstGeom>
          <a:solidFill>
            <a:srgbClr val="DCE6F2"/>
          </a:solidFill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 b="1">
                <a:solidFill>
                  <a:srgbClr val="000000"/>
                </a:solidFill>
                <a:ea typeface="DejaVu Sans" charset="0"/>
                <a:cs typeface="Times New Roman" pitchFamily="18" charset="0"/>
              </a:rPr>
              <a:t>1</a:t>
            </a:r>
            <a:r>
              <a:rPr lang="cs-CZ" altLang="cs-CZ" sz="2400" b="1">
                <a:solidFill>
                  <a:srgbClr val="000000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) Navázání na italský …………………… zachycující skutečný  život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2) Odmítnutí ………………………………. – její povrchnosti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3) Odklon …………………………. ke konkrétnímu</a:t>
            </a: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2400" b="1">
              <a:solidFill>
                <a:srgbClr val="000000"/>
              </a:solidFill>
              <a:latin typeface="Arial Black" pitchFamily="34" charset="0"/>
              <a:ea typeface="DejaVu Sans" charset="0"/>
              <a:cs typeface="Times New Roman" pitchFamily="18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000000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4) Odklon od …………………… k veršové uvolněnosti</a:t>
            </a:r>
            <a:endParaRPr lang="cs-CZ" altLang="cs-CZ" sz="2800" b="1">
              <a:solidFill>
                <a:srgbClr val="000000"/>
              </a:solidFill>
              <a:ea typeface="DejaVu Sans" charset="0"/>
              <a:cs typeface="Times New Roman" pitchFamily="18" charset="0"/>
            </a:endParaRPr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360363" y="260350"/>
            <a:ext cx="8027987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FFFFFF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Doplňte slova:</a:t>
            </a:r>
          </a:p>
        </p:txBody>
      </p:sp>
      <p:sp>
        <p:nvSpPr>
          <p:cNvPr id="6" name="Obdélník 5"/>
          <p:cNvSpPr/>
          <p:nvPr/>
        </p:nvSpPr>
        <p:spPr>
          <a:xfrm>
            <a:off x="5680075" y="908050"/>
            <a:ext cx="2636838" cy="523875"/>
          </a:xfrm>
          <a:prstGeom prst="rect">
            <a:avLst/>
          </a:prstGeom>
          <a:solidFill>
            <a:schemeClr val="accent6">
              <a:lumMod val="75000"/>
            </a:schemeClr>
          </a:solidFill>
        </p:spPr>
        <p:txBody>
          <a:bodyPr wrap="none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800" dirty="0">
                <a:solidFill>
                  <a:srgbClr val="FFFFFF"/>
                </a:solidFill>
                <a:latin typeface="Arial Black" pitchFamily="34" charset="0"/>
                <a:cs typeface="Times New Roman" pitchFamily="18" charset="0"/>
              </a:rPr>
              <a:t>1955 – 1959.</a:t>
            </a:r>
          </a:p>
        </p:txBody>
      </p:sp>
      <p:sp>
        <p:nvSpPr>
          <p:cNvPr id="7" name="Obdélník 6"/>
          <p:cNvSpPr>
            <a:spLocks noChangeArrowheads="1"/>
          </p:cNvSpPr>
          <p:nvPr/>
        </p:nvSpPr>
        <p:spPr bwMode="auto">
          <a:xfrm>
            <a:off x="3784600" y="2308225"/>
            <a:ext cx="3540125" cy="461963"/>
          </a:xfrm>
          <a:prstGeom prst="rect">
            <a:avLst/>
          </a:prstGeom>
          <a:solidFill>
            <a:srgbClr val="C00000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>
                <a:solidFill>
                  <a:srgbClr val="FFFFFF"/>
                </a:solidFill>
                <a:latin typeface="Arial Black" pitchFamily="34" charset="0"/>
                <a:ea typeface="DejaVu Sans" charset="0"/>
                <a:cs typeface="Times New Roman" pitchFamily="18" charset="0"/>
              </a:rPr>
              <a:t>poezii všedního dne</a:t>
            </a:r>
          </a:p>
        </p:txBody>
      </p:sp>
      <p:sp>
        <p:nvSpPr>
          <p:cNvPr id="8" name="Obdélník 7"/>
          <p:cNvSpPr/>
          <p:nvPr/>
        </p:nvSpPr>
        <p:spPr>
          <a:xfrm>
            <a:off x="2647950" y="4076700"/>
            <a:ext cx="3795713" cy="4619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rgbClr val="000000"/>
                </a:solidFill>
                <a:latin typeface="Arial Black" pitchFamily="34" charset="0"/>
                <a:cs typeface="Times New Roman" pitchFamily="18" charset="0"/>
              </a:rPr>
              <a:t>budovatelské poezie 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2124075" y="4797425"/>
            <a:ext cx="3240088" cy="4619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 wrap="none"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rgbClr val="000000"/>
                </a:solidFill>
                <a:latin typeface="Arial Black" pitchFamily="34" charset="0"/>
                <a:cs typeface="Times New Roman" pitchFamily="18" charset="0"/>
              </a:rPr>
              <a:t>od obecných tezí 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2627313" y="5516563"/>
            <a:ext cx="2573337" cy="461962"/>
          </a:xfrm>
          <a:prstGeom prst="rect">
            <a:avLst/>
          </a:prstGeom>
          <a:solidFill>
            <a:schemeClr val="accent6">
              <a:lumMod val="60000"/>
              <a:lumOff val="4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altLang="cs-CZ" sz="2400" b="1" dirty="0">
                <a:solidFill>
                  <a:srgbClr val="000000"/>
                </a:solidFill>
                <a:latin typeface="Arial Black" pitchFamily="34" charset="0"/>
                <a:cs typeface="Times New Roman" pitchFamily="18" charset="0"/>
              </a:rPr>
              <a:t>melodičnosti </a:t>
            </a:r>
            <a:endParaRPr lang="cs-CZ" alt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4211638" y="3327400"/>
            <a:ext cx="2555875" cy="461963"/>
          </a:xfrm>
          <a:prstGeom prst="rect">
            <a:avLst/>
          </a:prstGeom>
          <a:solidFill>
            <a:schemeClr val="accent6">
              <a:lumMod val="40000"/>
              <a:lumOff val="60000"/>
            </a:schemeClr>
          </a:solidFill>
        </p:spPr>
        <p:txBody>
          <a:bodyPr>
            <a:spAutoFit/>
          </a:bodyPr>
          <a:lstStyle/>
          <a:p>
            <a:pPr>
              <a:defRPr/>
            </a:pPr>
            <a:r>
              <a:rPr lang="cs-CZ" sz="2400" b="1" dirty="0">
                <a:solidFill>
                  <a:srgbClr val="000000"/>
                </a:solidFill>
                <a:latin typeface="Arial Black" pitchFamily="34" charset="0"/>
                <a:cs typeface="Times New Roman" pitchFamily="18" charset="0"/>
              </a:rPr>
              <a:t> neorealismus </a:t>
            </a:r>
            <a:endParaRPr lang="cs-CZ" sz="2400" dirty="0"/>
          </a:p>
        </p:txBody>
      </p:sp>
    </p:spTree>
  </p:cSld>
  <p:clrMapOvr>
    <a:masterClrMapping/>
  </p:clrMapOvr>
  <p:transition spd="slow"/>
  <p:timing>
    <p:tnLst>
      <p:par>
        <p:cTn id="1" dur="indefinite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1126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126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5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26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37" dur="500"/>
                                        <p:tgtEl>
                                          <p:spTgt spid="1126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 nodeType="clickPar">
                      <p:stCondLst>
                        <p:cond delay="indefinite"/>
                      </p:stCondLst>
                      <p:childTnLst>
                        <p:par>
                          <p:cTn id="39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0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 nodeType="clickPar">
                      <p:stCondLst>
                        <p:cond delay="indefinite"/>
                      </p:stCondLst>
                      <p:childTnLst>
                        <p:par>
                          <p:cTn id="45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 nodeType="clickPar">
                      <p:stCondLst>
                        <p:cond delay="indefinite"/>
                      </p:stCondLst>
                      <p:childTnLst>
                        <p:par>
                          <p:cTn id="51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 nodeType="clickPar">
                      <p:stCondLst>
                        <p:cond delay="indefinite"/>
                      </p:stCondLst>
                      <p:childTnLst>
                        <p:par>
                          <p:cTn id="57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0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1266" grpId="0" animBg="1"/>
      <p:bldP spid="11267" grpId="0" animBg="1"/>
      <p:bldP spid="11268" grpId="0" animBg="1"/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</p:bld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1" name="Rectangle 1"/>
          <p:cNvSpPr>
            <a:spLocks noChangeArrowheads="1"/>
          </p:cNvSpPr>
          <p:nvPr/>
        </p:nvSpPr>
        <p:spPr bwMode="auto">
          <a:xfrm>
            <a:off x="500063" y="893763"/>
            <a:ext cx="8286750" cy="947737"/>
          </a:xfrm>
          <a:prstGeom prst="rect">
            <a:avLst/>
          </a:prstGeom>
          <a:solidFill>
            <a:srgbClr val="C00000"/>
          </a:solidFill>
          <a:ln w="9525">
            <a:noFill/>
            <a:round/>
            <a:headEnd/>
            <a:tailEnd/>
          </a:ln>
        </p:spPr>
        <p:txBody>
          <a:bodyPr lIns="90000" tIns="46800" rIns="90000" bIns="46800" anchor="ctr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 b="1">
                <a:solidFill>
                  <a:srgbClr val="FFFFFF"/>
                </a:solidFill>
                <a:cs typeface="DejaVu Sans" charset="0"/>
              </a:rPr>
              <a:t>Doplňte jméno básníka k jeho sbírce poezie  nebo básnické skladbě:</a:t>
            </a:r>
          </a:p>
        </p:txBody>
      </p:sp>
      <p:sp>
        <p:nvSpPr>
          <p:cNvPr id="51202" name="Rectangle 2"/>
          <p:cNvSpPr>
            <a:spLocks noChangeArrowheads="1"/>
          </p:cNvSpPr>
          <p:nvPr/>
        </p:nvSpPr>
        <p:spPr bwMode="auto">
          <a:xfrm>
            <a:off x="468313" y="3213100"/>
            <a:ext cx="8858250" cy="5207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800" dirty="0">
                <a:solidFill>
                  <a:schemeClr val="accent6">
                    <a:lumMod val="75000"/>
                  </a:schemeClr>
                </a:solidFill>
              </a:rPr>
              <a:t>2) </a:t>
            </a:r>
            <a:r>
              <a:rPr lang="cs-CZ" sz="2800" dirty="0">
                <a:solidFill>
                  <a:srgbClr val="D99694"/>
                </a:solidFill>
              </a:rPr>
              <a:t>…………                  </a:t>
            </a:r>
            <a:r>
              <a:rPr lang="cs-CZ" sz="2800" b="1" dirty="0">
                <a:solidFill>
                  <a:srgbClr val="C00000"/>
                </a:solidFill>
              </a:rPr>
              <a:t>Monology  (1957)</a:t>
            </a:r>
          </a:p>
        </p:txBody>
      </p:sp>
      <p:sp>
        <p:nvSpPr>
          <p:cNvPr id="51203" name="Rectangle 3"/>
          <p:cNvSpPr>
            <a:spLocks noChangeArrowheads="1"/>
          </p:cNvSpPr>
          <p:nvPr/>
        </p:nvSpPr>
        <p:spPr bwMode="auto">
          <a:xfrm>
            <a:off x="285750" y="4275138"/>
            <a:ext cx="8858250" cy="5207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>
                <a:solidFill>
                  <a:srgbClr val="0070C0"/>
                </a:solidFill>
                <a:cs typeface="DejaVu Sans" charset="0"/>
              </a:rPr>
              <a:t>  3)                                 </a:t>
            </a:r>
            <a:r>
              <a:rPr lang="cs-CZ" altLang="cs-CZ" sz="2800" b="1">
                <a:solidFill>
                  <a:srgbClr val="0070C0"/>
                </a:solidFill>
                <a:cs typeface="DejaVu Sans" charset="0"/>
              </a:rPr>
              <a:t>Svět náš vezdejší (1957)</a:t>
            </a:r>
          </a:p>
        </p:txBody>
      </p:sp>
      <p:sp>
        <p:nvSpPr>
          <p:cNvPr id="51204" name="Rectangle 4"/>
          <p:cNvSpPr>
            <a:spLocks noChangeArrowheads="1"/>
          </p:cNvSpPr>
          <p:nvPr/>
        </p:nvSpPr>
        <p:spPr bwMode="auto">
          <a:xfrm>
            <a:off x="395288" y="2133600"/>
            <a:ext cx="8929687" cy="520700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>
                <a:solidFill>
                  <a:srgbClr val="FF0000"/>
                </a:solidFill>
                <a:cs typeface="DejaVu Sans" charset="0"/>
              </a:rPr>
              <a:t> </a:t>
            </a:r>
            <a:r>
              <a:rPr lang="cs-CZ" altLang="cs-CZ" sz="2800">
                <a:solidFill>
                  <a:srgbClr val="C0504D"/>
                </a:solidFill>
                <a:cs typeface="DejaVu Sans" charset="0"/>
              </a:rPr>
              <a:t>1)</a:t>
            </a:r>
            <a:r>
              <a:rPr lang="cs-CZ" altLang="cs-CZ" sz="2800">
                <a:solidFill>
                  <a:srgbClr val="FF0000"/>
                </a:solidFill>
                <a:cs typeface="DejaVu Sans" charset="0"/>
              </a:rPr>
              <a:t> </a:t>
            </a:r>
            <a:r>
              <a:rPr lang="cs-CZ" altLang="cs-CZ" sz="2800" b="1">
                <a:solidFill>
                  <a:srgbClr val="C0504D"/>
                </a:solidFill>
                <a:cs typeface="DejaVu Sans" charset="0"/>
              </a:rPr>
              <a:t>……………….          </a:t>
            </a:r>
            <a:r>
              <a:rPr lang="cs-CZ" altLang="cs-CZ" sz="2800" b="1">
                <a:solidFill>
                  <a:srgbClr val="22228B"/>
                </a:solidFill>
                <a:cs typeface="DejaVu Sans" charset="0"/>
              </a:rPr>
              <a:t>Denní služba (1958) </a:t>
            </a:r>
            <a:r>
              <a:rPr lang="cs-CZ" altLang="cs-CZ">
                <a:solidFill>
                  <a:srgbClr val="22228B"/>
                </a:solidFill>
                <a:cs typeface="DejaVu Sans" charset="0"/>
              </a:rPr>
              <a:t> </a:t>
            </a:r>
          </a:p>
        </p:txBody>
      </p:sp>
      <p:sp>
        <p:nvSpPr>
          <p:cNvPr id="51205" name="Rectangle 5"/>
          <p:cNvSpPr>
            <a:spLocks noChangeArrowheads="1"/>
          </p:cNvSpPr>
          <p:nvPr/>
        </p:nvSpPr>
        <p:spPr bwMode="auto">
          <a:xfrm>
            <a:off x="971550" y="2205038"/>
            <a:ext cx="2736850" cy="431800"/>
          </a:xfrm>
          <a:prstGeom prst="rect">
            <a:avLst/>
          </a:prstGeom>
          <a:solidFill>
            <a:schemeClr val="accent6">
              <a:lumMod val="75000"/>
            </a:schemeClr>
          </a:solidFill>
          <a:ln w="25560">
            <a:solidFill>
              <a:srgbClr val="385D8A"/>
            </a:solidFill>
            <a:miter lim="800000"/>
            <a:headEnd/>
            <a:tailEnd/>
          </a:ln>
        </p:spPr>
        <p:txBody>
          <a:bodyPr lIns="90000" tIns="46800" rIns="90000" bIns="46800" anchor="ctr"/>
          <a:lstStyle/>
          <a:p>
            <a:pPr algn="ctr">
              <a:buClr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  <a:defRPr/>
            </a:pPr>
            <a:r>
              <a:rPr lang="cs-CZ" sz="2400" b="1" dirty="0">
                <a:solidFill>
                  <a:srgbClr val="FFFFFF"/>
                </a:solidFill>
              </a:rPr>
              <a:t>Miroslav Holub</a:t>
            </a:r>
          </a:p>
        </p:txBody>
      </p:sp>
      <p:sp>
        <p:nvSpPr>
          <p:cNvPr id="51206" name="Rectangle 6"/>
          <p:cNvSpPr>
            <a:spLocks noChangeArrowheads="1"/>
          </p:cNvSpPr>
          <p:nvPr/>
        </p:nvSpPr>
        <p:spPr bwMode="auto">
          <a:xfrm>
            <a:off x="971550" y="3302000"/>
            <a:ext cx="2735263" cy="431800"/>
          </a:xfrm>
          <a:prstGeom prst="rect">
            <a:avLst/>
          </a:prstGeom>
          <a:solidFill>
            <a:srgbClr val="C00000"/>
          </a:solidFill>
          <a:ln w="25560">
            <a:solidFill>
              <a:srgbClr val="385D8A"/>
            </a:solidFill>
            <a:miter lim="800000"/>
            <a:headEnd/>
            <a:tailEnd/>
          </a:ln>
        </p:spPr>
        <p:txBody>
          <a:bodyPr lIns="90000" tIns="46800" rIns="90000" bIns="46800" anchor="ctr"/>
          <a:lstStyle/>
          <a:p>
            <a:pPr algn="ctr"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FFFFFF"/>
                </a:solidFill>
                <a:cs typeface="DejaVu Sans" charset="0"/>
              </a:rPr>
              <a:t>Milan Kundera</a:t>
            </a:r>
          </a:p>
        </p:txBody>
      </p:sp>
      <p:sp>
        <p:nvSpPr>
          <p:cNvPr id="51207" name="Rectangle 7"/>
          <p:cNvSpPr>
            <a:spLocks noChangeArrowheads="1"/>
          </p:cNvSpPr>
          <p:nvPr/>
        </p:nvSpPr>
        <p:spPr bwMode="auto">
          <a:xfrm>
            <a:off x="992188" y="4349750"/>
            <a:ext cx="2716212" cy="431800"/>
          </a:xfrm>
          <a:prstGeom prst="rect">
            <a:avLst/>
          </a:prstGeom>
          <a:solidFill>
            <a:srgbClr val="4F81BD"/>
          </a:solidFill>
          <a:ln w="25560">
            <a:solidFill>
              <a:srgbClr val="385D8A"/>
            </a:solidFill>
            <a:miter lim="800000"/>
            <a:headEnd/>
            <a:tailEnd/>
          </a:ln>
        </p:spPr>
        <p:txBody>
          <a:bodyPr lIns="90000" tIns="46800" rIns="90000" bIns="46800" anchor="ctr"/>
          <a:lstStyle/>
          <a:p>
            <a:pPr algn="ctr"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FFFFFF"/>
                </a:solidFill>
                <a:cs typeface="DejaVu Sans" charset="0"/>
              </a:rPr>
              <a:t>Jiří  Šotola </a:t>
            </a:r>
          </a:p>
        </p:txBody>
      </p:sp>
      <p:sp>
        <p:nvSpPr>
          <p:cNvPr id="53257" name="Rectangle 8"/>
          <p:cNvSpPr>
            <a:spLocks noChangeArrowheads="1"/>
          </p:cNvSpPr>
          <p:nvPr/>
        </p:nvSpPr>
        <p:spPr bwMode="auto">
          <a:xfrm>
            <a:off x="539750" y="244475"/>
            <a:ext cx="1643063" cy="520700"/>
          </a:xfrm>
          <a:prstGeom prst="rect">
            <a:avLst/>
          </a:prstGeom>
          <a:solidFill>
            <a:srgbClr val="403152"/>
          </a:solidFill>
          <a:ln w="9525">
            <a:noFill/>
            <a:round/>
            <a:headEnd/>
            <a:tailEnd/>
          </a:ln>
        </p:spPr>
        <p:txBody>
          <a:bodyPr wrap="none"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b="1">
                <a:solidFill>
                  <a:srgbClr val="FFC000"/>
                </a:solidFill>
                <a:cs typeface="DejaVu Sans" charset="0"/>
              </a:rPr>
              <a:t> </a:t>
            </a:r>
            <a:r>
              <a:rPr lang="cs-CZ" altLang="cs-CZ" sz="2800" b="1" u="sng">
                <a:solidFill>
                  <a:srgbClr val="FFC000"/>
                </a:solidFill>
                <a:cs typeface="DejaVu Sans" charset="0"/>
              </a:rPr>
              <a:t>Shrnutí:</a:t>
            </a:r>
            <a:r>
              <a:rPr lang="cs-CZ" altLang="cs-CZ" b="1" u="sng">
                <a:solidFill>
                  <a:srgbClr val="FFC000"/>
                </a:solidFill>
                <a:cs typeface="DejaVu Sans" charset="0"/>
              </a:rPr>
              <a:t> </a:t>
            </a:r>
          </a:p>
        </p:txBody>
      </p:sp>
      <p:sp>
        <p:nvSpPr>
          <p:cNvPr id="51209" name="Rectangle 9"/>
          <p:cNvSpPr>
            <a:spLocks noChangeArrowheads="1"/>
          </p:cNvSpPr>
          <p:nvPr/>
        </p:nvSpPr>
        <p:spPr bwMode="auto">
          <a:xfrm>
            <a:off x="468313" y="5300663"/>
            <a:ext cx="8318500" cy="525462"/>
          </a:xfrm>
          <a:prstGeom prst="rect">
            <a:avLst/>
          </a:prstGeom>
          <a:noFill/>
          <a:ln w="9525">
            <a:noFill/>
            <a:round/>
            <a:headEnd/>
            <a:tailEnd/>
          </a:ln>
        </p:spPr>
        <p:txBody>
          <a:bodyPr lIns="90000" tIns="46800" rIns="90000" bIns="46800">
            <a:spAutoFit/>
          </a:bodyPr>
          <a:lstStyle/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800">
                <a:solidFill>
                  <a:srgbClr val="002060"/>
                </a:solidFill>
                <a:cs typeface="DejaVu Sans" charset="0"/>
              </a:rPr>
              <a:t>4) </a:t>
            </a:r>
            <a:r>
              <a:rPr lang="cs-CZ" altLang="cs-CZ" sz="2800" b="1">
                <a:solidFill>
                  <a:srgbClr val="000000"/>
                </a:solidFill>
                <a:cs typeface="DejaVu Sans" charset="0"/>
              </a:rPr>
              <a:t> </a:t>
            </a:r>
            <a:r>
              <a:rPr lang="cs-CZ" altLang="cs-CZ" sz="2800">
                <a:solidFill>
                  <a:srgbClr val="002060"/>
                </a:solidFill>
                <a:cs typeface="DejaVu Sans" charset="0"/>
              </a:rPr>
              <a:t>                                </a:t>
            </a:r>
            <a:r>
              <a:rPr lang="cs-CZ" altLang="cs-CZ" sz="2800" b="1">
                <a:solidFill>
                  <a:srgbClr val="002060"/>
                </a:solidFill>
                <a:cs typeface="DejaVu Sans" charset="0"/>
              </a:rPr>
              <a:t>Heinovské noci  (  1960)</a:t>
            </a:r>
          </a:p>
        </p:txBody>
      </p:sp>
      <p:sp>
        <p:nvSpPr>
          <p:cNvPr id="51210" name="Rectangle 10"/>
          <p:cNvSpPr>
            <a:spLocks noChangeArrowheads="1"/>
          </p:cNvSpPr>
          <p:nvPr/>
        </p:nvSpPr>
        <p:spPr bwMode="auto">
          <a:xfrm flipH="1">
            <a:off x="971550" y="5300663"/>
            <a:ext cx="2735263" cy="504825"/>
          </a:xfrm>
          <a:prstGeom prst="rect">
            <a:avLst/>
          </a:prstGeom>
          <a:solidFill>
            <a:srgbClr val="604A7B"/>
          </a:solidFill>
          <a:ln w="25560">
            <a:solidFill>
              <a:srgbClr val="385D8A"/>
            </a:solidFill>
            <a:miter lim="800000"/>
            <a:headEnd/>
            <a:tailEnd/>
          </a:ln>
        </p:spPr>
        <p:txBody>
          <a:bodyPr lIns="90000" tIns="46800" rIns="90000" bIns="46800" anchor="ctr"/>
          <a:lstStyle/>
          <a:p>
            <a:pPr algn="ctr"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2400" b="1">
                <a:solidFill>
                  <a:srgbClr val="FFFFFF"/>
                </a:solidFill>
                <a:cs typeface="DejaVu Sans" charset="0"/>
              </a:rPr>
              <a:t>Karel Šiktanc</a:t>
            </a:r>
          </a:p>
        </p:txBody>
      </p:sp>
    </p:spTree>
  </p:cSld>
  <p:clrMapOvr>
    <a:masterClrMapping/>
  </p:clrMapOvr>
  <p:transition spd="slow"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7" dur="500" fill="hold"/>
                                        <p:tgtEl>
                                          <p:spTgt spid="5120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8" dur="500" fill="hold"/>
                                        <p:tgtEl>
                                          <p:spTgt spid="5120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 nodeType="clickPar">
                      <p:stCondLst>
                        <p:cond delay="indefinite"/>
                      </p:stCondLst>
                      <p:childTnLst>
                        <p:par>
                          <p:cTn id="1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3" dur="500" fill="hold"/>
                                        <p:tgtEl>
                                          <p:spTgt spid="5120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14" dur="500" fill="hold"/>
                                        <p:tgtEl>
                                          <p:spTgt spid="5120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19" dur="500" fill="hold"/>
                                        <p:tgtEl>
                                          <p:spTgt spid="5120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0" dur="500" fill="hold"/>
                                        <p:tgtEl>
                                          <p:spTgt spid="5120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 nodeType="clickPar">
                      <p:stCondLst>
                        <p:cond delay="indefinite"/>
                      </p:stCondLst>
                      <p:childTnLst>
                        <p:par>
                          <p:cTn id="2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25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26" dur="500" fill="hold"/>
                                        <p:tgtEl>
                                          <p:spTgt spid="5120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 nodeType="clickPar">
                      <p:stCondLst>
                        <p:cond delay="indefinite"/>
                      </p:stCondLst>
                      <p:childTnLst>
                        <p:par>
                          <p:cTn id="28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1" dur="500" fill="hold"/>
                                        <p:tgtEl>
                                          <p:spTgt spid="5120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2" dur="500" fill="hold"/>
                                        <p:tgtEl>
                                          <p:spTgt spid="5120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 nodeType="clickPar">
                      <p:stCondLst>
                        <p:cond delay="indefinite"/>
                      </p:stCondLst>
                      <p:childTnLst>
                        <p:par>
                          <p:cTn id="3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37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38" dur="500" fill="hold"/>
                                        <p:tgtEl>
                                          <p:spTgt spid="5120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 nodeType="clickPar">
                      <p:stCondLst>
                        <p:cond delay="indefinite"/>
                      </p:stCondLst>
                      <p:childTnLst>
                        <p:par>
                          <p:cTn id="4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43" dur="500" fill="hold"/>
                                        <p:tgtEl>
                                          <p:spTgt spid="5120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44" dur="500" fill="hold"/>
                                        <p:tgtEl>
                                          <p:spTgt spid="5120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 nodeType="clickPar">
                      <p:stCondLst>
                        <p:cond delay="indefinite"/>
                      </p:stCondLst>
                      <p:childTnLst>
                        <p:par>
                          <p:cTn id="4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49" dur="500" fill="hold"/>
                                        <p:tgtEl>
                                          <p:spTgt spid="5120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0" dur="500" fill="hold"/>
                                        <p:tgtEl>
                                          <p:spTgt spid="5120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 nodeType="clickPar">
                      <p:stCondLst>
                        <p:cond delay="indefinite"/>
                      </p:stCondLst>
                      <p:childTnLst>
                        <p:par>
                          <p:cTn id="5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 additive="repl"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repl">
                                        <p:cTn id="55" dur="500" fill="hold"/>
                                        <p:tgtEl>
                                          <p:spTgt spid="512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  <p:tav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repl">
                                        <p:cTn id="56" dur="500" fill="hold"/>
                                        <p:tgtEl>
                                          <p:spTgt spid="512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100000">
                                          <p:val>
                                            <p:strVal val="1+#ppt_h/2"/>
                                          </p:val>
                                        </p:tav>
                                        <p:tav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42938" y="2074863"/>
            <a:ext cx="8001000" cy="1785937"/>
          </a:xfrm>
        </p:spPr>
        <p:txBody>
          <a:bodyPr/>
          <a:lstStyle/>
          <a:p>
            <a:pPr eaLnBrk="1" hangingPunct="1"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Soukal, Josef a kol.: Literatura pro 4. ročník SOŠ, SPN 2005</a:t>
            </a:r>
          </a:p>
          <a:p>
            <a:pPr eaLnBrk="1" hangingPunct="1"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Sochrová, Marie: Čítanka III. K literaruře v kostce, Fragment 2000</a:t>
            </a:r>
          </a:p>
          <a:p>
            <a:pPr eaLnBrk="1" hangingPunct="1"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Sochrová, Marie: Čítanka IV. K literaruře v kostce, Fragment 2004</a:t>
            </a:r>
          </a:p>
          <a:p>
            <a:pPr eaLnBrk="1" hangingPunct="1"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Machala, Lubomír a kol.:Panorama české literatury, Olomouc 1994</a:t>
            </a:r>
          </a:p>
          <a:p>
            <a:pPr eaLnBrk="1" hangingPunct="1"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Hošek, Milan a kol. Literatura pro 4. ročník SŠ, Didaktis 2010</a:t>
            </a:r>
          </a:p>
          <a:p>
            <a:pPr eaLnBrk="1" hangingPunct="1">
              <a:spcBef>
                <a:spcPct val="0"/>
              </a:spcBef>
            </a:pPr>
            <a:r>
              <a:rPr lang="cs-CZ" altLang="cs-CZ" sz="1800" smtClean="0">
                <a:latin typeface="Arial" charset="0"/>
                <a:cs typeface="Arial" charset="0"/>
              </a:rPr>
              <a:t>Kundera, Milan: Monology, Československý spisovatel, Praha 1957</a:t>
            </a:r>
          </a:p>
          <a:p>
            <a:pPr eaLnBrk="1" hangingPunct="1">
              <a:spcBef>
                <a:spcPct val="0"/>
              </a:spcBef>
            </a:pPr>
            <a:endParaRPr lang="cs-CZ" altLang="cs-CZ" sz="2000" smtClean="0">
              <a:latin typeface="Arial" charset="0"/>
              <a:cs typeface="Arial" charset="0"/>
            </a:endParaRPr>
          </a:p>
        </p:txBody>
      </p:sp>
      <p:sp>
        <p:nvSpPr>
          <p:cNvPr id="54275" name="Obdélník 4"/>
          <p:cNvSpPr>
            <a:spLocks noChangeArrowheads="1"/>
          </p:cNvSpPr>
          <p:nvPr/>
        </p:nvSpPr>
        <p:spPr bwMode="auto">
          <a:xfrm>
            <a:off x="539750" y="549275"/>
            <a:ext cx="26590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altLang="cs-CZ" sz="240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981075"/>
            <a:ext cx="9144000" cy="28733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4277" name="Obdélník 6"/>
          <p:cNvSpPr>
            <a:spLocks noChangeArrowheads="1"/>
          </p:cNvSpPr>
          <p:nvPr/>
        </p:nvSpPr>
        <p:spPr bwMode="auto">
          <a:xfrm>
            <a:off x="492125" y="1341438"/>
            <a:ext cx="1863725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Literatura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1700213"/>
            <a:ext cx="9144000" cy="144462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5298" name="Obdélník 4"/>
          <p:cNvSpPr>
            <a:spLocks noChangeArrowheads="1"/>
          </p:cNvSpPr>
          <p:nvPr/>
        </p:nvSpPr>
        <p:spPr bwMode="auto">
          <a:xfrm>
            <a:off x="539750" y="476250"/>
            <a:ext cx="2659063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Použité zdroje:</a:t>
            </a:r>
            <a:endParaRPr lang="cs-CZ" altLang="cs-CZ" sz="2400">
              <a:latin typeface="Arial Black" pitchFamily="34" charset="0"/>
            </a:endParaRPr>
          </a:p>
        </p:txBody>
      </p:sp>
      <p:sp>
        <p:nvSpPr>
          <p:cNvPr id="6" name="Obdélník 5"/>
          <p:cNvSpPr/>
          <p:nvPr/>
        </p:nvSpPr>
        <p:spPr>
          <a:xfrm>
            <a:off x="0" y="836613"/>
            <a:ext cx="9144000" cy="4318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300" name="Obdélník 6"/>
          <p:cNvSpPr>
            <a:spLocks noChangeArrowheads="1"/>
          </p:cNvSpPr>
          <p:nvPr/>
        </p:nvSpPr>
        <p:spPr bwMode="auto">
          <a:xfrm>
            <a:off x="536575" y="1196975"/>
            <a:ext cx="1658938" cy="461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algn="just"/>
            <a:r>
              <a:rPr lang="cs-CZ" altLang="cs-CZ" sz="2400" b="1">
                <a:solidFill>
                  <a:schemeClr val="accent2"/>
                </a:solidFill>
                <a:latin typeface="Arial Black" pitchFamily="34" charset="0"/>
              </a:rPr>
              <a:t>Obrázky </a:t>
            </a:r>
          </a:p>
        </p:txBody>
      </p:sp>
      <p:sp>
        <p:nvSpPr>
          <p:cNvPr id="9" name="Obdélník 8"/>
          <p:cNvSpPr/>
          <p:nvPr/>
        </p:nvSpPr>
        <p:spPr>
          <a:xfrm>
            <a:off x="0" y="1628775"/>
            <a:ext cx="9144000" cy="144463"/>
          </a:xfrm>
          <a:prstGeom prst="rect">
            <a:avLst/>
          </a:prstGeom>
          <a:solidFill>
            <a:schemeClr val="accent2">
              <a:lumMod val="75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>
              <a:defRPr/>
            </a:pPr>
            <a:endParaRPr lang="cs-CZ"/>
          </a:p>
        </p:txBody>
      </p:sp>
      <p:sp>
        <p:nvSpPr>
          <p:cNvPr id="55302" name="Obdélník 6"/>
          <p:cNvSpPr>
            <a:spLocks noChangeArrowheads="1"/>
          </p:cNvSpPr>
          <p:nvPr/>
        </p:nvSpPr>
        <p:spPr bwMode="auto">
          <a:xfrm>
            <a:off x="536575" y="1916113"/>
            <a:ext cx="8569325" cy="39703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>
                <a:solidFill>
                  <a:srgbClr val="CCCCFF"/>
                </a:solidFill>
                <a:cs typeface="Arial" charset="0"/>
                <a:hlinkClick r:id="rId3"/>
              </a:rPr>
              <a:t>http://www.ucl.cas.cz/edicee/data//sborniky/1994/CK/CK.png</a:t>
            </a: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 u="sng">
                <a:solidFill>
                  <a:srgbClr val="CCCCFF"/>
                </a:solidFill>
                <a:cs typeface="Arial" charset="0"/>
                <a:hlinkClick r:id="rId4"/>
              </a:rPr>
              <a:t>http://www.slovnikceskeliteratury.cz/getImage.jsp?docid=132&amp;thmb&amp;id=488</a:t>
            </a:r>
            <a:endParaRPr lang="cs-CZ" altLang="cs-CZ" sz="1200" u="sng">
              <a:solidFill>
                <a:srgbClr val="CCCCFF"/>
              </a:solidFill>
              <a:cs typeface="Arial" charset="0"/>
            </a:endParaRP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 u="sng">
                <a:cs typeface="Arial" charset="0"/>
                <a:hlinkClick r:id="rId4"/>
              </a:rPr>
              <a:t>http://www.slovnikceskeliteratury.cz/getImage.jsp?docid=132&amp;thmb&amp;id=488</a:t>
            </a:r>
            <a:endParaRPr lang="cs-CZ" altLang="cs-CZ" sz="1200" u="sng">
              <a:cs typeface="Arial" charset="0"/>
            </a:endParaRP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>
                <a:solidFill>
                  <a:srgbClr val="CCCCFF"/>
                </a:solidFill>
                <a:ea typeface="SimSun" pitchFamily="2" charset="-122"/>
                <a:cs typeface="Arial" charset="0"/>
                <a:hlinkClick r:id="rId5"/>
              </a:rPr>
              <a:t>http://www.slovnikceskeliteratury.cz/showContent.jsp?docId=132</a:t>
            </a:r>
            <a:endParaRPr lang="cs-CZ" altLang="cs-CZ" sz="1200">
              <a:solidFill>
                <a:srgbClr val="CCCCFF"/>
              </a:solidFill>
              <a:ea typeface="SimSun" pitchFamily="2" charset="-122"/>
              <a:cs typeface="Arial" charset="0"/>
            </a:endParaRP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 u="sng">
                <a:solidFill>
                  <a:srgbClr val="CCCCFF"/>
                </a:solidFill>
                <a:cs typeface="Arial" charset="0"/>
                <a:hlinkClick r:id="rId6"/>
              </a:rPr>
              <a:t>www.slovnikceskeliteratury.cz/getImage.jsp?docid=132&amp;thmb&amp;id=2153</a:t>
            </a: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 u="sng">
                <a:cs typeface="Arial" charset="0"/>
                <a:hlinkClick r:id="rId7"/>
              </a:rPr>
              <a:t>http://www.slovnikceskeliteratury.cz/getImage.jsp?docid=1010&amp;thmb&amp;id=263</a:t>
            </a:r>
            <a:endParaRPr lang="cs-CZ" altLang="cs-CZ" sz="1200" u="sng">
              <a:cs typeface="Arial" charset="0"/>
            </a:endParaRP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 u="sng">
                <a:solidFill>
                  <a:srgbClr val="CCCCFF"/>
                </a:solidFill>
                <a:cs typeface="Arial" charset="0"/>
                <a:hlinkClick r:id="rId8"/>
              </a:rPr>
              <a:t>http://www.slovnikceskeliteratury.cz/getImage.jsp%3Fdocid%3D1135%26thmb%26id%3D1275</a:t>
            </a: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>
                <a:solidFill>
                  <a:schemeClr val="tx1"/>
                </a:solidFill>
                <a:ea typeface="Calibri" pitchFamily="34" charset="0"/>
                <a:cs typeface="Calibri" pitchFamily="34" charset="0"/>
                <a:hlinkClick r:id="rId9"/>
              </a:rPr>
              <a:t>http://img.databazeknih.cz/images/73_/738/zizen-127373.jpg</a:t>
            </a:r>
            <a:endParaRPr lang="cs-CZ" altLang="cs-CZ" sz="1200">
              <a:solidFill>
                <a:schemeClr val="tx1"/>
              </a:solidFill>
              <a:ea typeface="Calibri" pitchFamily="34" charset="0"/>
              <a:cs typeface="Calibri" pitchFamily="34" charset="0"/>
            </a:endParaRP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 u="sng">
                <a:cs typeface="Arial" charset="0"/>
                <a:hlinkClick r:id="rId10"/>
              </a:rPr>
              <a:t>http://www.antikvariat-levneknihy.cz/slir/w800-h800//katalog-img/4329/gal-4144-orig.jpg</a:t>
            </a:r>
            <a:endParaRPr lang="cs-CZ" altLang="cs-CZ" sz="1200" u="sng">
              <a:cs typeface="Arial" charset="0"/>
            </a:endParaRP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 u="sng">
                <a:cs typeface="Arial" charset="0"/>
                <a:hlinkClick r:id="rId10"/>
              </a:rPr>
              <a:t>http://www.antikvariat-levneknihy.cz/slir/w800-h800//katalog-img/4329/gal-4144-orig.jpg</a:t>
            </a:r>
            <a:endParaRPr lang="cs-CZ" altLang="cs-CZ" sz="1200" u="sng">
              <a:cs typeface="Arial" charset="0"/>
            </a:endParaRP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 u="sng">
                <a:cs typeface="Arial" charset="0"/>
                <a:hlinkClick r:id="rId11"/>
              </a:rPr>
              <a:t>http://www.databazeknih.cz/images/73_/738/big_cesky-orloj-81139.jpg</a:t>
            </a:r>
            <a:endParaRPr lang="cs-CZ" altLang="cs-CZ" sz="1200" u="sng">
              <a:cs typeface="Arial" charset="0"/>
            </a:endParaRP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 u="sng">
                <a:cs typeface="Arial" charset="0"/>
                <a:hlinkClick r:id="rId12"/>
              </a:rPr>
              <a:t>http://www.antiknihy.cz/fotky21852/fotos/_vyr_22632012-09-11_Scan_001-018.jpg</a:t>
            </a:r>
            <a:endParaRPr lang="cs-CZ" altLang="cs-CZ" sz="1200" u="sng">
              <a:cs typeface="Arial" charset="0"/>
            </a:endParaRP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 u="sng">
                <a:cs typeface="Arial" charset="0"/>
                <a:hlinkClick r:id="rId13"/>
              </a:rPr>
              <a:t>http://www.artbook.cz/images/Foto/s/106133.jpg</a:t>
            </a:r>
            <a:endParaRPr lang="cs-CZ" altLang="cs-CZ" sz="1200" u="sng">
              <a:cs typeface="Arial" charset="0"/>
            </a:endParaRP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 u="sng">
                <a:cs typeface="Arial" charset="0"/>
                <a:hlinkClick r:id="rId14"/>
              </a:rPr>
              <a:t>http://nd01.jxs.cz/333/363/51d23c3408_649578_o2.jpg</a:t>
            </a:r>
            <a:endParaRPr lang="cs-CZ" altLang="cs-CZ" sz="1200" u="sng">
              <a:cs typeface="Arial" charset="0"/>
            </a:endParaRP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 u="sng">
                <a:cs typeface="Arial" charset="0"/>
                <a:hlinkClick r:id="rId15"/>
              </a:rPr>
              <a:t>http://img.signaly.cz/upload/3/1/0c320c939a44e50b34a36f40ec146e/9239.jpg</a:t>
            </a:r>
            <a:endParaRPr lang="cs-CZ" altLang="cs-CZ" sz="1200" u="sng">
              <a:cs typeface="Arial" charset="0"/>
            </a:endParaRP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>
                <a:solidFill>
                  <a:srgbClr val="CCCCFF"/>
                </a:solidFill>
                <a:cs typeface="Arial" charset="0"/>
                <a:hlinkClick r:id="rId16"/>
              </a:rPr>
              <a:t>http://leccos.com/pics/pic/holub_miroslav.jpg</a:t>
            </a:r>
            <a:r>
              <a:rPr lang="cs-CZ" altLang="cs-CZ" sz="1200" u="sng">
                <a:solidFill>
                  <a:schemeClr val="tx1"/>
                </a:solidFill>
                <a:cs typeface="Arial" charset="0"/>
                <a:hlinkClick r:id="rId8"/>
              </a:rPr>
              <a:t> </a:t>
            </a: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 u="sng">
                <a:cs typeface="Arial" charset="0"/>
                <a:hlinkClick r:id="rId17"/>
              </a:rPr>
              <a:t>http://knihy.abz.cz/imgs/authors/F0232_big.jpg</a:t>
            </a:r>
            <a:endParaRPr lang="cs-CZ" altLang="cs-CZ" sz="1200" u="sng">
              <a:cs typeface="Arial" charset="0"/>
            </a:endParaRPr>
          </a:p>
          <a:p>
            <a:pPr>
              <a:buClrTx/>
              <a:buSzTx/>
              <a:buFontTx/>
              <a:buNone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>
                <a:solidFill>
                  <a:srgbClr val="CCCCFF"/>
                </a:solidFill>
                <a:cs typeface="Arial" charset="0"/>
                <a:hlinkClick r:id="rId18"/>
              </a:rPr>
              <a:t>http://www.kacur.cz/data/USR_001_OBRAZKY/26785.JPG</a:t>
            </a: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 u="sng">
                <a:solidFill>
                  <a:srgbClr val="CCCCFF"/>
                </a:solidFill>
                <a:cs typeface="Arial" charset="0"/>
                <a:hlinkClick r:id="rId19"/>
              </a:rPr>
              <a:t>http://www.antikvariatik.cz/fotovelke/23528.jpg</a:t>
            </a: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r>
              <a:rPr lang="cs-CZ" altLang="cs-CZ" sz="1200" u="sng">
                <a:solidFill>
                  <a:srgbClr val="CCCCFF"/>
                </a:solidFill>
                <a:cs typeface="Arial" charset="0"/>
                <a:hlinkClick r:id="rId20"/>
              </a:rPr>
              <a:t>http://quietlunch.com/wp-content/uploads/2012/06/RTEmagicC_Milan_Kundera2_04.JPG.jpg</a:t>
            </a:r>
          </a:p>
          <a:p>
            <a:pPr>
              <a:buClrTx/>
              <a:buSzTx/>
              <a:tabLst>
                <a:tab pos="0" algn="l"/>
                <a:tab pos="447675" algn="l"/>
                <a:tab pos="896938" algn="l"/>
                <a:tab pos="1346200" algn="l"/>
                <a:tab pos="1795463" algn="l"/>
                <a:tab pos="2244725" algn="l"/>
                <a:tab pos="2693988" algn="l"/>
                <a:tab pos="3143250" algn="l"/>
                <a:tab pos="3592513" algn="l"/>
                <a:tab pos="4041775" algn="l"/>
                <a:tab pos="4491038" algn="l"/>
                <a:tab pos="4940300" algn="l"/>
                <a:tab pos="5389563" algn="l"/>
                <a:tab pos="5838825" algn="l"/>
                <a:tab pos="6288088" algn="l"/>
                <a:tab pos="6737350" algn="l"/>
                <a:tab pos="7186613" algn="l"/>
                <a:tab pos="7635875" algn="l"/>
                <a:tab pos="8085138" algn="l"/>
                <a:tab pos="8534400" algn="l"/>
                <a:tab pos="8983663" algn="l"/>
              </a:tabLst>
            </a:pPr>
            <a:endParaRPr lang="cs-CZ" altLang="cs-CZ" sz="1200" u="sng">
              <a:solidFill>
                <a:schemeClr val="tx1"/>
              </a:solidFill>
              <a:cs typeface="Arial" charset="0"/>
              <a:hlinkClick r:id="rId8"/>
            </a:endParaRPr>
          </a:p>
        </p:txBody>
      </p:sp>
    </p:spTree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5107</TotalTime>
  <Words>3938</Words>
  <Application>Microsoft Office PowerPoint</Application>
  <PresentationFormat>Předvádění na obrazovce (4:3)</PresentationFormat>
  <Paragraphs>695</Paragraphs>
  <Slides>53</Slides>
  <Notes>52</Notes>
  <HiddenSlides>0</HiddenSlides>
  <MMClips>0</MMClips>
  <ScaleCrop>false</ScaleCrop>
  <HeadingPairs>
    <vt:vector size="6" baseType="variant">
      <vt:variant>
        <vt:lpstr>Použitá písma</vt:lpstr>
      </vt:variant>
      <vt:variant>
        <vt:i4>6</vt:i4>
      </vt:variant>
      <vt:variant>
        <vt:lpstr>Motiv</vt:lpstr>
      </vt:variant>
      <vt:variant>
        <vt:i4>1</vt:i4>
      </vt:variant>
      <vt:variant>
        <vt:lpstr>Nadpisy snímků</vt:lpstr>
      </vt:variant>
      <vt:variant>
        <vt:i4>53</vt:i4>
      </vt:variant>
    </vt:vector>
  </HeadingPairs>
  <TitlesOfParts>
    <vt:vector size="60" baseType="lpstr">
      <vt:lpstr>Arial</vt:lpstr>
      <vt:lpstr>Times New Roman</vt:lpstr>
      <vt:lpstr>Calibri</vt:lpstr>
      <vt:lpstr>DejaVu Sans</vt:lpstr>
      <vt:lpstr>Arial Black</vt:lpstr>
      <vt:lpstr>SimSun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  <vt:lpstr>Snímek 31</vt:lpstr>
      <vt:lpstr>Snímek 32</vt:lpstr>
      <vt:lpstr>Snímek 33</vt:lpstr>
      <vt:lpstr>Snímek 34</vt:lpstr>
      <vt:lpstr>Snímek 35</vt:lpstr>
      <vt:lpstr>Snímek 36</vt:lpstr>
      <vt:lpstr>Snímek 37</vt:lpstr>
      <vt:lpstr>Snímek 38</vt:lpstr>
      <vt:lpstr>Snímek 39</vt:lpstr>
      <vt:lpstr>Snímek 40</vt:lpstr>
      <vt:lpstr>Snímek 41</vt:lpstr>
      <vt:lpstr>Snímek 42</vt:lpstr>
      <vt:lpstr>Snímek 43</vt:lpstr>
      <vt:lpstr>Snímek 44</vt:lpstr>
      <vt:lpstr>Snímek 45</vt:lpstr>
      <vt:lpstr>Snímek 46</vt:lpstr>
      <vt:lpstr>Snímek 47</vt:lpstr>
      <vt:lpstr>Snímek 48</vt:lpstr>
      <vt:lpstr>Snímek 49</vt:lpstr>
      <vt:lpstr>Snímek 50</vt:lpstr>
      <vt:lpstr>Snímek 51</vt:lpstr>
      <vt:lpstr>Snímek 52</vt:lpstr>
      <vt:lpstr>Snímek 53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Vývoj české poezie po roce 1945</dc:title>
  <dc:creator>Věra</dc:creator>
  <cp:lastModifiedBy>Dum</cp:lastModifiedBy>
  <cp:revision>700</cp:revision>
  <cp:lastPrinted>1601-01-01T00:00:00Z</cp:lastPrinted>
  <dcterms:created xsi:type="dcterms:W3CDTF">2012-09-04T07:20:51Z</dcterms:created>
  <dcterms:modified xsi:type="dcterms:W3CDTF">2014-03-18T09:16:08Z</dcterms:modified>
</cp:coreProperties>
</file>