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347" r:id="rId2"/>
    <p:sldId id="449" r:id="rId3"/>
    <p:sldId id="355" r:id="rId4"/>
    <p:sldId id="370" r:id="rId5"/>
    <p:sldId id="315" r:id="rId6"/>
    <p:sldId id="358" r:id="rId7"/>
    <p:sldId id="405" r:id="rId8"/>
    <p:sldId id="448" r:id="rId9"/>
    <p:sldId id="406" r:id="rId10"/>
    <p:sldId id="407" r:id="rId11"/>
    <p:sldId id="408" r:id="rId12"/>
    <p:sldId id="410" r:id="rId13"/>
    <p:sldId id="443" r:id="rId14"/>
    <p:sldId id="429" r:id="rId15"/>
    <p:sldId id="423" r:id="rId16"/>
    <p:sldId id="401" r:id="rId17"/>
    <p:sldId id="438" r:id="rId18"/>
    <p:sldId id="442" r:id="rId19"/>
    <p:sldId id="411" r:id="rId20"/>
    <p:sldId id="412" r:id="rId21"/>
    <p:sldId id="413" r:id="rId22"/>
    <p:sldId id="415" r:id="rId23"/>
    <p:sldId id="417" r:id="rId24"/>
    <p:sldId id="418" r:id="rId25"/>
    <p:sldId id="416" r:id="rId26"/>
    <p:sldId id="431" r:id="rId27"/>
    <p:sldId id="419" r:id="rId28"/>
    <p:sldId id="425" r:id="rId29"/>
    <p:sldId id="430" r:id="rId30"/>
    <p:sldId id="426" r:id="rId31"/>
    <p:sldId id="439" r:id="rId32"/>
    <p:sldId id="432" r:id="rId33"/>
    <p:sldId id="433" r:id="rId34"/>
    <p:sldId id="445" r:id="rId35"/>
    <p:sldId id="434" r:id="rId36"/>
    <p:sldId id="440" r:id="rId37"/>
    <p:sldId id="363" r:id="rId38"/>
    <p:sldId id="446" r:id="rId39"/>
    <p:sldId id="398" r:id="rId40"/>
    <p:sldId id="447" r:id="rId41"/>
    <p:sldId id="378" r:id="rId42"/>
    <p:sldId id="379" r:id="rId43"/>
    <p:sldId id="450" r:id="rId4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  <a:srgbClr val="388E7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24" autoAdjust="0"/>
  </p:normalViewPr>
  <p:slideViewPr>
    <p:cSldViewPr>
      <p:cViewPr varScale="1">
        <p:scale>
          <a:sx n="101" d="100"/>
          <a:sy n="101" d="100"/>
        </p:scale>
        <p:origin x="-3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21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959C5B-0956-4101-AF1F-D55D6108C3E6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84EB882-E7E6-41DE-97CF-4EC6999072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68CE35F-32AD-4C30-9741-E41671CBBE27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A2D3224-5D25-4A2E-AA99-7931E7187E80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91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62CCD19-7B6B-4132-BB76-7FB5C11AE269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01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C278DA6-EEDF-42CD-83A8-0885E94A9772}" type="slidenum">
              <a:rPr lang="cs-CZ" altLang="cs-CZ" smtClean="0"/>
              <a:pPr/>
              <a:t>19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12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669E85F-866C-4E56-AB8D-481681ED2DD7}" type="slidenum">
              <a:rPr lang="cs-CZ" altLang="cs-CZ" smtClean="0"/>
              <a:pPr/>
              <a:t>20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22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E681BCB-3477-4318-98F8-38A0368061E5}" type="slidenum">
              <a:rPr lang="cs-CZ" altLang="cs-CZ" smtClean="0"/>
              <a:pPr/>
              <a:t>21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32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5AB8501-1DDA-4EFE-82D1-0CA61E6180D5}" type="slidenum">
              <a:rPr lang="cs-CZ" altLang="cs-CZ" smtClean="0"/>
              <a:pPr/>
              <a:t>22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42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88D3055-379C-450E-9F17-33E4CC9E50A6}" type="slidenum">
              <a:rPr lang="cs-CZ" altLang="cs-CZ" smtClean="0"/>
              <a:pPr/>
              <a:t>25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53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7AE89D1-E4B7-44A3-9702-B00476AF955E}" type="slidenum">
              <a:rPr lang="cs-CZ" altLang="cs-CZ" smtClean="0"/>
              <a:pPr/>
              <a:t>27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63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AF59F47-5700-4D02-AD6E-51FD0CC94EA6}" type="slidenum">
              <a:rPr lang="cs-CZ" altLang="cs-CZ" smtClean="0"/>
              <a:pPr/>
              <a:t>35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73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8CD8C92-5A07-4367-A5AD-5365CCA4672B}" type="slidenum">
              <a:rPr lang="cs-CZ" altLang="cs-CZ" smtClean="0"/>
              <a:pPr/>
              <a:t>36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83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561AD32-3808-4C40-8FAF-9F558DDE6DD4}" type="slidenum">
              <a:rPr lang="cs-CZ" altLang="cs-CZ" smtClean="0"/>
              <a:pPr/>
              <a:t>37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0AB6D66-1A47-4270-A528-9706DFED01AC}" type="slidenum">
              <a:rPr lang="cs-CZ" altLang="cs-CZ" smtClean="0"/>
              <a:pPr/>
              <a:t>38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6F54F6E-20F3-4E09-823F-21D28E8617A8}" type="slidenum">
              <a:rPr lang="cs-CZ" altLang="cs-CZ" smtClean="0"/>
              <a:pPr/>
              <a:t>41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DC5D9-7743-4AEA-BA35-F26B7AC63DFE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450E5-1AB0-40BA-B9F7-399AE887B7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B43C7-D23F-4923-8578-F1B94B75A32E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2B67B-AA31-43E3-8203-EDF59D671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6B221-23C3-41FE-B1D2-41D6869DD6F6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863D5-C0C8-429F-A154-478F737E8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F41F1-F45F-4CD7-BDA5-9D03EFFCC3F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880DD-873C-4305-B016-B28AF3975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847B5-E692-4C12-8539-96D11BD23C9C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FDE73-6789-4E57-9F35-8549DB119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03354-4B39-47E7-952C-47439A6C932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F7D44-D7E1-47D9-A101-E55AFCBD1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2F37F-D46D-4D3D-AB68-6005D56C0EB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63DAC-E01C-48F7-94FA-3BB855E2B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30F71-AECC-4F99-81C6-E2390340AE75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08ADE-65E6-4510-B582-65547CCCF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C6003-F467-4794-A406-7282BC55EAD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88BFE-3CDD-45DC-A7C1-2E23FCD8F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B8411-60C1-4F21-90B2-E65F9CB27FF4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A9EBF-3F27-48E4-9C65-22FC56FB7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E1293-23B2-4979-955F-F0AEB058CA27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FC1F8-6554-4EE0-AAC3-235E0C56F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3D69B"/>
            </a:gs>
            <a:gs pos="100000">
              <a:srgbClr val="33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262345-7A79-4F08-877A-75FB14FEE4FB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00FF90-D889-4395-B618-977387B5F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slovnikceskeliteratury.cz/getImage.jsp?docid=6&amp;id=13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metnidesky.estranky.cz/img/mid/680/bela-pod-bezdezem--masarykovo-nam.--2007-07-14--9-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.wz.cz/photo800600/m/milice_blgz_cz/80/DSCN3649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ha.eu/public/f6/63/18/1587478_381142_kampa_werichova_vila_ilus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2/Ko%C5%BEelu%C5%BEna_tzv._Werichova_vila_(Mal%C3%A1_Strana)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i.idnes.cz/13/013/cl6/OB38985a_holan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9/VLADIMIR_HOLAN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toturistika.cz/data/wysiwyg/tips/475/image/werichova_vila_1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rebstein.files.wordpress.com/2013/04/holan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paseka.cz/webdata/0000002413_03.jpg" TargetMode="External"/><Relationship Id="rId4" Type="http://schemas.openxmlformats.org/officeDocument/2006/relationships/hyperlink" Target="http://www.antikvariatmotyl.cz/media/images/lamento.jpg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audioteka.cz/images/products/vladimir-holan/noc-s-hamletem-duze.jpg" TargetMode="External"/><Relationship Id="rId4" Type="http://schemas.openxmlformats.org/officeDocument/2006/relationships/hyperlink" Target="http://i.sme.sk/vydania/20100401/photo2/sm-0401-021c-scan1.rw.jp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kyklop.blokuje.cz/img/hamlet01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turistika.cz/data/wysiwyg/tips/475/image/werichova_vila_1.jpg" TargetMode="External"/><Relationship Id="rId13" Type="http://schemas.openxmlformats.org/officeDocument/2006/relationships/hyperlink" Target="http://i.sme.sk/vydania/20100401/photo2/sm-0401-021c-scan1.rw.jpg" TargetMode="External"/><Relationship Id="rId3" Type="http://schemas.openxmlformats.org/officeDocument/2006/relationships/hyperlink" Target="http://b.wz.cz/photo800600/m/milice_blgz_cz/80/DSCN3649.jpg" TargetMode="External"/><Relationship Id="rId7" Type="http://schemas.openxmlformats.org/officeDocument/2006/relationships/hyperlink" Target="http://upload.wikimedia.org/wikipedia/commons/4/49/VLADIMIR_HOLAN.jpg" TargetMode="External"/><Relationship Id="rId12" Type="http://schemas.openxmlformats.org/officeDocument/2006/relationships/hyperlink" Target="http://audioteka.cz/images/products/vladimir-holan/noc-s-hamletem-duze.jpg" TargetMode="External"/><Relationship Id="rId2" Type="http://schemas.openxmlformats.org/officeDocument/2006/relationships/hyperlink" Target="http://www.pametnidesky.estranky.cz/img/mid/680/bela-pod-bezdezem--masarykovo-nam.--2007-07-14--9-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upload.wikimedia.org/wikipedia/commons/5/52/Ko%C5%BEelu%C5%BEna_tzv._Werichova_vila_(Mal%C3%A1_Strana).JPG" TargetMode="External"/><Relationship Id="rId11" Type="http://schemas.openxmlformats.org/officeDocument/2006/relationships/hyperlink" Target="http://www.antikvariatmotyl.cz/media/images/lamento.jpg" TargetMode="External"/><Relationship Id="rId5" Type="http://schemas.openxmlformats.org/officeDocument/2006/relationships/hyperlink" Target="http://www.praha.eu/public/f6/63/18/1587478_381142_kampa_werichova_vila_ilus.jpg" TargetMode="External"/><Relationship Id="rId10" Type="http://schemas.openxmlformats.org/officeDocument/2006/relationships/hyperlink" Target="http://www.paseka.cz/webdata/0000002413_03.jpg" TargetMode="External"/><Relationship Id="rId4" Type="http://schemas.openxmlformats.org/officeDocument/2006/relationships/hyperlink" Target="http://img.ihned.cz/attachment.php/750/38648750/otu4CD7IKNkl6PQWbcefghqrxyz0U9Vm/90.jpg" TargetMode="External"/><Relationship Id="rId9" Type="http://schemas.openxmlformats.org/officeDocument/2006/relationships/hyperlink" Target="http://rebstein.files.wordpress.com/2013/04/holan.jpg" TargetMode="External"/><Relationship Id="rId14" Type="http://schemas.openxmlformats.org/officeDocument/2006/relationships/hyperlink" Target="http://kyklop.blokuje.cz/img/hamlet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3114" name="Group 42"/>
          <p:cNvGraphicFramePr>
            <a:graphicFrameLocks noGrp="1"/>
          </p:cNvGraphicFramePr>
          <p:nvPr/>
        </p:nvGraphicFramePr>
        <p:xfrm>
          <a:off x="468313" y="1123950"/>
          <a:ext cx="8229600" cy="5394325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57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65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8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literatura po roce 1945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Pilousová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8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Česká poezie po roce 1945, Vladimír Holan II.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 středních škol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8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školního roku 2012/2013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22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Vladimír Holan,  připomenutí  jeho poezie 30. let , rysy jeho tvorby, životní podmínky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 padesátých letech, 2 linie tvorby: a) expresivní  lyrika: sbírky Bez názvu, Na postupu,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Bolest, b) epická linie: Příběhy, Noc s Hamletem, práce s textem.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822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Aktivizuje žáky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výkladu,  směřuje k rozvoji  jejich čtenářské gramotnosti  , pozorné práci s textem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prohlubuje  orientaci ve vývoji poezie.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10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slova:</a:t>
                      </a: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Vladimír Holan,   rysy jeho tvorby, 2 linie tvorby: a) expresivní  lyrika: sbírky Bez názvu, Na postupu, Bolest, b) epická linie: Příběhy, Noc s Hamletem, práce s textem.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1" marR="91431" marT="45719" marB="4571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  <p:pic>
        <p:nvPicPr>
          <p:cNvPr id="20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7738" y="115888"/>
            <a:ext cx="4135437" cy="10112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0" y="4365625"/>
            <a:ext cx="9144000" cy="4318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indent="449263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Williama Shakespeara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4941888"/>
            <a:ext cx="9144000" cy="14462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indent="449263"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</a:rPr>
              <a:t>6) Které z následujících básnických prostředků užívá    </a:t>
            </a:r>
          </a:p>
          <a:p>
            <a:pPr indent="449263"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</a:rPr>
              <a:t>Vladimír Holan nejčastěji</a:t>
            </a:r>
            <a:r>
              <a:rPr lang="cs-CZ" sz="2000" b="1" dirty="0">
                <a:solidFill>
                  <a:srgbClr val="0070C0"/>
                </a:solidFill>
              </a:rPr>
              <a:t>.</a:t>
            </a:r>
            <a:r>
              <a:rPr lang="cs-CZ" sz="2000" b="1" dirty="0">
                <a:solidFill>
                  <a:schemeClr val="bg1"/>
                </a:solidFill>
              </a:rPr>
              <a:t>:anaforu, apostrofu, apoziopezi,</a:t>
            </a:r>
          </a:p>
          <a:p>
            <a:pPr indent="449263">
              <a:buFont typeface="Arial" charset="0"/>
              <a:buNone/>
              <a:defRPr/>
            </a:pPr>
            <a:r>
              <a:rPr lang="cs-CZ" sz="2000" b="1" dirty="0">
                <a:solidFill>
                  <a:schemeClr val="bg1"/>
                </a:solidFill>
              </a:rPr>
              <a:t>epizeuxis, inverzi, paralelismus, polysyndeton, metaforu,</a:t>
            </a:r>
          </a:p>
          <a:p>
            <a:pPr indent="449263">
              <a:buFont typeface="Arial" charset="0"/>
              <a:buNone/>
              <a:defRPr/>
            </a:pPr>
            <a:r>
              <a:rPr lang="cs-CZ" sz="2000" b="1" dirty="0">
                <a:solidFill>
                  <a:schemeClr val="bg1"/>
                </a:solidFill>
              </a:rPr>
              <a:t>personifikaci, synestézii, </a:t>
            </a:r>
            <a:r>
              <a:rPr lang="cs-CZ" sz="2000" b="1" dirty="0" err="1">
                <a:solidFill>
                  <a:schemeClr val="bg1"/>
                </a:solidFill>
              </a:rPr>
              <a:t>oxymoron</a:t>
            </a:r>
            <a:r>
              <a:rPr lang="cs-CZ" sz="2000" b="1" dirty="0">
                <a:solidFill>
                  <a:schemeClr val="bg1"/>
                </a:solidFill>
              </a:rPr>
              <a:t>, metonymie, hyperbolu?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404813"/>
            <a:ext cx="917892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sz="2400" b="1" dirty="0">
                <a:solidFill>
                  <a:schemeClr val="bg1"/>
                </a:solidFill>
              </a:rPr>
              <a:t> Doložte verši, co obdivuje na mamince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5900" y="1052513"/>
            <a:ext cx="8928100" cy="4619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i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400" i="1" dirty="0">
                <a:latin typeface="Arial Black" pitchFamily="34" charset="0"/>
                <a:cs typeface="Arial" pitchFamily="34" charset="0"/>
              </a:rPr>
              <a:t>a) </a:t>
            </a:r>
            <a:r>
              <a:rPr lang="cs-CZ" altLang="cs-CZ" sz="2000" b="1" i="1" dirty="0">
                <a:latin typeface="Arial Black" pitchFamily="34" charset="0"/>
              </a:rPr>
              <a:t>její </a:t>
            </a:r>
            <a:r>
              <a:rPr lang="cs-CZ" altLang="cs-CZ" sz="2000" b="1" i="1" dirty="0">
                <a:solidFill>
                  <a:srgbClr val="C00000"/>
                </a:solidFill>
                <a:latin typeface="Arial Black" pitchFamily="34" charset="0"/>
              </a:rPr>
              <a:t>trpělivost</a:t>
            </a:r>
            <a:r>
              <a:rPr lang="cs-CZ" altLang="cs-CZ" sz="2000" b="1" i="1" dirty="0"/>
              <a:t>, to její zas a zase,které by mohlo oddalovat věčnost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3644900"/>
            <a:ext cx="9178925" cy="576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lIns="0" rIns="0"/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5)  Kterého básníka považuje Holan za největšího génia? 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0825" y="1628775"/>
            <a:ext cx="8893175" cy="4619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b="1" i="1" dirty="0"/>
              <a:t>b)</a:t>
            </a:r>
            <a:r>
              <a:rPr lang="cs-CZ" altLang="cs-CZ" sz="2000" b="1" i="1" dirty="0"/>
              <a:t> Nejmenšími dveřmi vstoupí , když je nám nejhůř </a:t>
            </a:r>
            <a:endParaRPr lang="cs-CZ" sz="2000" i="1" dirty="0"/>
          </a:p>
        </p:txBody>
      </p:sp>
      <p:sp>
        <p:nvSpPr>
          <p:cNvPr id="12" name="Obdélník 11"/>
          <p:cNvSpPr/>
          <p:nvPr/>
        </p:nvSpPr>
        <p:spPr>
          <a:xfrm>
            <a:off x="3563938" y="2205038"/>
            <a:ext cx="5580062" cy="40005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000" b="1" i="1" dirty="0"/>
              <a:t>tiché krůčky, když jsi stonal,</a:t>
            </a:r>
          </a:p>
        </p:txBody>
      </p:sp>
      <p:sp>
        <p:nvSpPr>
          <p:cNvPr id="3081" name="Obdélník 12"/>
          <p:cNvSpPr>
            <a:spLocks noChangeArrowheads="1"/>
          </p:cNvSpPr>
          <p:nvPr/>
        </p:nvSpPr>
        <p:spPr bwMode="auto">
          <a:xfrm>
            <a:off x="215900" y="2255838"/>
            <a:ext cx="2487613" cy="4603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i="1">
                <a:solidFill>
                  <a:schemeClr val="bg1"/>
                </a:solidFill>
              </a:rPr>
              <a:t>b) ohleduplnost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3082" name="Obdélník 13"/>
          <p:cNvSpPr>
            <a:spLocks noChangeArrowheads="1"/>
          </p:cNvSpPr>
          <p:nvPr/>
        </p:nvSpPr>
        <p:spPr bwMode="auto">
          <a:xfrm>
            <a:off x="250825" y="2847975"/>
            <a:ext cx="285432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c) </a:t>
            </a:r>
            <a:r>
              <a:rPr lang="cs-CZ" altLang="cs-CZ" sz="2400" b="1" i="1">
                <a:solidFill>
                  <a:schemeClr val="bg1"/>
                </a:solidFill>
              </a:rPr>
              <a:t>bezmezná láska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63938" y="2708275"/>
            <a:ext cx="5580062" cy="7080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000" b="1" i="1" dirty="0"/>
              <a:t>polštář třeba natřásti</a:t>
            </a:r>
          </a:p>
          <a:p>
            <a:pPr>
              <a:buFont typeface="Arial" charset="0"/>
              <a:buNone/>
              <a:defRPr/>
            </a:pPr>
            <a:r>
              <a:rPr lang="cs-CZ" altLang="cs-CZ" sz="2000" b="1" i="1" dirty="0"/>
              <a:t>pod hlavou syna, i kdyby to byl vrah</a:t>
            </a:r>
            <a:endParaRPr lang="cs-CZ" sz="2000" i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 animBg="1"/>
      <p:bldP spid="4" grpId="0" animBg="1"/>
      <p:bldP spid="7" grpId="0" animBg="1"/>
      <p:bldP spid="8" grpId="0" animBg="1"/>
      <p:bldP spid="9" grpId="0" animBg="1"/>
      <p:bldP spid="11" grpId="0" animBg="1"/>
      <p:bldP spid="12" grpId="0" animBg="1"/>
      <p:bldP spid="3081" grpId="0" animBg="1"/>
      <p:bldP spid="3082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57943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ČESKÁ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8313" y="2133600"/>
            <a:ext cx="6264275" cy="14176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692275" y="2060575"/>
            <a:ext cx="6983413" cy="3240088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pitchFamily="34" charset="0"/>
              <a:buNone/>
              <a:defRPr/>
            </a:pPr>
            <a:endParaRPr lang="cs-CZ" sz="44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000" b="1" u="sng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3900" b="1" u="sng" dirty="0" smtClean="0">
                <a:solidFill>
                  <a:schemeClr val="bg1"/>
                </a:solidFill>
                <a:latin typeface="Arial Black" pitchFamily="34" charset="0"/>
              </a:rPr>
              <a:t>V. HOLAN  II.</a:t>
            </a:r>
            <a:endParaRPr lang="cs-CZ" sz="39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6147" name="Rectangle 6"/>
          <p:cNvSpPr>
            <a:spLocks noChangeArrowheads="1"/>
          </p:cNvSpPr>
          <p:nvPr/>
        </p:nvSpPr>
        <p:spPr bwMode="auto">
          <a:xfrm>
            <a:off x="0" y="0"/>
            <a:ext cx="9324975" cy="2062163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endParaRPr lang="cs-CZ" sz="3200" dirty="0">
              <a:solidFill>
                <a:schemeClr val="bg1"/>
              </a:solidFill>
              <a:latin typeface="Arial Black" pitchFamily="34" charset="0"/>
            </a:endParaRPr>
          </a:p>
          <a:p>
            <a:pPr>
              <a:defRPr/>
            </a:pPr>
            <a:endParaRPr lang="cs-CZ" sz="3200" dirty="0">
              <a:solidFill>
                <a:schemeClr val="bg1"/>
              </a:solidFill>
              <a:latin typeface="Arial Black" pitchFamily="34" charset="0"/>
            </a:endParaRPr>
          </a:p>
          <a:p>
            <a:pPr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       15. ČESKÁ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POEZIE  PO ROCE 1956</a:t>
            </a:r>
          </a:p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Vladimír Holan </a:t>
            </a:r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(1901-1980)</a:t>
            </a:r>
            <a:br>
              <a:rPr lang="cs-CZ" sz="3600" b="1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nejsložitější český básník a překladatel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47" name="Obdélník 7"/>
          <p:cNvSpPr>
            <a:spLocks noChangeArrowheads="1"/>
          </p:cNvSpPr>
          <p:nvPr/>
        </p:nvSpPr>
        <p:spPr bwMode="auto">
          <a:xfrm>
            <a:off x="2844800" y="6442075"/>
            <a:ext cx="531018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>
                <a:hlinkClick r:id="rId2"/>
              </a:rPr>
              <a:t>http://www.slovnikceskeliteratury.cz/getImage.jsp?docid=6&amp;id=135</a:t>
            </a:r>
            <a:endParaRPr lang="cs-CZ" altLang="cs-CZ" sz="800"/>
          </a:p>
        </p:txBody>
      </p:sp>
      <p:pic>
        <p:nvPicPr>
          <p:cNvPr id="614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412875"/>
            <a:ext cx="3582988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1000125"/>
          </a:xfrm>
          <a:solidFill>
            <a:srgbClr val="C00000"/>
          </a:solidFill>
        </p:spPr>
        <p:txBody>
          <a:bodyPr/>
          <a:lstStyle/>
          <a:p>
            <a:pPr algn="l" eaLnBrk="1" hangingPunct="1"/>
            <a:r>
              <a:rPr lang="cs-CZ" altLang="cs-CZ" sz="2400" b="1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charset="0"/>
              </a:rPr>
              <a:t>Doplňte do textu chybějící slova o poezii</a:t>
            </a:r>
            <a:br>
              <a:rPr lang="cs-CZ" altLang="cs-CZ" sz="2400" b="1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charset="0"/>
              </a:rPr>
            </a:br>
            <a:r>
              <a:rPr lang="cs-CZ" altLang="cs-CZ" sz="2400" b="1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charset="0"/>
              </a:rPr>
              <a:t>VLADIMÍRA HOLANA</a:t>
            </a:r>
            <a:r>
              <a:rPr lang="cs-CZ" altLang="cs-CZ" sz="3200" b="1" smtClean="0">
                <a:solidFill>
                  <a:schemeClr val="bg1"/>
                </a:solidFill>
                <a:latin typeface="Arial Black" pitchFamily="34" charset="0"/>
                <a:ea typeface="Calibri" pitchFamily="34" charset="0"/>
                <a:cs typeface="Arial" charset="0"/>
              </a:rPr>
              <a:t>:</a:t>
            </a:r>
            <a:endParaRPr lang="cs-CZ" altLang="cs-CZ" sz="3200" smtClean="0">
              <a:solidFill>
                <a:schemeClr val="bg1"/>
              </a:solidFill>
              <a:latin typeface="Arial Black" pitchFamily="34" charset="0"/>
              <a:ea typeface="Calibri" pitchFamily="34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893175" cy="863600"/>
          </a:xfrm>
        </p:spPr>
        <p:txBody>
          <a:bodyPr rtlCol="0">
            <a:noAutofit/>
          </a:bodyPr>
          <a:lstStyle/>
          <a:p>
            <a:pPr marL="365760" indent="449263" eaLnBrk="1" fontAlgn="auto" hangingPunct="1">
              <a:spcAft>
                <a:spcPts val="0"/>
              </a:spcAft>
              <a:buClr>
                <a:schemeClr val="accent3"/>
              </a:buClr>
              <a:buFont typeface="Georgia" pitchFamily="18" charset="0"/>
              <a:buNone/>
              <a:defRPr/>
            </a:pP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cs typeface="Arial" charset="0"/>
              </a:rPr>
              <a:t>Představitel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cs typeface="Arial" charset="0"/>
              </a:rPr>
              <a:t>n………..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cs typeface="Arial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cs typeface="Arial" charset="0"/>
              </a:rPr>
              <a:t>a…………..  m…………. poezie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charset="0"/>
                <a:cs typeface="Arial" charset="0"/>
              </a:rPr>
              <a:t>   </a:t>
            </a:r>
            <a:endParaRPr lang="cs-CZ" b="1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550" y="4076700"/>
            <a:ext cx="8172450" cy="11398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indent="449263">
              <a:defRPr/>
            </a:pPr>
            <a:r>
              <a:rPr lang="cs-CZ" sz="2400" dirty="0"/>
              <a:t>Odmítá zautomatizované užívání jazyka, slova k……</a:t>
            </a:r>
          </a:p>
          <a:p>
            <a:pPr indent="449263">
              <a:defRPr/>
            </a:pPr>
            <a:r>
              <a:rPr lang="cs-CZ" sz="2400" dirty="0"/>
              <a:t> například spojuje slova </a:t>
            </a:r>
            <a:r>
              <a:rPr lang="cs-CZ" sz="2400" b="1" dirty="0"/>
              <a:t>k………….   a  </a:t>
            </a:r>
            <a:r>
              <a:rPr lang="cs-CZ" sz="2400" b="1" dirty="0" err="1"/>
              <a:t>a</a:t>
            </a:r>
            <a:r>
              <a:rPr lang="cs-CZ" sz="2400" b="1" dirty="0"/>
              <a:t>……….. </a:t>
            </a:r>
            <a:r>
              <a:rPr lang="cs-CZ" sz="2000" i="1" dirty="0"/>
              <a:t> </a:t>
            </a:r>
          </a:p>
          <a:p>
            <a:pPr indent="449263">
              <a:defRPr/>
            </a:pPr>
            <a:r>
              <a:rPr lang="cs-CZ" sz="2000" i="1" dirty="0"/>
              <a:t>(kvasnice hněvu, tančíme účastenství),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3850" y="1500188"/>
            <a:ext cx="431800" cy="28733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850" y="4048125"/>
            <a:ext cx="431800" cy="287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850" y="5589588"/>
            <a:ext cx="431800" cy="2889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3850" y="2276475"/>
            <a:ext cx="431800" cy="2873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1550" y="2276475"/>
            <a:ext cx="8172450" cy="12001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Tvorba  je mu 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pr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……………  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</a:rPr>
              <a:t>poz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…. ,           snaží se</a:t>
            </a:r>
          </a:p>
          <a:p>
            <a:pPr>
              <a:defRPr/>
            </a:pP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     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dobrat se p………...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71550" y="5589588"/>
            <a:ext cx="8172450" cy="7683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 Rád 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…………………. s jazykem :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vytváří …………….. (</a:t>
            </a:r>
            <a:r>
              <a:rPr lang="cs-CZ" sz="2000" i="1" dirty="0" err="1">
                <a:solidFill>
                  <a:schemeClr val="tx2">
                    <a:lumMod val="75000"/>
                  </a:schemeClr>
                </a:solidFill>
              </a:rPr>
              <a:t>kráčivec</a:t>
            </a:r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000" i="1" dirty="0" err="1">
                <a:solidFill>
                  <a:schemeClr val="tx2">
                    <a:lumMod val="75000"/>
                  </a:schemeClr>
                </a:solidFill>
              </a:rPr>
              <a:t>loučenec</a:t>
            </a:r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s </a:t>
            </a:r>
            <a:r>
              <a:rPr lang="cs-CZ" sz="2000" i="1" dirty="0" err="1">
                <a:solidFill>
                  <a:schemeClr val="tx2">
                    <a:lumMod val="75000"/>
                  </a:schemeClr>
                </a:solidFill>
              </a:rPr>
              <a:t>loučenko</a:t>
            </a:r>
            <a:r>
              <a:rPr lang="cs-CZ" sz="2000" dirty="0" err="1">
                <a:solidFill>
                  <a:schemeClr val="tx2">
                    <a:lumMod val="75000"/>
                  </a:schemeClr>
                </a:solidFill>
              </a:rPr>
              <a:t>u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),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901950" y="1412875"/>
            <a:ext cx="4694238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</a:rPr>
              <a:t>náročné</a:t>
            </a:r>
            <a:r>
              <a:rPr lang="cs-CZ" altLang="cs-CZ" sz="2400">
                <a:solidFill>
                  <a:schemeClr val="bg1"/>
                </a:solidFill>
              </a:rPr>
              <a:t> </a:t>
            </a:r>
            <a:r>
              <a:rPr lang="cs-CZ" altLang="cs-CZ" sz="2400" b="1">
                <a:solidFill>
                  <a:schemeClr val="bg1"/>
                </a:solidFill>
              </a:rPr>
              <a:t>abstraktní  meditativní 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3059113" y="2971800"/>
            <a:ext cx="155257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</a:rPr>
              <a:t> podstaty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5148263" y="2276475"/>
            <a:ext cx="160020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</a:rPr>
              <a:t> poznání  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3059113" y="2276475"/>
            <a:ext cx="205105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</a:rPr>
              <a:t>prostředkem</a:t>
            </a:r>
            <a:endParaRPr lang="cs-CZ" altLang="cs-CZ" sz="240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7777163" y="4076700"/>
            <a:ext cx="971550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/>
              <a:t> </a:t>
            </a:r>
            <a:r>
              <a:rPr lang="cs-CZ" altLang="cs-CZ" sz="2000" b="1">
                <a:solidFill>
                  <a:schemeClr val="bg1"/>
                </a:solidFill>
              </a:rPr>
              <a:t>kříží </a:t>
            </a: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6804025" y="4508500"/>
            <a:ext cx="1728788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</a:rPr>
              <a:t>abstraktn</a:t>
            </a:r>
            <a:r>
              <a:rPr lang="cs-CZ" altLang="cs-CZ" sz="2400" b="1">
                <a:solidFill>
                  <a:schemeClr val="bg1"/>
                </a:solidFill>
              </a:rPr>
              <a:t>í</a:t>
            </a:r>
            <a:endParaRPr lang="cs-CZ" altLang="cs-CZ" sz="240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4787900" y="4541838"/>
            <a:ext cx="1584325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</a:rPr>
              <a:t>konkrétní</a:t>
            </a:r>
            <a:endParaRPr lang="cs-CZ" altLang="cs-CZ" sz="2000"/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1835150" y="5516563"/>
            <a:ext cx="2246313" cy="4619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 </a:t>
            </a:r>
            <a:r>
              <a:rPr lang="cs-CZ" altLang="cs-CZ" sz="2000" b="1">
                <a:solidFill>
                  <a:schemeClr val="bg1"/>
                </a:solidFill>
              </a:rPr>
              <a:t>experimentuje</a:t>
            </a:r>
            <a:r>
              <a:rPr lang="cs-CZ" altLang="cs-CZ" sz="2400" b="1">
                <a:solidFill>
                  <a:schemeClr val="bg1"/>
                </a:solidFill>
              </a:rPr>
              <a:t> 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6804025" y="5651500"/>
            <a:ext cx="1944688" cy="3698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800" b="1">
                <a:solidFill>
                  <a:schemeClr val="bg1"/>
                </a:solidFill>
              </a:rPr>
              <a:t>neologismy</a:t>
            </a:r>
            <a:endParaRPr lang="cs-CZ" altLang="cs-CZ" sz="18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3" grpId="0" build="p"/>
      <p:bldP spid="4" grpId="0" animBg="1"/>
      <p:bldP spid="7" grpId="0" animBg="1"/>
      <p:bldP spid="8" grpId="0" animBg="1"/>
      <p:bldP spid="10" grpId="0" animBg="1"/>
      <p:bldP spid="9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429000"/>
            <a:ext cx="8424863" cy="5762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altLang="cs-CZ" sz="24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400" b="1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Náročnou</a:t>
            </a:r>
            <a:r>
              <a:rPr lang="cs-CZ" altLang="cs-CZ" sz="2400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400" b="1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abstraktní  meditativní poezii.</a:t>
            </a:r>
            <a:endParaRPr lang="cs-CZ" altLang="cs-CZ" sz="2400" smtClean="0">
              <a:ea typeface="Calibri" pitchFamily="34" charset="0"/>
              <a:cs typeface="Arial" charset="0"/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179388" y="4868863"/>
            <a:ext cx="8964612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10253F"/>
                </a:solidFill>
              </a:rPr>
              <a:t>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Brání se každému stereotypu a </a:t>
            </a:r>
            <a:r>
              <a:rPr lang="cs-CZ" sz="2400" b="1" u="sng" dirty="0">
                <a:solidFill>
                  <a:schemeClr val="tx2">
                    <a:lumMod val="75000"/>
                  </a:schemeClr>
                </a:solidFill>
              </a:rPr>
              <a:t>experimentuje s jazykem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– nezvyklý  způsob vyjádření, vytváří neologismy, „kříží“ slova konkrétní a abstraktní, spojuje slova ze vzdálených oblastí, užívá slova z technických  oborů,  složité metafory.</a:t>
            </a:r>
            <a:r>
              <a:rPr lang="cs-CZ" sz="2400" dirty="0">
                <a:solidFill>
                  <a:srgbClr val="10253F"/>
                </a:solidFill>
              </a:rPr>
              <a:t> </a:t>
            </a: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0" y="2133600"/>
            <a:ext cx="8501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400" b="1" dirty="0">
                <a:solidFill>
                  <a:schemeClr val="tx2">
                    <a:lumMod val="75000"/>
                  </a:schemeClr>
                </a:solidFill>
              </a:rPr>
              <a:t>Dětství prožil v Praze a v </a:t>
            </a:r>
            <a:r>
              <a:rPr lang="cs-CZ" altLang="cs-CZ" sz="2400" b="1" dirty="0" err="1">
                <a:solidFill>
                  <a:schemeClr val="tx2">
                    <a:lumMod val="75000"/>
                  </a:schemeClr>
                </a:solidFill>
              </a:rPr>
              <a:t>Bělé</a:t>
            </a:r>
            <a:r>
              <a:rPr lang="cs-CZ" altLang="cs-CZ" sz="2400" b="1" dirty="0">
                <a:solidFill>
                  <a:schemeClr val="tx2">
                    <a:lumMod val="75000"/>
                  </a:schemeClr>
                </a:solidFill>
              </a:rPr>
              <a:t> pod Bezdězem.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85750" y="1052513"/>
            <a:ext cx="8462963" cy="830262"/>
          </a:xfrm>
          <a:prstGeom prst="rect">
            <a:avLst/>
          </a:prstGeom>
          <a:solidFill>
            <a:srgbClr val="388E7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rgbClr val="FFFF00"/>
                </a:solidFill>
                <a:latin typeface="Arial Black" pitchFamily="34" charset="0"/>
              </a:rPr>
              <a:t>1) Jakou krajinou z dětství byl básník ve své tvorbě ovlivněn</a:t>
            </a:r>
            <a:r>
              <a:rPr lang="cs-CZ" altLang="cs-CZ" sz="2400" b="1">
                <a:solidFill>
                  <a:srgbClr val="FFFF00"/>
                </a:solidFill>
              </a:rPr>
              <a:t>?</a:t>
            </a:r>
            <a:endParaRPr lang="cs-CZ" altLang="cs-CZ" sz="2400" b="1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284163" y="2708275"/>
            <a:ext cx="8464550" cy="461963"/>
          </a:xfrm>
          <a:prstGeom prst="rect">
            <a:avLst/>
          </a:prstGeom>
          <a:solidFill>
            <a:srgbClr val="388E7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FF00"/>
                </a:solidFill>
                <a:latin typeface="Arial Black" pitchFamily="34" charset="0"/>
              </a:rPr>
              <a:t>2) Jaký typ poezie Vladimír Holan tvořil?</a:t>
            </a:r>
            <a:endParaRPr lang="cs-CZ" altLang="cs-CZ" sz="2400" b="1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8199" name="Rectangle 9"/>
          <p:cNvSpPr>
            <a:spLocks noChangeArrowheads="1"/>
          </p:cNvSpPr>
          <p:nvPr/>
        </p:nvSpPr>
        <p:spPr bwMode="auto">
          <a:xfrm>
            <a:off x="250825" y="169863"/>
            <a:ext cx="8748713" cy="5222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rgbClr val="FFFF00"/>
                </a:solidFill>
                <a:latin typeface="Arial Black" pitchFamily="34" charset="0"/>
              </a:rPr>
              <a:t>OPAKOVÁNÍ: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85750" y="4076700"/>
            <a:ext cx="8462963" cy="461963"/>
          </a:xfrm>
          <a:prstGeom prst="rect">
            <a:avLst/>
          </a:prstGeom>
          <a:solidFill>
            <a:srgbClr val="388E7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 2" pitchFamily="18" charset="2"/>
              <a:buNone/>
            </a:pPr>
            <a:r>
              <a:rPr lang="cs-CZ" altLang="cs-CZ" sz="2400">
                <a:solidFill>
                  <a:srgbClr val="FFFF00"/>
                </a:solidFill>
                <a:latin typeface="Arial Black" pitchFamily="34" charset="0"/>
              </a:rPr>
              <a:t>3) Co je typické pro formu jeho básní?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364" grpId="0"/>
      <p:bldP spid="15365" grpId="0"/>
      <p:bldP spid="13317" grpId="0" animBg="1"/>
      <p:bldP spid="13318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Věra\Desktop\1.Česká poezie-obrázky\bela-pod-bezdezem--pamětní deska v bělé.jpg"/>
          <p:cNvPicPr>
            <a:picLocks noChangeAspect="1" noChangeArrowheads="1"/>
          </p:cNvPicPr>
          <p:nvPr/>
        </p:nvPicPr>
        <p:blipFill>
          <a:blip r:embed="rId2" cstate="print"/>
          <a:srcRect l="6487" t="14958" r="8112" b="12971"/>
          <a:stretch>
            <a:fillRect/>
          </a:stretch>
        </p:blipFill>
        <p:spPr bwMode="auto">
          <a:xfrm>
            <a:off x="360363" y="692150"/>
            <a:ext cx="83058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Obdélník 2"/>
          <p:cNvSpPr>
            <a:spLocks noChangeArrowheads="1"/>
          </p:cNvSpPr>
          <p:nvPr/>
        </p:nvSpPr>
        <p:spPr bwMode="auto">
          <a:xfrm>
            <a:off x="407988" y="5949950"/>
            <a:ext cx="82819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>
                <a:hlinkClick r:id="rId3"/>
              </a:rPr>
              <a:t>http://www.pametnidesky.estranky.cz/img/mid/680/bela-pod-bezdezem--masarykovo-nam.--2007-07-14--9-.jpg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4313" y="260350"/>
            <a:ext cx="8929687" cy="1008063"/>
          </a:xfrm>
          <a:solidFill>
            <a:srgbClr val="388E7A"/>
          </a:solidFill>
        </p:spPr>
        <p:txBody>
          <a:bodyPr/>
          <a:lstStyle/>
          <a:p>
            <a:r>
              <a:rPr lang="cs-CZ" altLang="cs-CZ" sz="2400" smtClean="0">
                <a:solidFill>
                  <a:srgbClr val="FFFF00"/>
                </a:solidFill>
                <a:latin typeface="Arial Black" pitchFamily="34" charset="0"/>
              </a:rPr>
              <a:t>4) Ve kterých sbírkách ve 30. letech si už vytvořil vlastní básnický styl?</a:t>
            </a:r>
            <a:endParaRPr lang="cs-CZ" altLang="cs-CZ" sz="2400" smtClean="0">
              <a:solidFill>
                <a:srgbClr val="FFFF00"/>
              </a:solidFill>
              <a:latin typeface="Arial Black" pitchFamily="34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6688" y="1484313"/>
            <a:ext cx="8964612" cy="10461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2400" b="1" dirty="0">
                <a:latin typeface="Arial Black" pitchFamily="34" charset="0"/>
              </a:rPr>
              <a:t>Triumf smrti (1930),Vanutí (1932), Oblouk (1934)</a:t>
            </a:r>
          </a:p>
          <a:p>
            <a:pPr>
              <a:buFont typeface="Arial" charset="0"/>
              <a:buNone/>
              <a:defRPr/>
            </a:pPr>
            <a:r>
              <a:rPr lang="cs-CZ" sz="2400" b="1" dirty="0">
                <a:latin typeface="Arial Black" pitchFamily="34" charset="0"/>
              </a:rPr>
              <a:t> Kameni, přicházíš (1937) –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meditativní poezie. 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  <a:latin typeface="Arial Black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9220" name="Obdélník 4"/>
          <p:cNvSpPr>
            <a:spLocks noChangeArrowheads="1"/>
          </p:cNvSpPr>
          <p:nvPr/>
        </p:nvSpPr>
        <p:spPr bwMode="auto">
          <a:xfrm>
            <a:off x="179388" y="2852738"/>
            <a:ext cx="8964612" cy="831850"/>
          </a:xfrm>
          <a:prstGeom prst="rect">
            <a:avLst/>
          </a:prstGeom>
          <a:solidFill>
            <a:srgbClr val="388E7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altLang="cs-CZ" sz="2400">
                <a:solidFill>
                  <a:srgbClr val="FFFF00"/>
                </a:solidFill>
                <a:latin typeface="Arial Black" pitchFamily="34" charset="0"/>
              </a:rPr>
              <a:t>5)</a:t>
            </a:r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altLang="cs-CZ" sz="2400" b="1">
                <a:solidFill>
                  <a:srgbClr val="FFFF00"/>
                </a:solidFill>
                <a:latin typeface="Arial Black" pitchFamily="34" charset="0"/>
              </a:rPr>
              <a:t>Která sbírka mění  tematiku jeho poezie                          v  občanskou   a </a:t>
            </a:r>
            <a:r>
              <a:rPr lang="cs-CZ" altLang="cs-CZ" sz="2400">
                <a:solidFill>
                  <a:srgbClr val="FFFF00"/>
                </a:solidFill>
                <a:latin typeface="Arial Black" pitchFamily="34" charset="0"/>
              </a:rPr>
              <a:t>přináší také zjednodušení výrazu?</a:t>
            </a:r>
            <a:endParaRPr lang="cs-CZ" altLang="cs-CZ" sz="280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79388" y="4005263"/>
            <a:ext cx="8569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latin typeface="Arial Black" pitchFamily="34" charset="0"/>
              </a:rPr>
              <a:t>Září 1938 (1938) – </a:t>
            </a:r>
            <a:r>
              <a:rPr lang="cs-CZ" altLang="cs-CZ" sz="2400" b="1"/>
              <a:t>reakce na mnichovskou zradu </a:t>
            </a:r>
          </a:p>
          <a:p>
            <a:r>
              <a:rPr lang="cs-CZ" altLang="cs-CZ" sz="2400" b="1"/>
              <a:t>a obraz mobilizace.</a:t>
            </a:r>
            <a:r>
              <a:rPr lang="cs-CZ" altLang="cs-CZ" sz="2400" b="1">
                <a:solidFill>
                  <a:srgbClr val="10253F"/>
                </a:solidFill>
              </a:rPr>
              <a:t> 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79388" y="5084763"/>
            <a:ext cx="8964612" cy="461962"/>
          </a:xfrm>
          <a:prstGeom prst="rect">
            <a:avLst/>
          </a:prstGeom>
          <a:solidFill>
            <a:srgbClr val="388E7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FF00"/>
                </a:solidFill>
                <a:latin typeface="Arial Black" pitchFamily="34" charset="0"/>
              </a:rPr>
              <a:t>6) Které jeho básně-příběhy vznikaly už za okupace? </a:t>
            </a:r>
            <a:r>
              <a:rPr lang="cs-CZ" altLang="cs-CZ">
                <a:solidFill>
                  <a:srgbClr val="FFFF00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5263" y="5876925"/>
            <a:ext cx="89646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První testament (1940), Terezka Planetová (1943)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4" grpId="0"/>
      <p:bldP spid="9220" grpId="0" animBg="1"/>
      <p:bldP spid="9" grpId="0"/>
      <p:bldP spid="7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Věra\Desktop\1.Česká poezie-obrázky\Únor 48\červený plakát s hvězdou.jpg"/>
          <p:cNvPicPr>
            <a:picLocks noChangeAspect="1" noChangeArrowheads="1"/>
          </p:cNvPicPr>
          <p:nvPr/>
        </p:nvPicPr>
        <p:blipFill>
          <a:blip r:embed="rId2" cstate="print"/>
          <a:srcRect l="3758" t="3889" r="4797" b="2774"/>
          <a:stretch>
            <a:fillRect/>
          </a:stretch>
        </p:blipFill>
        <p:spPr bwMode="auto">
          <a:xfrm>
            <a:off x="1619250" y="1052513"/>
            <a:ext cx="5256213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Obdélník 3"/>
          <p:cNvSpPr>
            <a:spLocks noChangeArrowheads="1"/>
          </p:cNvSpPr>
          <p:nvPr/>
        </p:nvSpPr>
        <p:spPr bwMode="auto">
          <a:xfrm>
            <a:off x="1565275" y="6361113"/>
            <a:ext cx="54546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hlinkClick r:id="rId3"/>
              </a:rPr>
              <a:t> </a:t>
            </a:r>
            <a:r>
              <a:rPr lang="cs-CZ" altLang="cs-CZ" sz="800" u="sng">
                <a:hlinkClick r:id="rId3"/>
              </a:rPr>
              <a:t>http://b.wz.cz/photo800600/m/milice_blgz_cz/80/DSCN3649.jpg</a:t>
            </a:r>
            <a:r>
              <a:rPr lang="cs-CZ" altLang="cs-CZ" sz="800" u="sng"/>
              <a:t> </a:t>
            </a:r>
            <a:endParaRPr lang="cs-CZ" altLang="cs-CZ" sz="800"/>
          </a:p>
        </p:txBody>
      </p:sp>
      <p:sp>
        <p:nvSpPr>
          <p:cNvPr id="11268" name="Obdélník 4"/>
          <p:cNvSpPr>
            <a:spLocks noChangeArrowheads="1"/>
          </p:cNvSpPr>
          <p:nvPr/>
        </p:nvSpPr>
        <p:spPr bwMode="auto">
          <a:xfrm>
            <a:off x="250825" y="260350"/>
            <a:ext cx="8066088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Historicko-politický kontext: v r. 1948  Únorový převrat                  </a:t>
            </a: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514350" y="981075"/>
            <a:ext cx="8378825" cy="500063"/>
          </a:xfrm>
          <a:solidFill>
            <a:srgbClr val="C00000"/>
          </a:solidFill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b="1" smtClean="0">
                <a:solidFill>
                  <a:schemeClr val="bg1"/>
                </a:solidFill>
                <a:latin typeface="Arial Black" pitchFamily="34" charset="0"/>
              </a:rPr>
              <a:t>Jak  se změnila situace v literatuře? </a:t>
            </a:r>
            <a:endParaRPr lang="cs-CZ" altLang="cs-CZ" smtClean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01650" y="1989138"/>
            <a:ext cx="8391525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prstClr val="black"/>
                </a:solidFill>
                <a:latin typeface="Tahoma" pitchFamily="34" charset="0"/>
              </a:rPr>
              <a:t>Socialistický realismus </a:t>
            </a:r>
            <a:r>
              <a:rPr lang="cs-CZ" sz="2400" dirty="0">
                <a:solidFill>
                  <a:prstClr val="black"/>
                </a:solidFill>
                <a:latin typeface="Tahoma" pitchFamily="34" charset="0"/>
              </a:rPr>
              <a:t>–jediná přípustná metoda v umění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30213" y="2852738"/>
            <a:ext cx="8462962" cy="1200150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prstClr val="black"/>
                </a:solidFill>
                <a:latin typeface="Tahoma" pitchFamily="34" charset="0"/>
              </a:rPr>
              <a:t>Obnovení přísné cenzury </a:t>
            </a:r>
            <a:r>
              <a:rPr lang="cs-CZ" sz="2400" dirty="0">
                <a:solidFill>
                  <a:prstClr val="black"/>
                </a:solidFill>
                <a:latin typeface="Tahoma" pitchFamily="34" charset="0"/>
              </a:rPr>
              <a:t>– zastaveny Lidové noviny a další nekomunistická periodika (Akord),  ideologicky nevhodné knihy ničeny, přibližně 27 milionů.</a:t>
            </a:r>
            <a:r>
              <a:rPr lang="cs-CZ" sz="2000" b="1" dirty="0">
                <a:solidFill>
                  <a:srgbClr val="984807"/>
                </a:solidFill>
                <a:latin typeface="Tahoma" pitchFamily="34" charset="0"/>
              </a:rPr>
              <a:t>                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68313" y="4437063"/>
            <a:ext cx="8424862" cy="193833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prstClr val="black"/>
                </a:solidFill>
                <a:latin typeface="Tahoma" pitchFamily="34" charset="0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Zrušení Syndikátu československých spisovatelů a jeho nahrazení </a:t>
            </a:r>
            <a:r>
              <a:rPr lang="cs-CZ" sz="2400" b="1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  <a:t>Svazem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prstClr val="black"/>
                </a:solidFill>
                <a:latin typeface="Tahoma" pitchFamily="34" charset="0"/>
              </a:rPr>
              <a:t>československých  spisovatelů –</a:t>
            </a:r>
            <a:r>
              <a:rPr lang="cs-CZ" sz="2400" dirty="0">
                <a:solidFill>
                  <a:prstClr val="black"/>
                </a:solidFill>
                <a:latin typeface="Tahoma" pitchFamily="34" charset="0"/>
              </a:rPr>
              <a:t>Odpůrci postiženi zákazem publikace a účasti na veřejném životě, někteří odsouzeni k dlouholetému </a:t>
            </a:r>
            <a:r>
              <a:rPr lang="cs-CZ" sz="2400" dirty="0" smtClean="0">
                <a:solidFill>
                  <a:prstClr val="black"/>
                </a:solidFill>
                <a:latin typeface="Tahoma" pitchFamily="34" charset="0"/>
              </a:rPr>
              <a:t>žaláři                         (</a:t>
            </a:r>
            <a:r>
              <a:rPr lang="cs-CZ" sz="2400" dirty="0">
                <a:solidFill>
                  <a:prstClr val="black"/>
                </a:solidFill>
                <a:latin typeface="Tahoma" pitchFamily="34" charset="0"/>
              </a:rPr>
              <a:t>J. </a:t>
            </a:r>
            <a:r>
              <a:rPr lang="cs-CZ" sz="2400" dirty="0">
                <a:solidFill>
                  <a:prstClr val="black"/>
                </a:solidFill>
                <a:latin typeface="Tahoma" pitchFamily="34" charset="0"/>
              </a:rPr>
              <a:t>Zahradníček)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388" y="836613"/>
            <a:ext cx="8821737" cy="157003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     Ještě k 28. říjnu 1948 byl Holan vyznamenán státní cenou, ale  potom  </a:t>
            </a:r>
            <a:r>
              <a:rPr lang="cs-CZ" sz="2400" b="1" dirty="0"/>
              <a:t>už nemohl publikovat</a:t>
            </a:r>
            <a:r>
              <a:rPr lang="cs-CZ" sz="2400" dirty="0"/>
              <a:t>. Psal stále, ale vydávány byly jen starší politické básně, ojediněle překlady a sbírka veršů pro děti </a:t>
            </a:r>
            <a:r>
              <a:rPr lang="cs-CZ" sz="2400" dirty="0" err="1">
                <a:latin typeface="Arial Black" pitchFamily="34" charset="0"/>
              </a:rPr>
              <a:t>Bajaja</a:t>
            </a:r>
            <a:r>
              <a:rPr lang="cs-CZ" sz="2400" dirty="0">
                <a:latin typeface="Arial Black" pitchFamily="34" charset="0"/>
              </a:rPr>
              <a:t> (1955). 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4463" y="115888"/>
            <a:ext cx="8891587" cy="585787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 Ze života 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9388" y="2565400"/>
            <a:ext cx="8821737" cy="8302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Podstatně se zhoršila jeho existenční situace. Básník těžce nesl i zdravotní postižení vytouženého dítěte, dcery Kateřiny.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9388" y="3573463"/>
            <a:ext cx="8821737" cy="4000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/>
              <a:t>28. 9. 1948 je datovaná báseň  </a:t>
            </a:r>
            <a:r>
              <a:rPr lang="cs-CZ" sz="2000" b="1" dirty="0">
                <a:latin typeface="Arial Black" pitchFamily="34" charset="0"/>
                <a:cs typeface="Arial" pitchFamily="34" charset="0"/>
              </a:rPr>
              <a:t>Nepřátelům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s proslulým závěrem:  </a:t>
            </a:r>
          </a:p>
        </p:txBody>
      </p:sp>
      <p:sp>
        <p:nvSpPr>
          <p:cNvPr id="14342" name="Obdélník 16"/>
          <p:cNvSpPr>
            <a:spLocks noChangeArrowheads="1"/>
          </p:cNvSpPr>
          <p:nvPr/>
        </p:nvSpPr>
        <p:spPr bwMode="auto">
          <a:xfrm>
            <a:off x="395288" y="4076700"/>
            <a:ext cx="7561262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/>
              <a:t>	        </a:t>
            </a:r>
            <a:r>
              <a:rPr lang="cs-CZ" altLang="cs-CZ" sz="2000" b="1"/>
              <a:t>A už mám dost vaší sprostoty,</a:t>
            </a:r>
          </a:p>
          <a:p>
            <a:r>
              <a:rPr lang="cs-CZ" altLang="cs-CZ" sz="2000" b="1"/>
              <a:t>                     a nezabil-li jsem se ještě, pak jen proto,</a:t>
            </a:r>
          </a:p>
          <a:p>
            <a:r>
              <a:rPr lang="cs-CZ" altLang="cs-CZ" sz="2000" b="1"/>
              <a:t>                     že jsem si nedal život</a:t>
            </a:r>
          </a:p>
          <a:p>
            <a:r>
              <a:rPr lang="cs-CZ" altLang="cs-CZ" sz="2000" b="1"/>
              <a:t>	        a že ještě kohosi miluju, protože miluju sebe…</a:t>
            </a:r>
          </a:p>
          <a:p>
            <a:r>
              <a:rPr lang="cs-CZ" altLang="cs-CZ" sz="2000" b="1"/>
              <a:t>	        Můžete se smát, ale orla napadne jen orlice</a:t>
            </a:r>
          </a:p>
          <a:p>
            <a:r>
              <a:rPr lang="cs-CZ" altLang="cs-CZ" sz="2000" b="1"/>
              <a:t>	        a raněného Achilla jen Briseovna.</a:t>
            </a:r>
          </a:p>
          <a:p>
            <a:r>
              <a:rPr lang="cs-CZ" altLang="cs-CZ" sz="2000" b="1"/>
              <a:t>	        Být není lehké…</a:t>
            </a:r>
          </a:p>
          <a:p>
            <a:r>
              <a:rPr lang="cs-CZ" altLang="cs-CZ" sz="2000" b="1"/>
              <a:t>	        Lehká jsou jen hovna….    		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6" grpId="0" animBg="1"/>
      <p:bldP spid="1434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135938" cy="180022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algn="l">
              <a:defRPr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Kampě kousek od Karlova mostu je osamělý dům s atmosférou tajemství. Na konci 18. století zde bydlel Josef Dobrovský. Po válce v letech 1946-48 tu v přízemním bytě s obloukovitými okny bydlel Jiří Voskovec a nad ním jeho přítel Jan Werich .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Když Jiří Voskovec odešel na západ, tak se do jeho bytu v srpnu 1949 nastěhoval Vladimír Holan se svou rodinou.</a:t>
            </a:r>
          </a:p>
        </p:txBody>
      </p:sp>
      <p:pic>
        <p:nvPicPr>
          <p:cNvPr id="14339" name="Picture 2" descr="C:\Users\Věra\Desktop\1.Česká poezie-obrázky\748573_50282_kampa_werichuv_dum.jpg"/>
          <p:cNvPicPr>
            <a:picLocks noChangeAspect="1" noChangeArrowheads="1"/>
          </p:cNvPicPr>
          <p:nvPr/>
        </p:nvPicPr>
        <p:blipFill>
          <a:blip r:embed="rId2" cstate="print"/>
          <a:srcRect t="12456" b="9515"/>
          <a:stretch>
            <a:fillRect/>
          </a:stretch>
        </p:blipFill>
        <p:spPr bwMode="auto">
          <a:xfrm>
            <a:off x="539750" y="2279650"/>
            <a:ext cx="8108950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Obdélník 3"/>
          <p:cNvSpPr>
            <a:spLocks noChangeArrowheads="1"/>
          </p:cNvSpPr>
          <p:nvPr/>
        </p:nvSpPr>
        <p:spPr bwMode="auto">
          <a:xfrm>
            <a:off x="4208463" y="6597650"/>
            <a:ext cx="446405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/>
              <a:t>http://</a:t>
            </a:r>
            <a:r>
              <a:rPr lang="cs-CZ" altLang="cs-CZ" sz="800">
                <a:hlinkClick r:id="rId3"/>
              </a:rPr>
              <a:t>www.praha.eu/public/f6/63/18/1587478_381142_kampa_werichova_vila_ilus.jpg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2"/>
          <p:cNvSpPr>
            <a:spLocks noChangeArrowheads="1"/>
          </p:cNvSpPr>
          <p:nvPr/>
        </p:nvSpPr>
        <p:spPr bwMode="auto">
          <a:xfrm>
            <a:off x="179388" y="0"/>
            <a:ext cx="8713787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 sz="2000" b="1"/>
          </a:p>
          <a:p>
            <a:endParaRPr lang="cs-CZ" altLang="cs-CZ" sz="2000" b="1"/>
          </a:p>
          <a:p>
            <a:endParaRPr lang="cs-CZ" altLang="cs-CZ" sz="2000" b="1"/>
          </a:p>
          <a:p>
            <a:endParaRPr lang="cs-CZ" altLang="cs-CZ" sz="2000" b="1"/>
          </a:p>
          <a:p>
            <a:endParaRPr lang="cs-CZ" altLang="cs-CZ" sz="2000" b="1"/>
          </a:p>
        </p:txBody>
      </p:sp>
      <p:sp>
        <p:nvSpPr>
          <p:cNvPr id="6" name="Obdélník 5"/>
          <p:cNvSpPr/>
          <p:nvPr/>
        </p:nvSpPr>
        <p:spPr>
          <a:xfrm>
            <a:off x="107950" y="122238"/>
            <a:ext cx="8496300" cy="157003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600" b="1" dirty="0"/>
              <a:t>Holan si v přízemním bytě vybral pro sebe největší místnost se třemi lunetovými okny, směřujícími k Vltavě. Její vybavení bylo skromné: lůžko, obyčejný dřevěný stůl s jedním šuplíkem, jedna židle, mohutná násypná kamna, velká knihovna uvnitř půlkruhových nik a těžký závěs přepažující uprostřed dlouhou pracovnu. Neprostupné závěsy byly i na oknech.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 Svůj útulek, kterému přátelé říkali </a:t>
            </a:r>
            <a:r>
              <a:rPr lang="cs-CZ" sz="1600" b="1" dirty="0" err="1">
                <a:latin typeface="Arial" pitchFamily="34" charset="0"/>
                <a:cs typeface="Arial" pitchFamily="34" charset="0"/>
              </a:rPr>
              <a:t>Holanesie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, básník skoro neopouštěl.</a:t>
            </a:r>
            <a:r>
              <a:rPr lang="cs-CZ" sz="1600" b="1" dirty="0"/>
              <a:t> </a:t>
            </a:r>
          </a:p>
        </p:txBody>
      </p:sp>
      <p:pic>
        <p:nvPicPr>
          <p:cNvPr id="15364" name="Picture 3" descr="C:\Users\Věra\Desktop\1.Česká poezie-obrázky\Koželužna_tzv._Werichova_vila_(Malá_Strana).JPG"/>
          <p:cNvPicPr>
            <a:picLocks noChangeAspect="1" noChangeArrowheads="1"/>
          </p:cNvPicPr>
          <p:nvPr/>
        </p:nvPicPr>
        <p:blipFill>
          <a:blip r:embed="rId2" cstate="print"/>
          <a:srcRect t="3391" b="10034"/>
          <a:stretch>
            <a:fillRect/>
          </a:stretch>
        </p:blipFill>
        <p:spPr bwMode="auto">
          <a:xfrm>
            <a:off x="701675" y="1755775"/>
            <a:ext cx="7667625" cy="497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Obdélník 8"/>
          <p:cNvSpPr>
            <a:spLocks noChangeArrowheads="1"/>
          </p:cNvSpPr>
          <p:nvPr/>
        </p:nvSpPr>
        <p:spPr bwMode="auto">
          <a:xfrm rot="-5400000">
            <a:off x="5525293" y="3259932"/>
            <a:ext cx="67357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http://upload.wikimedia.org/wikipedia/commons/5/52/Ko%C5%BEelu%C5%BEna_tzv._Werichova_vila_(Mal%C3%A1_Strana).JPG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Věra\Desktop\1.Česká poezie-obrázky\holan s lamp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996950"/>
            <a:ext cx="7834312" cy="538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Obdélník 2"/>
          <p:cNvSpPr>
            <a:spLocks noChangeArrowheads="1"/>
          </p:cNvSpPr>
          <p:nvPr/>
        </p:nvSpPr>
        <p:spPr bwMode="auto">
          <a:xfrm>
            <a:off x="1455738" y="333375"/>
            <a:ext cx="6146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2400" b="1">
                <a:solidFill>
                  <a:srgbClr val="0070C0"/>
                </a:solidFill>
              </a:rPr>
              <a:t>Velká knihovna uvnitř půlkruhových nik. </a:t>
            </a:r>
            <a:endParaRPr lang="cs-CZ" altLang="cs-CZ" sz="2400">
              <a:solidFill>
                <a:srgbClr val="0070C0"/>
              </a:solidFill>
            </a:endParaRPr>
          </a:p>
        </p:txBody>
      </p:sp>
      <p:sp>
        <p:nvSpPr>
          <p:cNvPr id="16388" name="Obdélník 3"/>
          <p:cNvSpPr>
            <a:spLocks noChangeArrowheads="1"/>
          </p:cNvSpPr>
          <p:nvPr/>
        </p:nvSpPr>
        <p:spPr bwMode="auto">
          <a:xfrm>
            <a:off x="592138" y="6402388"/>
            <a:ext cx="23828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 u="sng">
                <a:hlinkClick r:id="rId3"/>
              </a:rPr>
              <a:t>http://i.idnes.cz/13/013/cl6/OB38985a_holan.jpg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7" descr="C:\Users\Věra\Desktop\1.Česká poezie-obrázky\VLADIMIR_HOLAN  deska pamětní.jpg"/>
          <p:cNvPicPr>
            <a:picLocks noChangeAspect="1" noChangeArrowheads="1"/>
          </p:cNvPicPr>
          <p:nvPr/>
        </p:nvPicPr>
        <p:blipFill>
          <a:blip r:embed="rId2" cstate="print"/>
          <a:srcRect t="4134" b="4996"/>
          <a:stretch>
            <a:fillRect/>
          </a:stretch>
        </p:blipFill>
        <p:spPr bwMode="auto">
          <a:xfrm>
            <a:off x="323850" y="493713"/>
            <a:ext cx="8408988" cy="581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44488" y="6380163"/>
            <a:ext cx="34671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3"/>
              </a:rPr>
              <a:t>http://upload.wikimedia.org/wikipedia/commons/4/49/VLADIMIR_HOLAN.jpg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388" y="188913"/>
            <a:ext cx="8785225" cy="16319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/>
              <a:t>Neprostupné závěsy byly i na oknech. Místnosti na opačné straně domu, směrem k </a:t>
            </a:r>
            <a:r>
              <a:rPr lang="cs-CZ" sz="2000" b="1" dirty="0" err="1"/>
              <a:t>Čertovce</a:t>
            </a:r>
            <a:r>
              <a:rPr lang="cs-CZ" sz="2000" b="1" dirty="0"/>
              <a:t>, obývala jeho manželka s dcerou Kateřinou. „Doba, kterou Vladimír Holan strávil na  Kampě, patřila v jeho básnické tvorbě </a:t>
            </a:r>
          </a:p>
          <a:p>
            <a:pPr>
              <a:defRPr/>
            </a:pPr>
            <a:r>
              <a:rPr lang="cs-CZ" sz="2000" b="1" dirty="0"/>
              <a:t>k nejplodnějším." , tvrdí literární historik Vladimír </a:t>
            </a:r>
            <a:r>
              <a:rPr lang="cs-CZ" sz="2000" b="1" dirty="0" err="1"/>
              <a:t>Justl</a:t>
            </a:r>
            <a:r>
              <a:rPr lang="cs-CZ" sz="2000" b="1" dirty="0"/>
              <a:t>.</a:t>
            </a:r>
          </a:p>
        </p:txBody>
      </p:sp>
      <p:pic>
        <p:nvPicPr>
          <p:cNvPr id="18435" name="Picture 3" descr="C:\Users\Věra\Desktop\1.Česká poezie-obrázky\werichova_vil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954213"/>
            <a:ext cx="69469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Obdélník 4"/>
          <p:cNvSpPr>
            <a:spLocks noChangeArrowheads="1"/>
          </p:cNvSpPr>
          <p:nvPr/>
        </p:nvSpPr>
        <p:spPr bwMode="auto">
          <a:xfrm>
            <a:off x="1187450" y="6597650"/>
            <a:ext cx="64801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3"/>
              </a:rPr>
              <a:t>http://www.fototuristika.cz/data/wysiwyg/tips/475/image/werichova_vila_1.jpg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Věra\Desktop\1.Česká poezie-obrázky\vladimír holan\holanholan a host a knihov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371600"/>
            <a:ext cx="8543925" cy="529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23850" y="160338"/>
            <a:ext cx="8543925" cy="11382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600" b="1" dirty="0"/>
              <a:t>Jaroslav Seifert  ve své knize Všecky krásy světa vzpomíná: Holan pracoval celou noc. Bylo ho někdy vídat za vysokým přízemním oknem…Na toto okno bušili občas i jiní básníci, kterým se nechtělo v noci ještě domů. Pokud vím, bylo jim vždycky otevřeno</a:t>
            </a:r>
            <a:r>
              <a:rPr lang="cs-CZ" sz="2000" b="1" dirty="0"/>
              <a:t>…“</a:t>
            </a:r>
            <a:endParaRPr lang="cs-CZ" sz="2000" dirty="0"/>
          </a:p>
        </p:txBody>
      </p:sp>
      <p:sp>
        <p:nvSpPr>
          <p:cNvPr id="19460" name="Obdélník 3"/>
          <p:cNvSpPr>
            <a:spLocks noChangeArrowheads="1"/>
          </p:cNvSpPr>
          <p:nvPr/>
        </p:nvSpPr>
        <p:spPr bwMode="auto">
          <a:xfrm>
            <a:off x="6332538" y="6623050"/>
            <a:ext cx="2601912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 u="sng">
                <a:hlinkClick r:id="rId3"/>
              </a:rPr>
              <a:t>http://rebstein.files.wordpress.com/2013/04/holan.jpg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388" y="1052513"/>
            <a:ext cx="8820150" cy="193833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     </a:t>
            </a:r>
            <a:r>
              <a:rPr lang="cs-CZ" sz="2400" b="1" dirty="0"/>
              <a:t>Překlady</a:t>
            </a:r>
            <a:r>
              <a:rPr lang="cs-CZ" sz="2400" dirty="0"/>
              <a:t> byly až do roku 1962 hlavním zdrojem Holanových finančních prostředků…od konce roku 1951 dostával od Svazu československých spisovatelů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pravidelnou měsíční podporu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většinou zásluhou Viléma Závady. Kromě toho získával peníze opisováním svých básní…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7950" y="179388"/>
            <a:ext cx="8891588" cy="585787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 Ze života 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9388" y="3357563"/>
            <a:ext cx="8820150" cy="29860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i="1" dirty="0"/>
              <a:t> „Vážený pane Sudku – vzpomínaje na to naše jarní setkání, prosím Vás o toto: měl by někdo z Vašich známých zájem o mé verše, které nesmějí vyjít? Přepsal bych je na slušném papíře</a:t>
            </a:r>
          </a:p>
          <a:p>
            <a:pPr>
              <a:defRPr/>
            </a:pPr>
            <a:r>
              <a:rPr lang="cs-CZ" sz="2400" i="1" dirty="0"/>
              <a:t>za nějaký ten obolos. Jde o lyriku „nezávadnou.“ – Jsme bez</a:t>
            </a:r>
          </a:p>
          <a:p>
            <a:pPr>
              <a:defRPr/>
            </a:pPr>
            <a:r>
              <a:rPr lang="cs-CZ" sz="2400" i="1" dirty="0"/>
              <a:t>groše. Trapno je žít.“  (14. července 1953)</a:t>
            </a:r>
          </a:p>
          <a:p>
            <a:pPr>
              <a:defRPr/>
            </a:pPr>
            <a:endParaRPr lang="cs-CZ" sz="2400" i="1" dirty="0"/>
          </a:p>
          <a:p>
            <a:pPr>
              <a:defRPr/>
            </a:pPr>
            <a:r>
              <a:rPr lang="cs-CZ" sz="2400" b="1" i="1" dirty="0"/>
              <a:t> </a:t>
            </a:r>
            <a:r>
              <a:rPr lang="cs-CZ" sz="2000" b="1" dirty="0"/>
              <a:t>                                                 Vladimír </a:t>
            </a:r>
            <a:r>
              <a:rPr lang="cs-CZ" sz="2000" b="1" dirty="0" err="1"/>
              <a:t>Justl</a:t>
            </a:r>
            <a:r>
              <a:rPr lang="cs-CZ" sz="2000" b="1" dirty="0"/>
              <a:t>, Životopis Vladimíra Holana</a:t>
            </a:r>
          </a:p>
          <a:p>
            <a:pPr>
              <a:defRPr/>
            </a:pPr>
            <a:r>
              <a:rPr lang="cs-CZ" sz="2000" b="1" dirty="0"/>
              <a:t>                                                                 (Sebrané spisy V. H. , sv. XI, 1988)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4463" y="1481138"/>
            <a:ext cx="8891587" cy="23082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    Vladimír Holan přečkal krutá padesátá léta a  přestál také vážné zdravotní  komplikace. Se zmírňováním politického útlaku se dokonce  dočkal veřejných poct – r. 1969 byl spisovatelským</a:t>
            </a:r>
          </a:p>
          <a:p>
            <a:pPr>
              <a:defRPr/>
            </a:pPr>
            <a:r>
              <a:rPr lang="cs-CZ" sz="2400" dirty="0"/>
              <a:t>svazem </a:t>
            </a:r>
            <a:r>
              <a:rPr lang="cs-CZ" sz="2400" b="1" dirty="0"/>
              <a:t>navržen na Nobelovu cenu</a:t>
            </a:r>
            <a:r>
              <a:rPr lang="cs-CZ" sz="2400" dirty="0"/>
              <a:t>.                                      	Souběžně začaly vycházet jeho verše starší i tvorba ze šedesátých let.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4463" y="333375"/>
            <a:ext cx="8891587" cy="58578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 Ze života 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4463" y="4216400"/>
            <a:ext cx="8891587" cy="187801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</a:t>
            </a:r>
            <a:r>
              <a:rPr lang="cs-CZ" sz="2400" b="1" dirty="0">
                <a:solidFill>
                  <a:schemeClr val="bg1"/>
                </a:solidFill>
              </a:rPr>
              <a:t>V době 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normalizace</a:t>
            </a:r>
            <a:r>
              <a:rPr lang="cs-CZ" sz="2400" b="1" dirty="0">
                <a:solidFill>
                  <a:schemeClr val="bg1"/>
                </a:solidFill>
              </a:rPr>
              <a:t> se publikační možnosti pro Vladimíra Holana podstatně zmenšily. Po smrti dcery r. 1977 už nepsal.</a:t>
            </a:r>
          </a:p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</a:rPr>
              <a:t>        </a:t>
            </a:r>
            <a:r>
              <a:rPr lang="cs-CZ" sz="2000" b="1" dirty="0">
                <a:solidFill>
                  <a:schemeClr val="bg1"/>
                </a:solidFill>
              </a:rPr>
              <a:t>Sbírky, které básník sestavil ze své tvorby posledního desetiletí byly knižně vydány až posmrtně,   r. 2002 v Sebraných spisech.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8925" y="1557338"/>
            <a:ext cx="8531225" cy="15684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     Po 15letém nuceném odmlčení nejdříve vyšly výběry            z celého jeho dosavadního díla </a:t>
            </a:r>
            <a:r>
              <a:rPr lang="cs-CZ" sz="2400" dirty="0">
                <a:latin typeface="Arial Black" pitchFamily="34" charset="0"/>
              </a:rPr>
              <a:t>Noční hlídka srdce (1963)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>
                <a:latin typeface="Arial Black" pitchFamily="34" charset="0"/>
              </a:rPr>
              <a:t> Ptala se tě…(1965).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Oba výbory uspořádal Vladimír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Justl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8925" y="179388"/>
            <a:ext cx="8531225" cy="5857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 Z díla 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8925" y="3244850"/>
            <a:ext cx="8531225" cy="8318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Jeho tvorbu můžeme rozdělit do 2 linií :</a:t>
            </a:r>
          </a:p>
          <a:p>
            <a:pPr>
              <a:defRPr/>
            </a:pPr>
            <a:r>
              <a:rPr lang="cs-CZ" sz="2400" dirty="0">
                <a:latin typeface="Arial Black" pitchFamily="34" charset="0"/>
              </a:rPr>
              <a:t>a) expresivní lyriku</a:t>
            </a:r>
          </a:p>
        </p:txBody>
      </p:sp>
      <p:sp>
        <p:nvSpPr>
          <p:cNvPr id="23557" name="Obdélník 16"/>
          <p:cNvSpPr>
            <a:spLocks noChangeArrowheads="1"/>
          </p:cNvSpPr>
          <p:nvPr/>
        </p:nvSpPr>
        <p:spPr bwMode="auto">
          <a:xfrm>
            <a:off x="323850" y="5468938"/>
            <a:ext cx="36734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/>
              <a:t>Pluje-li život po proudu</a:t>
            </a:r>
          </a:p>
          <a:p>
            <a:r>
              <a:rPr lang="cs-CZ" altLang="cs-CZ" sz="2400" b="1"/>
              <a:t>a smrt proti proudu –</a:t>
            </a:r>
          </a:p>
          <a:p>
            <a:r>
              <a:rPr lang="cs-CZ" altLang="cs-CZ" sz="2400" b="1"/>
              <a:t>nemůžem poznat ústí</a:t>
            </a:r>
            <a:r>
              <a:rPr lang="cs-CZ" altLang="cs-CZ" sz="2400"/>
              <a:t>. </a:t>
            </a:r>
          </a:p>
        </p:txBody>
      </p:sp>
      <p:sp>
        <p:nvSpPr>
          <p:cNvPr id="23558" name="Obdélník 6"/>
          <p:cNvSpPr>
            <a:spLocks noChangeArrowheads="1"/>
          </p:cNvSpPr>
          <p:nvPr/>
        </p:nvSpPr>
        <p:spPr bwMode="auto">
          <a:xfrm>
            <a:off x="288925" y="1022350"/>
            <a:ext cx="8531225" cy="461963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3. období tvorby  - šedesátá a sedmdesátá léta</a:t>
            </a:r>
            <a:endParaRPr lang="cs-CZ" altLang="cs-CZ" sz="2400"/>
          </a:p>
        </p:txBody>
      </p:sp>
      <p:sp>
        <p:nvSpPr>
          <p:cNvPr id="23559" name="Obdélník 7"/>
          <p:cNvSpPr>
            <a:spLocks noChangeArrowheads="1"/>
          </p:cNvSpPr>
          <p:nvPr/>
        </p:nvSpPr>
        <p:spPr bwMode="auto">
          <a:xfrm>
            <a:off x="288925" y="4191000"/>
            <a:ext cx="6083300" cy="461963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Bez názvu (1963, </a:t>
            </a:r>
            <a:r>
              <a:rPr lang="cs-CZ" altLang="cs-CZ" sz="2400">
                <a:solidFill>
                  <a:schemeClr val="bg1"/>
                </a:solidFill>
              </a:rPr>
              <a:t>verše z let 1939-42) </a:t>
            </a:r>
          </a:p>
        </p:txBody>
      </p:sp>
      <p:sp>
        <p:nvSpPr>
          <p:cNvPr id="23560" name="Obdélník 10"/>
          <p:cNvSpPr>
            <a:spLocks noChangeArrowheads="1"/>
          </p:cNvSpPr>
          <p:nvPr/>
        </p:nvSpPr>
        <p:spPr bwMode="auto">
          <a:xfrm>
            <a:off x="4679950" y="5468938"/>
            <a:ext cx="39957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/>
              <a:t>Pluje-li život po proudu</a:t>
            </a:r>
          </a:p>
          <a:p>
            <a:r>
              <a:rPr lang="cs-CZ" altLang="cs-CZ" sz="2400" b="1"/>
              <a:t>a smrt po proudu –</a:t>
            </a:r>
          </a:p>
          <a:p>
            <a:r>
              <a:rPr lang="cs-CZ" altLang="cs-CZ" sz="2400" b="1"/>
              <a:t>nemůžem poznat pramen.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88925" y="4857750"/>
            <a:ext cx="1693863" cy="4619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Poznání  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287588" y="4765675"/>
            <a:ext cx="6532562" cy="64611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/>
              <a:t>V této básni se dotýká stejné myšlenky</a:t>
            </a:r>
          </a:p>
          <a:p>
            <a:pPr>
              <a:defRPr/>
            </a:pPr>
            <a:r>
              <a:rPr lang="cs-CZ" sz="1800" b="1" dirty="0"/>
              <a:t> jako Josef </a:t>
            </a:r>
            <a:r>
              <a:rPr lang="cs-CZ" sz="1800" b="1" dirty="0" err="1"/>
              <a:t>Kainar</a:t>
            </a:r>
            <a:r>
              <a:rPr lang="cs-CZ" sz="1800" b="1" dirty="0"/>
              <a:t> v básni Ryby: </a:t>
            </a:r>
            <a:endParaRPr lang="cs-CZ" sz="1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23557" grpId="0"/>
      <p:bldP spid="23558" grpId="0" animBg="1"/>
      <p:bldP spid="23559" grpId="0" animBg="1"/>
      <p:bldP spid="23560" grpId="0"/>
      <p:bldP spid="12" grpId="0" animBg="1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5900" y="1557338"/>
            <a:ext cx="8604250" cy="8302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Básně zde obsažené představují určité rozhraní, a to obsahově, i z hlediska poetiky: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5900" y="115888"/>
            <a:ext cx="8604250" cy="5857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 Z díla 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2250" y="5589588"/>
            <a:ext cx="8597900" cy="1076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</a:t>
            </a:r>
            <a:r>
              <a:rPr lang="cs-CZ" sz="2000" b="1" dirty="0"/>
              <a:t>Básník  nám naznačuje, že příště bude klást menší důraz na dokonalost formy a nevyhne se pravdivému zobrazení drsných výjevů.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24581" name="Obdélník 16"/>
          <p:cNvSpPr>
            <a:spLocks noChangeArrowheads="1"/>
          </p:cNvSpPr>
          <p:nvPr/>
        </p:nvSpPr>
        <p:spPr bwMode="auto">
          <a:xfrm>
            <a:off x="215900" y="3213100"/>
            <a:ext cx="66246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/>
              <a:t>Básníka nemůže omluvit nic, ani jeho smrt.</a:t>
            </a:r>
          </a:p>
          <a:p>
            <a:r>
              <a:rPr lang="cs-CZ" altLang="cs-CZ" sz="2400" b="1"/>
              <a:t>A přece z jeho nebezpečného bytí</a:t>
            </a:r>
          </a:p>
          <a:p>
            <a:r>
              <a:rPr lang="cs-CZ" altLang="cs-CZ" sz="2400" b="1"/>
              <a:t>zůstává zde vždycky ještě jaksi navíc</a:t>
            </a:r>
          </a:p>
          <a:p>
            <a:r>
              <a:rPr lang="cs-CZ" altLang="cs-CZ" sz="2400" b="1"/>
              <a:t>několik jeho znamení. A v nich</a:t>
            </a:r>
          </a:p>
          <a:p>
            <a:r>
              <a:rPr lang="cs-CZ" altLang="cs-CZ" sz="2400" b="1"/>
              <a:t>věru ne dokonalost, i kdyby jí byl ráj,</a:t>
            </a:r>
          </a:p>
          <a:p>
            <a:r>
              <a:rPr lang="cs-CZ" altLang="cs-CZ" sz="2400" b="1"/>
              <a:t>nýbrž pravdivost, i kdyby jí mělo být peklo… </a:t>
            </a:r>
          </a:p>
        </p:txBody>
      </p:sp>
      <p:sp>
        <p:nvSpPr>
          <p:cNvPr id="24582" name="Obdélník 7"/>
          <p:cNvSpPr>
            <a:spLocks noChangeArrowheads="1"/>
          </p:cNvSpPr>
          <p:nvPr/>
        </p:nvSpPr>
        <p:spPr bwMode="auto">
          <a:xfrm>
            <a:off x="215900" y="817563"/>
            <a:ext cx="7151688" cy="523875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Na postupu (1964, </a:t>
            </a:r>
            <a:r>
              <a:rPr lang="cs-CZ" altLang="cs-CZ" sz="2800">
                <a:solidFill>
                  <a:schemeClr val="bg1"/>
                </a:solidFill>
              </a:rPr>
              <a:t>verše z let 1943-48</a:t>
            </a:r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)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4788" y="2578100"/>
            <a:ext cx="2303462" cy="4619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Na postupu 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24581" grpId="0"/>
      <p:bldP spid="24582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539750" y="966788"/>
            <a:ext cx="8135938" cy="59182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Nevím, říká-li se ještě ženám moje holubičko,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nikdy jsem se tě neptal, jsi-li šťastna,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zázračná, nedbáš a přicházíš do mého zbožňování,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aniž bych musil lhát, žárlit či zasloužit si lásku,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štěpná, tiskneš se k mé ostré bídě a dáváš se jí celá,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aniž bych se cítil provinilcem,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jíš a piješ se mnou všechny mé nenávistné zmatky,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které jsi prozářila svojí vidoucí prostotou,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dojímáš mne, aniž bych se cítil lepším, než jsem,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jako to pociťujeme při fantazii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stvořené pro dvě stě klavírů,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svobodná, osvobozuješ, a nemohu chtít víc,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nemohu chtít víc -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417513"/>
            <a:ext cx="153352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Kdo jsi?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975" y="339725"/>
            <a:ext cx="6804025" cy="6159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600" b="1" dirty="0"/>
              <a:t>Lyrický mluvčí se vyznává vděčně z lásky k vlastní ženě, přitom však s vědomím, že ji nikdy nepozná a zůstane navždy sám</a:t>
            </a:r>
            <a:r>
              <a:rPr lang="cs-CZ" sz="1800" b="1" dirty="0"/>
              <a:t>.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539750" y="188913"/>
            <a:ext cx="8135938" cy="18716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přece ta mučivá úzkost ve mně,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úzkost o někoho, jehož nikdy nepoznám!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Být sám je příliš mnoho na dvojníka,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ale s tebou jsi mi vždycky chyběla ty….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188" y="2055813"/>
            <a:ext cx="209867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Ptala se tě 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5604" name="Obdélník 3"/>
          <p:cNvSpPr>
            <a:spLocks noChangeArrowheads="1"/>
          </p:cNvSpPr>
          <p:nvPr/>
        </p:nvSpPr>
        <p:spPr bwMode="auto">
          <a:xfrm>
            <a:off x="539750" y="2636838"/>
            <a:ext cx="8208963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400" b="1"/>
              <a:t>Ptala se tě mladá dívka: Co je poézie?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Chtěl jsi jí říci: Také to, že jsi, ach ano, že jsi,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a že ve strachu a úžasu,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Které jsou svědectvím zázraku,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bolestně žárlím na plnost tvé krásy,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a že tě nesmím líbat a že s tebou nesmím spát,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a že nic nemám, a že ten, kdo nemá, co by daroval,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musí zpívat….</a:t>
            </a:r>
          </a:p>
          <a:p>
            <a:pPr>
              <a:buFont typeface="Arial" charset="0"/>
              <a:buNone/>
            </a:pPr>
            <a:endParaRPr lang="cs-CZ" altLang="cs-CZ" sz="2400" b="1"/>
          </a:p>
          <a:p>
            <a:pPr>
              <a:buFont typeface="Arial" charset="0"/>
              <a:buNone/>
            </a:pPr>
            <a:r>
              <a:rPr lang="cs-CZ" altLang="cs-CZ" sz="2400" b="1"/>
              <a:t>Ale neřekl jsi jí to, mlčel jsi</a:t>
            </a:r>
          </a:p>
          <a:p>
            <a:pPr>
              <a:buFont typeface="Arial" charset="0"/>
              <a:buNone/>
            </a:pPr>
            <a:r>
              <a:rPr lang="cs-CZ" altLang="cs-CZ" sz="2400" b="1"/>
              <a:t>a ona ten zpěv neslyšela….</a:t>
            </a:r>
            <a:endParaRPr lang="cs-CZ" altLang="cs-CZ" b="1"/>
          </a:p>
        </p:txBody>
      </p:sp>
      <p:sp>
        <p:nvSpPr>
          <p:cNvPr id="25605" name="Obdélník 4"/>
          <p:cNvSpPr>
            <a:spLocks noChangeArrowheads="1"/>
          </p:cNvSpPr>
          <p:nvPr/>
        </p:nvSpPr>
        <p:spPr bwMode="auto">
          <a:xfrm>
            <a:off x="4859338" y="5930900"/>
            <a:ext cx="4033837" cy="7381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Romantičtí básníci také prožívali bolestný rozpor mezi vysněným ideálem a skutečností,</a:t>
            </a:r>
          </a:p>
          <a:p>
            <a:r>
              <a:rPr lang="cs-CZ" altLang="cs-CZ"/>
              <a:t>že se nesetkávali s pochopením..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35375" y="2133600"/>
            <a:ext cx="5257800" cy="3063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Tyto verše nám něčím mohou připomenout romantiky. Čím?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30875" y="333375"/>
            <a:ext cx="3168650" cy="1016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/>
              <a:t>Sbírka drobných básní,</a:t>
            </a:r>
          </a:p>
          <a:p>
            <a:pPr>
              <a:defRPr/>
            </a:pPr>
            <a:r>
              <a:rPr lang="cs-CZ" sz="2000" dirty="0"/>
              <a:t> mezi základní motivy patří opět láska: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Obdélník 16"/>
          <p:cNvSpPr>
            <a:spLocks noChangeArrowheads="1"/>
          </p:cNvSpPr>
          <p:nvPr/>
        </p:nvSpPr>
        <p:spPr bwMode="auto">
          <a:xfrm>
            <a:off x="323850" y="1484313"/>
            <a:ext cx="611981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I když mi, lásko, stále unikáš,</a:t>
            </a:r>
          </a:p>
          <a:p>
            <a:r>
              <a:rPr lang="cs-CZ" altLang="cs-CZ" sz="2400"/>
              <a:t>jsi moje ustavičná přítomnost, ó jistě!</a:t>
            </a:r>
          </a:p>
          <a:p>
            <a:r>
              <a:rPr lang="cs-CZ" altLang="cs-CZ" sz="2400"/>
              <a:t>Tak jako vodopád:</a:t>
            </a:r>
          </a:p>
          <a:p>
            <a:r>
              <a:rPr lang="cs-CZ" altLang="cs-CZ" sz="2400"/>
              <a:t>i když jej stále opouští voda stále táž,</a:t>
            </a:r>
          </a:p>
          <a:p>
            <a:r>
              <a:rPr lang="cs-CZ" altLang="cs-CZ" sz="2400"/>
              <a:t>on stále zůstává na tomtéž místě….</a:t>
            </a:r>
          </a:p>
        </p:txBody>
      </p:sp>
      <p:sp>
        <p:nvSpPr>
          <p:cNvPr id="26628" name="Obdélník 7"/>
          <p:cNvSpPr>
            <a:spLocks noChangeArrowheads="1"/>
          </p:cNvSpPr>
          <p:nvPr/>
        </p:nvSpPr>
        <p:spPr bwMode="auto">
          <a:xfrm>
            <a:off x="250825" y="333375"/>
            <a:ext cx="5316538" cy="460375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Bolest (1965, </a:t>
            </a:r>
            <a:r>
              <a:rPr lang="cs-CZ" altLang="cs-CZ" sz="2400">
                <a:solidFill>
                  <a:schemeClr val="bg1"/>
                </a:solidFill>
              </a:rPr>
              <a:t>verše z let 1949-55)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0825" y="981075"/>
            <a:ext cx="1762125" cy="4619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I když…  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50825" y="3573463"/>
            <a:ext cx="2141538" cy="46196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Tělo ženy  </a:t>
            </a:r>
            <a:endParaRPr lang="cs-CZ" sz="2400" dirty="0"/>
          </a:p>
        </p:txBody>
      </p:sp>
      <p:sp>
        <p:nvSpPr>
          <p:cNvPr id="26631" name="Obdélník 10"/>
          <p:cNvSpPr>
            <a:spLocks noChangeArrowheads="1"/>
          </p:cNvSpPr>
          <p:nvPr/>
        </p:nvSpPr>
        <p:spPr bwMode="auto">
          <a:xfrm>
            <a:off x="323850" y="4149725"/>
            <a:ext cx="7272338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/>
              <a:t>Všechna  má slova , zničená nahým úžasem,</a:t>
            </a:r>
          </a:p>
          <a:p>
            <a:r>
              <a:rPr lang="cs-CZ" altLang="cs-CZ" sz="2000" b="1"/>
              <a:t>mluví o těle ženy…Vědomo své krásy</a:t>
            </a:r>
          </a:p>
          <a:p>
            <a:r>
              <a:rPr lang="cs-CZ" altLang="cs-CZ" sz="2000" b="1"/>
              <a:t>vyzývá mou němotu</a:t>
            </a:r>
          </a:p>
          <a:p>
            <a:r>
              <a:rPr lang="cs-CZ" altLang="cs-CZ" sz="2000" b="1"/>
              <a:t>k stesku, písni, zbožňování, ba k věštbě,</a:t>
            </a:r>
          </a:p>
          <a:p>
            <a:r>
              <a:rPr lang="cs-CZ" altLang="cs-CZ" sz="2000" b="1"/>
              <a:t>ale jako by se mělo ještě doplnit, co chybí,</a:t>
            </a:r>
          </a:p>
          <a:p>
            <a:r>
              <a:rPr lang="cs-CZ" altLang="cs-CZ" sz="2000" b="1"/>
              <a:t>už je tu chtíč…</a:t>
            </a:r>
          </a:p>
          <a:p>
            <a:endParaRPr lang="cs-CZ" altLang="cs-CZ" sz="2000" b="1"/>
          </a:p>
          <a:p>
            <a:r>
              <a:rPr lang="cs-CZ" altLang="cs-CZ" sz="2000" b="1"/>
              <a:t>Každá láska je nešťastná.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443663" y="3381375"/>
            <a:ext cx="2447925" cy="332263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S obrazem ženy se u Holana setkáváme v nejrůznějších podobách, nejvýše stojí panna (úžas z krásy nevinnosti), manželka (vděčnost za toleranci a lásku) a matka. Sexuální podobu ženy představuje obraz  nevěstky. U pozdního Holana se setkáváme s vyjádřením, že se žena nemůže zbavit svého  fyziologického určení, i kdyby byla světicí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Věra\Desktop\1.Česká poezie-obrázky\ale je hud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765175"/>
            <a:ext cx="332105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 descr="C:\Users\Věra\Desktop\1.Česká poezie-obrázky\lamento sebrané spisy iii - růžové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2963" y="800100"/>
            <a:ext cx="38100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Obdélník 3"/>
          <p:cNvSpPr>
            <a:spLocks noChangeArrowheads="1"/>
          </p:cNvSpPr>
          <p:nvPr/>
        </p:nvSpPr>
        <p:spPr bwMode="auto">
          <a:xfrm>
            <a:off x="4652963" y="5157788"/>
            <a:ext cx="349091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4"/>
              </a:rPr>
              <a:t>http://www.antikvariatmotyl.cz/media/images/lamento.jpg</a:t>
            </a:r>
            <a:endParaRPr lang="cs-CZ" altLang="cs-CZ" sz="800"/>
          </a:p>
        </p:txBody>
      </p:sp>
      <p:sp>
        <p:nvSpPr>
          <p:cNvPr id="27653" name="Rectangle 4"/>
          <p:cNvSpPr>
            <a:spLocks noChangeArrowheads="1"/>
          </p:cNvSpPr>
          <p:nvPr/>
        </p:nvSpPr>
        <p:spPr bwMode="auto">
          <a:xfrm>
            <a:off x="900113" y="5143500"/>
            <a:ext cx="23812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5"/>
              </a:rPr>
              <a:t>http://www.paseka.cz/webdata/0000002413_03.jpg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323850" y="5508625"/>
            <a:ext cx="8820150" cy="1016000"/>
          </a:xfrm>
          <a:prstGeom prst="rect">
            <a:avLst/>
          </a:prstGeom>
          <a:solidFill>
            <a:srgbClr val="33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/>
              <a:t>Jsou věnovány těm nejbezbrannějším a trpícím</a:t>
            </a:r>
            <a:r>
              <a:rPr lang="cs-CZ" altLang="cs-CZ" sz="2000" b="1">
                <a:latin typeface="Arial Black" pitchFamily="34" charset="0"/>
              </a:rPr>
              <a:t>. Návrat </a:t>
            </a:r>
            <a:r>
              <a:rPr lang="cs-CZ" altLang="cs-CZ" sz="2000" b="1"/>
              <a:t>s tématem hledání matčina hrobu</a:t>
            </a:r>
            <a:r>
              <a:rPr lang="cs-CZ" altLang="cs-CZ" sz="2000" b="1">
                <a:latin typeface="Arial Black" pitchFamily="34" charset="0"/>
              </a:rPr>
              <a:t>.  Óda na radost </a:t>
            </a:r>
            <a:r>
              <a:rPr lang="cs-CZ" altLang="cs-CZ" sz="2000" b="1"/>
              <a:t>o tragickém osudu krásné dívky, uklizečky a švadleny, která jednou při práci uhořela.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388" y="1660525"/>
            <a:ext cx="8964612" cy="8318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/>
              <a:t> Druhou linii tvorby, která vzniká souběžně s lyrikou je :</a:t>
            </a:r>
          </a:p>
          <a:p>
            <a:pPr>
              <a:defRPr/>
            </a:pPr>
            <a:r>
              <a:rPr lang="cs-CZ" sz="2400" dirty="0">
                <a:latin typeface="Arial Black" pitchFamily="34" charset="0"/>
              </a:rPr>
              <a:t>b) tvorba příběhová, lyrickoepická </a:t>
            </a:r>
          </a:p>
        </p:txBody>
      </p:sp>
      <p:sp>
        <p:nvSpPr>
          <p:cNvPr id="29700" name="Obdélník 7"/>
          <p:cNvSpPr>
            <a:spLocks noChangeArrowheads="1"/>
          </p:cNvSpPr>
          <p:nvPr/>
        </p:nvSpPr>
        <p:spPr bwMode="auto">
          <a:xfrm>
            <a:off x="249238" y="2705100"/>
            <a:ext cx="2679700" cy="461963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Příběhy (1963</a:t>
            </a:r>
            <a:r>
              <a:rPr lang="cs-CZ" altLang="cs-CZ" sz="2400">
                <a:solidFill>
                  <a:schemeClr val="bg1"/>
                </a:solidFill>
              </a:rPr>
              <a:t>)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388" y="187325"/>
            <a:ext cx="6183312" cy="4619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Na </a:t>
            </a:r>
            <a:r>
              <a:rPr lang="cs-CZ" sz="2400" dirty="0" err="1">
                <a:solidFill>
                  <a:schemeClr val="bg1"/>
                </a:solidFill>
                <a:latin typeface="Arial Black" pitchFamily="34" charset="0"/>
              </a:rPr>
              <a:t>sotnách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 (1967,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verše z let 1961-65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)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388" y="841375"/>
            <a:ext cx="7466012" cy="4619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err="1">
                <a:solidFill>
                  <a:schemeClr val="bg1"/>
                </a:solidFill>
                <a:latin typeface="Arial Black" pitchFamily="34" charset="0"/>
              </a:rPr>
              <a:t>Asklepiovi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 kohouta (1970,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verše z let 1966-67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) </a:t>
            </a:r>
          </a:p>
        </p:txBody>
      </p:sp>
      <p:sp>
        <p:nvSpPr>
          <p:cNvPr id="29703" name="Obdélník 15"/>
          <p:cNvSpPr>
            <a:spLocks noChangeArrowheads="1"/>
          </p:cNvSpPr>
          <p:nvPr/>
        </p:nvSpPr>
        <p:spPr bwMode="auto">
          <a:xfrm>
            <a:off x="250825" y="3349625"/>
            <a:ext cx="8893175" cy="1016000"/>
          </a:xfrm>
          <a:prstGeom prst="rect">
            <a:avLst/>
          </a:prstGeom>
          <a:solidFill>
            <a:srgbClr val="33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/>
              <a:t>V prvním oddílu jsou shromážděny tři Holanovy skladby </a:t>
            </a:r>
            <a:r>
              <a:rPr lang="cs-CZ" altLang="cs-CZ" sz="2000">
                <a:latin typeface="Arial Black" pitchFamily="34" charset="0"/>
              </a:rPr>
              <a:t>(První </a:t>
            </a:r>
            <a:r>
              <a:rPr lang="cs-CZ" altLang="cs-CZ" sz="2000" b="1">
                <a:latin typeface="Arial Black" pitchFamily="34" charset="0"/>
              </a:rPr>
              <a:t>testament, Terezka Planetová, Cesta mraku</a:t>
            </a:r>
            <a:r>
              <a:rPr lang="cs-CZ" altLang="cs-CZ" sz="2000" b="1"/>
              <a:t>), jež vznikaly za války a jsou psány v pravidelných strofách.</a:t>
            </a:r>
          </a:p>
        </p:txBody>
      </p:sp>
      <p:sp>
        <p:nvSpPr>
          <p:cNvPr id="29704" name="Obdélník 8"/>
          <p:cNvSpPr>
            <a:spLocks noChangeArrowheads="1"/>
          </p:cNvSpPr>
          <p:nvPr/>
        </p:nvSpPr>
        <p:spPr bwMode="auto">
          <a:xfrm>
            <a:off x="215900" y="4592638"/>
            <a:ext cx="8928100" cy="708025"/>
          </a:xfrm>
          <a:prstGeom prst="rect">
            <a:avLst/>
          </a:prstGeom>
          <a:solidFill>
            <a:srgbClr val="33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/>
              <a:t>Druhou část tvoří </a:t>
            </a:r>
            <a:r>
              <a:rPr lang="cs-CZ" altLang="cs-CZ" sz="2000" b="1">
                <a:latin typeface="Arial Black" pitchFamily="34" charset="0"/>
              </a:rPr>
              <a:t>jedenáct</a:t>
            </a:r>
            <a:r>
              <a:rPr lang="cs-CZ" altLang="cs-CZ" sz="2000" b="1"/>
              <a:t> dramatických příběhů, komponovaných volným veršem a zachycujících nejrůznější motivy.</a:t>
            </a:r>
            <a:endParaRPr lang="cs-CZ" altLang="cs-CZ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29700" grpId="0" animBg="1"/>
      <p:bldP spid="29703" grpId="0" animBg="1"/>
      <p:bldP spid="2970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C:\Users\Věra\Desktop\1.Česká poezie-obrázky\obálka noci seifertov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8363" y="1946275"/>
            <a:ext cx="3962400" cy="453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 descr="C:\Users\Věra\Desktop\1.Česká poezie-obrázky\noc-s-hamletem-červené 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550" y="2041525"/>
            <a:ext cx="4291013" cy="429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0" name="Obdélník 3"/>
          <p:cNvSpPr>
            <a:spLocks noChangeArrowheads="1"/>
          </p:cNvSpPr>
          <p:nvPr/>
        </p:nvSpPr>
        <p:spPr bwMode="auto">
          <a:xfrm>
            <a:off x="250825" y="836613"/>
            <a:ext cx="8748713" cy="1016000"/>
          </a:xfrm>
          <a:prstGeom prst="rect">
            <a:avLst/>
          </a:prstGeom>
          <a:solidFill>
            <a:srgbClr val="33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/>
              <a:t>Vrcholná meditativní skladba. Noční  rozhovor básnického subjektu    s Hamletem a Shakespearem, kterého považuje za největšího básníka všech dob.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0825" y="115888"/>
            <a:ext cx="6408738" cy="5238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Noc s Hamletem (1964</a:t>
            </a:r>
            <a:r>
              <a:rPr lang="cs-CZ" sz="2800" dirty="0">
                <a:solidFill>
                  <a:schemeClr val="bg1"/>
                </a:solidFill>
              </a:rPr>
              <a:t>) </a:t>
            </a:r>
          </a:p>
        </p:txBody>
      </p:sp>
      <p:sp>
        <p:nvSpPr>
          <p:cNvPr id="29702" name="Rectangle 4"/>
          <p:cNvSpPr>
            <a:spLocks noChangeArrowheads="1"/>
          </p:cNvSpPr>
          <p:nvPr/>
        </p:nvSpPr>
        <p:spPr bwMode="auto">
          <a:xfrm rot="5400000">
            <a:off x="6564313" y="4154488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4"/>
              </a:rPr>
              <a:t>http://i.sme.sk/vydania/20100401/photo2/sm-0401-021c-scan1.rw.jpg</a:t>
            </a:r>
            <a:endParaRPr lang="cs-CZ" altLang="cs-CZ" sz="800"/>
          </a:p>
        </p:txBody>
      </p:sp>
      <p:sp>
        <p:nvSpPr>
          <p:cNvPr id="29703" name="Obdélník 6"/>
          <p:cNvSpPr>
            <a:spLocks noChangeArrowheads="1"/>
          </p:cNvSpPr>
          <p:nvPr/>
        </p:nvSpPr>
        <p:spPr bwMode="auto">
          <a:xfrm>
            <a:off x="107950" y="6362700"/>
            <a:ext cx="41767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5"/>
              </a:rPr>
              <a:t>http://audioteka.cz/images/products/vladimir-holan/noc-s-hamletem-duze.jpg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Obdélník 1"/>
          <p:cNvSpPr>
            <a:spLocks noChangeArrowheads="1"/>
          </p:cNvSpPr>
          <p:nvPr/>
        </p:nvSpPr>
        <p:spPr bwMode="auto">
          <a:xfrm>
            <a:off x="323850" y="188913"/>
            <a:ext cx="84963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        Otevírá se </a:t>
            </a:r>
            <a:r>
              <a:rPr lang="cs-CZ" altLang="cs-CZ" sz="2400" b="1">
                <a:latin typeface="Arial Black" pitchFamily="34" charset="0"/>
              </a:rPr>
              <a:t>řada témat</a:t>
            </a:r>
            <a:r>
              <a:rPr lang="cs-CZ" altLang="cs-CZ" sz="2400"/>
              <a:t>: nářek nad úpadkem člověka, </a:t>
            </a:r>
            <a:r>
              <a:rPr lang="cs-CZ" altLang="cs-CZ" sz="2400" b="1"/>
              <a:t>pocity samoty a izolace člověka</a:t>
            </a:r>
            <a:r>
              <a:rPr lang="cs-CZ" altLang="cs-CZ" sz="2400"/>
              <a:t>. Hamletovu otázku být, či nebýt Holan parafrázuje jako </a:t>
            </a:r>
            <a:r>
              <a:rPr lang="cs-CZ" altLang="cs-CZ" sz="2400" b="1"/>
              <a:t>zda člověk je, či není ztracen     v dějinách</a:t>
            </a:r>
            <a:r>
              <a:rPr lang="cs-CZ" altLang="cs-CZ" sz="2400"/>
              <a:t>.Skladba je polemikou s konvencemi, nesvobodou a dějinami, které autor chápe jako stále se opakující lži.</a:t>
            </a:r>
          </a:p>
        </p:txBody>
      </p:sp>
      <p:sp>
        <p:nvSpPr>
          <p:cNvPr id="31747" name="Obdélník 2"/>
          <p:cNvSpPr>
            <a:spLocks noChangeArrowheads="1"/>
          </p:cNvSpPr>
          <p:nvPr/>
        </p:nvSpPr>
        <p:spPr bwMode="auto">
          <a:xfrm>
            <a:off x="323850" y="2276475"/>
            <a:ext cx="8569325" cy="289401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800" dirty="0"/>
              <a:t>       Hamlet je zobrazen jako </a:t>
            </a:r>
            <a:r>
              <a:rPr lang="cs-CZ" sz="1800" dirty="0" err="1"/>
              <a:t>proklatec</a:t>
            </a:r>
            <a:r>
              <a:rPr lang="cs-CZ" sz="1800" dirty="0"/>
              <a:t> vydaný napospas své smyslovosti a smyslnosti. Jeho </a:t>
            </a:r>
            <a:r>
              <a:rPr lang="cs-CZ" sz="1800" b="1" dirty="0"/>
              <a:t>milostný úděl je tragický </a:t>
            </a:r>
            <a:r>
              <a:rPr lang="cs-CZ" sz="1800" dirty="0"/>
              <a:t>nejen, že je poznamenán vraždou, nýbrž zejména proto, že je mu </a:t>
            </a:r>
            <a:r>
              <a:rPr lang="cs-CZ" sz="1800" b="1" dirty="0"/>
              <a:t>odepřen vyšší stupeň lásky</a:t>
            </a:r>
            <a:r>
              <a:rPr lang="cs-CZ" sz="1800" dirty="0"/>
              <a:t>, ovládá ho chlípnost. </a:t>
            </a:r>
          </a:p>
          <a:p>
            <a:pPr>
              <a:defRPr/>
            </a:pPr>
            <a:r>
              <a:rPr lang="cs-CZ" sz="1800" dirty="0"/>
              <a:t>        Hamletovskou beznaděj autor vyvážil vloženou parafrází příběhu Orfea  a Eurydiky jako příklad  </a:t>
            </a:r>
            <a:r>
              <a:rPr lang="cs-CZ" sz="1800" b="1" dirty="0"/>
              <a:t>poezie erotiky manželské a rodinné.</a:t>
            </a:r>
            <a:r>
              <a:rPr lang="cs-CZ" sz="1800" dirty="0"/>
              <a:t>  Proti Ovidiově verzi tohoto mýtu z proměn nechá  vyvést  Eurydiku z podsvětí, kdy šťastný návrat manželské dvojice je zvýrazněn motivem čekajícího dítěte – jedna ze světlých pasáží tragicky působící noční skladby.</a:t>
            </a:r>
          </a:p>
          <a:p>
            <a:pPr>
              <a:defRPr/>
            </a:pPr>
            <a:r>
              <a:rPr lang="cs-CZ" sz="1800" dirty="0"/>
              <a:t>          Celou skladbu lze také číst jako </a:t>
            </a:r>
            <a:r>
              <a:rPr lang="cs-CZ" sz="1800" b="1" dirty="0"/>
              <a:t>spor mezi „hamletovskou a </a:t>
            </a:r>
            <a:r>
              <a:rPr lang="cs-CZ" sz="1800" b="1" dirty="0" err="1"/>
              <a:t>orfeovskou</a:t>
            </a:r>
            <a:r>
              <a:rPr lang="cs-CZ" sz="1800" b="1" dirty="0"/>
              <a:t> vizí lásky</a:t>
            </a:r>
            <a:r>
              <a:rPr lang="cs-CZ" sz="2000" b="1" dirty="0"/>
              <a:t>.“</a:t>
            </a:r>
            <a:endParaRPr lang="cs-CZ" sz="2400" b="1" dirty="0"/>
          </a:p>
        </p:txBody>
      </p:sp>
      <p:sp>
        <p:nvSpPr>
          <p:cNvPr id="31748" name="Obdélník 3"/>
          <p:cNvSpPr>
            <a:spLocks noChangeArrowheads="1"/>
          </p:cNvSpPr>
          <p:nvPr/>
        </p:nvSpPr>
        <p:spPr bwMode="auto">
          <a:xfrm>
            <a:off x="468313" y="5397500"/>
            <a:ext cx="83518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         Přesto, že zobrazení života básnickým subjektem je chmurné, nalézá také pozitivní jistoty: </a:t>
            </a:r>
            <a:r>
              <a:rPr lang="cs-CZ" altLang="cs-CZ" sz="2400" b="1"/>
              <a:t>dětství, mileneckou a mateřskou láska a především umění</a:t>
            </a:r>
            <a:r>
              <a:rPr lang="cs-CZ" altLang="cs-CZ" sz="24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animBg="1"/>
      <p:bldP spid="3174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Users\Věra\Desktop\1.Česká poezie-obrázky\záznam ultavo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257300"/>
            <a:ext cx="8410575" cy="526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79388" y="344488"/>
            <a:ext cx="8713787" cy="70802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</a:rPr>
              <a:t>Před vydáním 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Noci s Hamletem </a:t>
            </a:r>
            <a:r>
              <a:rPr lang="cs-CZ" sz="2000" b="1" dirty="0">
                <a:solidFill>
                  <a:schemeClr val="bg1"/>
                </a:solidFill>
              </a:rPr>
              <a:t>byla báseň  uvedena v „poetické kavárně“ Viola (a pak ještě asi sto padesát krát) 18. 11. 1963</a:t>
            </a:r>
          </a:p>
        </p:txBody>
      </p:sp>
      <p:sp>
        <p:nvSpPr>
          <p:cNvPr id="31748" name="Obdélník 3"/>
          <p:cNvSpPr>
            <a:spLocks noChangeArrowheads="1"/>
          </p:cNvSpPr>
          <p:nvPr/>
        </p:nvSpPr>
        <p:spPr bwMode="auto">
          <a:xfrm>
            <a:off x="2332038" y="6492875"/>
            <a:ext cx="4537075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800" u="sng">
                <a:hlinkClick r:id="rId3"/>
              </a:rPr>
              <a:t>http://kyklop.blokuje.cz/img/hamlet01.jpg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539750" y="620713"/>
            <a:ext cx="8208963" cy="62372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 přece zatím všechno, všechno zde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 zázračné jen jednou: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jen jednou krev Ábelova,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která měla zničit všechny války,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jen jednou neopakovatelnost a nevědomí dětství,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jen  jednou mladost a jen jednou zpěv,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jen jednou láska a současně být ztracen,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Jen jednou všechno proti dědičnosti a zvyku,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Říkám ti, že umění je nářek,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Něco pro někoho, nic pro všechny, 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neboť už tím, že doufáš, jsi v budoucnosti…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Stále nás něco přesahuje, protože láska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je jenom částí naší jistoty…Atonální harmonie…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,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188" y="158750"/>
            <a:ext cx="297021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Noc s Hamletem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395288" y="549275"/>
            <a:ext cx="8135937" cy="54864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 Black" pitchFamily="34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Není mi lhostejný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ani jeden krůček a pád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dítěte v kopřivách…I když mu matka říká: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Jdi pro rum do čaje,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ono jde a stále si opakuje:rum do čaje, rum do čaje,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až nakonec zašeptá: čum do ráje…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nene, není mi lhostejný ani jediný pád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dítěte …A přece zlo stoupá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míchou lidstva krvavě poplivanou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jako schody k zubařovi…Je věkovité to zlo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unavené a každé jeho šlápnutí se štítí,</a:t>
            </a:r>
          </a:p>
          <a:p>
            <a:pPr>
              <a:buFont typeface="Arial" charset="0"/>
              <a:buNone/>
            </a:pPr>
            <a:endParaRPr lang="cs-CZ" altLang="cs-CZ" sz="2400" b="1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748712" cy="59912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ale stoupá znovu a znovu k mozku pýchy,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neboť po tolikerých pokusech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světců a básníků,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po tolikerých pokusech světců a básníků vypnout proud - 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věří už jenom v souhlasnou chvíli,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kdy dojde ke krátkému spojení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mezi nebem a peklem.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Ale ovšem…Můžeme také čekat,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až něco bouchne a spadne na nás láska…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Anebo že naděje je v trpělivosti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v dlouhočekání….Představ si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konečnou stanici života…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>
          <a:xfrm>
            <a:off x="395288" y="188913"/>
            <a:ext cx="8748712" cy="6381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Když mne důvěřivě přijímá mé dětství,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dávám se do zpěvu.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Když pomyslím na trnovou korunu Pána Krista,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zmlkám úděsem.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Když pohlédnu na trnitý keř a vidím v něm ptačí hnízdo,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začínám naslouchat.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Ale když poznávám člověka,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dávám se znovu do nářku… 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Není poznání….Žijeme jen a jen v přeludech.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přece jsme prochvíváni úzkostí, 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že ani ty nám nezůstanou,</a:t>
            </a:r>
          </a:p>
          <a:p>
            <a:pPr>
              <a:buFontTx/>
              <a:buChar char="-"/>
            </a:pPr>
            <a:r>
              <a:rPr lang="cs-CZ" altLang="cs-CZ" sz="2400" b="1" smtClean="0">
                <a:latin typeface="Arial" charset="0"/>
                <a:cs typeface="Arial" charset="0"/>
              </a:rPr>
              <a:t>nebo že nám zůstanou navždycky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…</a:t>
            </a:r>
            <a:r>
              <a:rPr lang="cs-CZ" altLang="cs-CZ" sz="2400" b="1" smtClean="0">
                <a:latin typeface="Arial" charset="0"/>
                <a:cs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>
          <a:xfrm>
            <a:off x="250825" y="547688"/>
            <a:ext cx="8893175" cy="56181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MAMINKA! Ta stále na nástupišti loučení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nakonec sama! …Nejmenšími dveřmi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vstoupí , když je nám zle,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 její oslavě by nestačila noc,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i kdyby hvězdy jednou rukou zvedly vůz,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do kterého by usedla, jen aby spěchajíc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ke svému dítěti, dorazila dřív než její úzkost,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zatímco tma blázní.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kdesi osvětlené okno šilhá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blbě žlutým okem v sýru budhismu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zlé předtuchy jako zamaštěné karty všudypřítomné vědmy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zdají se rozhodovat osud při mariacelské svíčce…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>
          <a:xfrm>
            <a:off x="539750" y="115888"/>
            <a:ext cx="8280400" cy="67691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MATKA!... Ta její trpělivost, to její zas a zase,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které by mohlo oddalovat věčnost,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kdyby tou věčností už nebylo….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Ty její tiché krůčky, když jsi stonal,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Ale ne, byla tu zase MAMINKA a náhle řekla: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VÁNOCE! – i když to vlastně říkala po celý rok…</a:t>
            </a:r>
          </a:p>
          <a:p>
            <a:pPr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předešla tě, nalévajíc víno,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 tehdy poprvé sis všiml jejích rukou,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že zestárly, že jsou vrásčité a žilnaté,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ty ruce lehounké, jako by pokušení křídel bylo v nich,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ale ty ruce věrné všemu vezdejšímu ,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co jako polštář třeba natřásti</a:t>
            </a:r>
          </a:p>
          <a:p>
            <a:pPr>
              <a:buFont typeface="Arial" charset="0"/>
              <a:buNone/>
            </a:pPr>
            <a:r>
              <a:rPr lang="cs-CZ" altLang="cs-CZ" sz="2400" b="1" smtClean="0">
                <a:latin typeface="Arial" charset="0"/>
                <a:cs typeface="Arial" charset="0"/>
              </a:rPr>
              <a:t>pod hlavou syna, i kdyby to byl vrah…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-468313" y="3860800"/>
            <a:ext cx="9612313" cy="576263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indent="449263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Všechny války a příkoří člověku pro majetek nebo moc.</a:t>
            </a:r>
          </a:p>
        </p:txBody>
      </p:sp>
      <p:sp>
        <p:nvSpPr>
          <p:cNvPr id="54275" name="Obdélník 2"/>
          <p:cNvSpPr>
            <a:spLocks noChangeArrowheads="1"/>
          </p:cNvSpPr>
          <p:nvPr/>
        </p:nvSpPr>
        <p:spPr bwMode="auto">
          <a:xfrm>
            <a:off x="250825" y="334963"/>
            <a:ext cx="4049713" cy="64611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indent="449263">
              <a:buFont typeface="Arial" charset="0"/>
              <a:buNone/>
            </a:pPr>
            <a:r>
              <a:rPr lang="cs-CZ" altLang="cs-CZ" sz="3600" b="1">
                <a:solidFill>
                  <a:schemeClr val="bg1"/>
                </a:solidFill>
              </a:rPr>
              <a:t>Úkoly a řešení:</a:t>
            </a:r>
            <a:r>
              <a:rPr lang="cs-CZ" altLang="cs-CZ" sz="3600">
                <a:solidFill>
                  <a:srgbClr val="C00000"/>
                </a:solidFill>
              </a:rPr>
              <a:t>:</a:t>
            </a:r>
            <a:endParaRPr lang="cs-CZ" altLang="cs-CZ" sz="360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71463" y="4652963"/>
            <a:ext cx="9415463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indent="449263"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</a:rPr>
              <a:t>3) Doložte verši, co oceňuje autor na dětství</a:t>
            </a:r>
            <a:r>
              <a:rPr lang="cs-CZ" sz="24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1152525"/>
            <a:ext cx="91440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2400" b="1" dirty="0">
                <a:solidFill>
                  <a:schemeClr val="bg1"/>
                </a:solidFill>
              </a:rPr>
              <a:t> Jaký druh poezie představuje skladba Noc s Hamletem?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863725"/>
            <a:ext cx="9144000" cy="4619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Je to meditativní lyrickoepická skladba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2636838"/>
            <a:ext cx="9144000" cy="83185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lIns="0" rIns="0"/>
          <a:lstStyle/>
          <a:p>
            <a:pPr>
              <a:buFont typeface="Arial" charset="0"/>
              <a:buNone/>
              <a:defRPr/>
            </a:pP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2)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Představíte si pod abstraktním obrazem: „</a:t>
            </a:r>
            <a:r>
              <a:rPr lang="cs-CZ" sz="2000" b="1" i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 věkovité to zlo a  </a:t>
            </a:r>
          </a:p>
          <a:p>
            <a:pPr>
              <a:buFont typeface="Arial" charset="0"/>
              <a:buNone/>
              <a:defRPr/>
            </a:pPr>
            <a:r>
              <a:rPr lang="cs-CZ" sz="2000" b="1" i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stoupá </a:t>
            </a:r>
            <a:r>
              <a:rPr lang="cs-CZ" altLang="cs-CZ" sz="2000" b="1" i="1" dirty="0">
                <a:solidFill>
                  <a:srgbClr val="FFFF00"/>
                </a:solidFill>
              </a:rPr>
              <a:t>míchou lidstva krvavě poplivanou“ </a:t>
            </a:r>
            <a:r>
              <a:rPr lang="cs-CZ" altLang="cs-CZ" sz="2000" b="1" i="1" dirty="0">
                <a:solidFill>
                  <a:schemeClr val="bg1"/>
                </a:solidFill>
              </a:rPr>
              <a:t>něco konkrétního?   </a:t>
            </a:r>
            <a:endParaRPr lang="cs-CZ" sz="2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5540375"/>
            <a:ext cx="9144000" cy="7683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000" b="1" dirty="0"/>
              <a:t>       Že je nevinné a bez </a:t>
            </a:r>
            <a:r>
              <a:rPr lang="cs-CZ" altLang="cs-CZ" sz="2000" b="1" dirty="0" smtClean="0"/>
              <a:t>stereotypů</a:t>
            </a:r>
            <a:r>
              <a:rPr lang="cs-CZ" altLang="cs-CZ" sz="2000" b="1" dirty="0"/>
              <a:t>:</a:t>
            </a:r>
          </a:p>
          <a:p>
            <a:pPr>
              <a:defRPr/>
            </a:pPr>
            <a:r>
              <a:rPr lang="cs-CZ" altLang="cs-CZ" sz="2400" b="1" i="1" dirty="0"/>
              <a:t>      Jen jednou neopakovatelnost a nevědomí dětství,</a:t>
            </a:r>
            <a:endParaRPr lang="cs-CZ" altLang="cs-CZ" sz="2400" b="1" i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 animBg="1"/>
      <p:bldP spid="54275" grpId="0" animBg="1"/>
      <p:bldP spid="4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0" y="4365625"/>
            <a:ext cx="9144000" cy="4318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indent="449263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Williama Shakespeara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4941888"/>
            <a:ext cx="9144000" cy="14462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indent="449263"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</a:rPr>
              <a:t>6) Které z následujících básnických prostředků užívá    	Vladimír Holan nejčastěji</a:t>
            </a:r>
            <a:r>
              <a:rPr lang="cs-CZ" sz="2000" b="1" dirty="0">
                <a:solidFill>
                  <a:srgbClr val="0070C0"/>
                </a:solidFill>
              </a:rPr>
              <a:t>.</a:t>
            </a:r>
            <a:r>
              <a:rPr lang="cs-CZ" sz="2000" b="1" dirty="0">
                <a:solidFill>
                  <a:schemeClr val="bg1"/>
                </a:solidFill>
              </a:rPr>
              <a:t>:anaforu, apostrofu, </a:t>
            </a:r>
            <a:r>
              <a:rPr lang="cs-CZ" sz="2000" b="1" dirty="0" err="1">
                <a:solidFill>
                  <a:schemeClr val="bg1"/>
                </a:solidFill>
              </a:rPr>
              <a:t>apoziopezi</a:t>
            </a:r>
            <a:r>
              <a:rPr lang="cs-CZ" sz="2000" b="1" dirty="0">
                <a:solidFill>
                  <a:schemeClr val="bg1"/>
                </a:solidFill>
              </a:rPr>
              <a:t>,</a:t>
            </a:r>
          </a:p>
          <a:p>
            <a:pPr indent="449263">
              <a:buFont typeface="Arial" charset="0"/>
              <a:buNone/>
              <a:defRPr/>
            </a:pPr>
            <a:r>
              <a:rPr lang="cs-CZ" sz="2000" b="1" dirty="0">
                <a:solidFill>
                  <a:schemeClr val="bg1"/>
                </a:solidFill>
              </a:rPr>
              <a:t>epizeuxis, inverzi, paralelismus, polysyndeton, metaforu,</a:t>
            </a:r>
          </a:p>
          <a:p>
            <a:pPr indent="449263">
              <a:buFont typeface="Arial" charset="0"/>
              <a:buNone/>
              <a:defRPr/>
            </a:pPr>
            <a:r>
              <a:rPr lang="cs-CZ" sz="2000" b="1" dirty="0">
                <a:solidFill>
                  <a:schemeClr val="bg1"/>
                </a:solidFill>
              </a:rPr>
              <a:t>personifikaci, synestézii, </a:t>
            </a:r>
            <a:r>
              <a:rPr lang="cs-CZ" sz="2000" b="1" dirty="0" err="1">
                <a:solidFill>
                  <a:schemeClr val="bg1"/>
                </a:solidFill>
              </a:rPr>
              <a:t>oxymoron</a:t>
            </a:r>
            <a:r>
              <a:rPr lang="cs-CZ" sz="2000" b="1" dirty="0">
                <a:solidFill>
                  <a:schemeClr val="bg1"/>
                </a:solidFill>
              </a:rPr>
              <a:t>, metonymie, hyperbolu?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404813"/>
            <a:ext cx="9120188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sz="2400" b="1" dirty="0">
                <a:solidFill>
                  <a:schemeClr val="bg1"/>
                </a:solidFill>
              </a:rPr>
              <a:t> Doložte verši, co obdivuje na mamince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5900" y="1052513"/>
            <a:ext cx="8928100" cy="4619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i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400" i="1" dirty="0">
                <a:latin typeface="Arial Black" pitchFamily="34" charset="0"/>
                <a:cs typeface="Arial" pitchFamily="34" charset="0"/>
              </a:rPr>
              <a:t>a) </a:t>
            </a:r>
            <a:r>
              <a:rPr lang="cs-CZ" altLang="cs-CZ" sz="2000" b="1" i="1" dirty="0">
                <a:latin typeface="Arial Black" pitchFamily="34" charset="0"/>
              </a:rPr>
              <a:t>její </a:t>
            </a:r>
            <a:r>
              <a:rPr lang="cs-CZ" altLang="cs-CZ" sz="2000" b="1" i="1" dirty="0">
                <a:solidFill>
                  <a:srgbClr val="C00000"/>
                </a:solidFill>
                <a:latin typeface="Arial Black" pitchFamily="34" charset="0"/>
              </a:rPr>
              <a:t>trpělivost</a:t>
            </a:r>
            <a:r>
              <a:rPr lang="cs-CZ" altLang="cs-CZ" sz="2000" b="1" i="1" dirty="0"/>
              <a:t>, to její zas a zase,které by mohlo oddalovat věčnost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3644900"/>
            <a:ext cx="9178925" cy="576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lIns="0" rIns="0"/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5) Kterého básníka považuje Holan za největšího génia?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0825" y="1700213"/>
            <a:ext cx="8642350" cy="4619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b="1" i="1" dirty="0"/>
              <a:t> b)</a:t>
            </a:r>
            <a:r>
              <a:rPr lang="cs-CZ" altLang="cs-CZ" sz="2000" b="1" i="1" dirty="0"/>
              <a:t> Nejmenšími dveřmi vstoupí , když je nám nejhůř </a:t>
            </a:r>
            <a:endParaRPr lang="cs-CZ" sz="2000" i="1" dirty="0"/>
          </a:p>
        </p:txBody>
      </p:sp>
      <p:sp>
        <p:nvSpPr>
          <p:cNvPr id="12" name="Obdélník 11"/>
          <p:cNvSpPr/>
          <p:nvPr/>
        </p:nvSpPr>
        <p:spPr>
          <a:xfrm>
            <a:off x="3960813" y="2205038"/>
            <a:ext cx="4932362" cy="40005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000" b="1" i="1" dirty="0"/>
              <a:t>tiché krůčky, když jsi stonal,</a:t>
            </a:r>
          </a:p>
        </p:txBody>
      </p:sp>
      <p:sp>
        <p:nvSpPr>
          <p:cNvPr id="43017" name="Obdélník 12"/>
          <p:cNvSpPr>
            <a:spLocks noChangeArrowheads="1"/>
          </p:cNvSpPr>
          <p:nvPr/>
        </p:nvSpPr>
        <p:spPr bwMode="auto">
          <a:xfrm>
            <a:off x="355600" y="2247900"/>
            <a:ext cx="2487613" cy="4603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 i="1">
                <a:solidFill>
                  <a:schemeClr val="bg1"/>
                </a:solidFill>
              </a:rPr>
              <a:t>b) ohleduplnost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43018" name="Obdélník 13"/>
          <p:cNvSpPr>
            <a:spLocks noChangeArrowheads="1"/>
          </p:cNvSpPr>
          <p:nvPr/>
        </p:nvSpPr>
        <p:spPr bwMode="auto">
          <a:xfrm>
            <a:off x="395288" y="2822575"/>
            <a:ext cx="285432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i="1">
                <a:solidFill>
                  <a:schemeClr val="bg1"/>
                </a:solidFill>
              </a:rPr>
              <a:t>c) </a:t>
            </a:r>
            <a:r>
              <a:rPr lang="cs-CZ" altLang="cs-CZ" sz="2400" b="1" i="1">
                <a:solidFill>
                  <a:schemeClr val="bg1"/>
                </a:solidFill>
              </a:rPr>
              <a:t>bezmezná láska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60813" y="2708275"/>
            <a:ext cx="4932362" cy="7080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000" b="1" i="1" dirty="0"/>
              <a:t>polštář třeba </a:t>
            </a:r>
            <a:r>
              <a:rPr lang="cs-CZ" altLang="cs-CZ" sz="2000" b="1" i="1" dirty="0" err="1"/>
              <a:t>natřásti</a:t>
            </a:r>
            <a:endParaRPr lang="cs-CZ" altLang="cs-CZ" sz="2000" b="1" i="1" dirty="0"/>
          </a:p>
          <a:p>
            <a:pPr>
              <a:buFont typeface="Arial" charset="0"/>
              <a:buNone/>
              <a:defRPr/>
            </a:pPr>
            <a:r>
              <a:rPr lang="cs-CZ" altLang="cs-CZ" sz="2000" b="1" i="1" dirty="0"/>
              <a:t>pod hlavou syna, i kdyby to byl vrah</a:t>
            </a:r>
            <a:endParaRPr lang="cs-CZ" sz="2000" i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5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 animBg="1"/>
      <p:bldP spid="4" grpId="0" animBg="1"/>
      <p:bldP spid="7" grpId="0" animBg="1"/>
      <p:bldP spid="8" grpId="0" animBg="1"/>
      <p:bldP spid="9" grpId="0" animBg="1"/>
      <p:bldP spid="11" grpId="0" animBg="1"/>
      <p:bldP spid="12" grpId="0" animBg="1"/>
      <p:bldP spid="43017" grpId="0" animBg="1"/>
      <p:bldP spid="43018" grpId="0" animBg="1"/>
      <p:bldP spid="1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/>
          </p:nvPr>
        </p:nvSpPr>
        <p:spPr>
          <a:xfrm>
            <a:off x="0" y="476250"/>
            <a:ext cx="9144000" cy="649288"/>
          </a:xfrm>
          <a:solidFill>
            <a:srgbClr val="FFFF00"/>
          </a:solidFill>
        </p:spPr>
        <p:txBody>
          <a:bodyPr/>
          <a:lstStyle/>
          <a:p>
            <a:r>
              <a:rPr lang="cs-CZ" altLang="cs-CZ" sz="2800" smtClean="0">
                <a:latin typeface="Arial Black" pitchFamily="34" charset="0"/>
              </a:rPr>
              <a:t>Slovníček použitých básnických prostředků: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87413" y="1484313"/>
            <a:ext cx="1706562" cy="4318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algn="r">
              <a:buFont typeface="Georgia" pitchFamily="18" charset="0"/>
              <a:buNone/>
              <a:defRPr/>
            </a:pPr>
            <a:r>
              <a:rPr lang="cs-CZ" sz="2400" dirty="0" smtClean="0">
                <a:latin typeface="Arial Black" pitchFamily="34" charset="0"/>
              </a:rPr>
              <a:t>anafora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675" y="1516063"/>
            <a:ext cx="417671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opakování slov na začátku veršů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887413" y="2852738"/>
            <a:ext cx="1706562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r">
              <a:defRPr/>
            </a:pPr>
            <a:r>
              <a:rPr lang="cs-CZ" sz="2400" dirty="0">
                <a:latin typeface="Arial Black" pitchFamily="34" charset="0"/>
              </a:rPr>
              <a:t>metafora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3100" y="2133600"/>
            <a:ext cx="1920875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2400" dirty="0">
                <a:latin typeface="Arial Black" pitchFamily="34" charset="0"/>
              </a:rPr>
              <a:t>epizeuxis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8463" y="3644900"/>
            <a:ext cx="2195512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r">
              <a:defRPr/>
            </a:pPr>
            <a:r>
              <a:rPr lang="cs-CZ" sz="2400" dirty="0">
                <a:latin typeface="Arial Black" pitchFamily="34" charset="0"/>
              </a:rPr>
              <a:t>synekdocha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01963" y="2154238"/>
            <a:ext cx="5761037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opakování stejných slov za sebou v jednom verši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68625" y="3697288"/>
            <a:ext cx="602456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označení celku jeho částí, věcná souvislost kvantity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001963" y="2914650"/>
            <a:ext cx="50006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přenesení významu na základě podobnost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0825" y="4437063"/>
            <a:ext cx="2343150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r">
              <a:defRPr/>
            </a:pPr>
            <a:r>
              <a:rPr lang="cs-CZ" sz="2400" dirty="0">
                <a:latin typeface="Arial Black" pitchFamily="34" charset="0"/>
              </a:rPr>
              <a:t>paralelismus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87675" y="4479925"/>
            <a:ext cx="4787900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obdobná gramatická stavba více veršů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60363" y="5229225"/>
            <a:ext cx="2233612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2400" dirty="0" err="1">
                <a:latin typeface="Arial Black" pitchFamily="34" charset="0"/>
              </a:rPr>
              <a:t>apoziopeze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001963" y="5259388"/>
            <a:ext cx="5583237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úmyslné přerušení výpovědi označené tečkami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Nadpis 1"/>
          <p:cNvSpPr>
            <a:spLocks noGrp="1"/>
          </p:cNvSpPr>
          <p:nvPr>
            <p:ph type="title"/>
          </p:nvPr>
        </p:nvSpPr>
        <p:spPr>
          <a:xfrm>
            <a:off x="0" y="476250"/>
            <a:ext cx="9144000" cy="647700"/>
          </a:xfrm>
          <a:solidFill>
            <a:srgbClr val="FFFF00"/>
          </a:solidFill>
        </p:spPr>
        <p:txBody>
          <a:bodyPr/>
          <a:lstStyle/>
          <a:p>
            <a:r>
              <a:rPr lang="cs-CZ" altLang="cs-CZ" sz="2800" smtClean="0">
                <a:latin typeface="Arial Black" pitchFamily="34" charset="0"/>
              </a:rPr>
              <a:t>Slovníček použitých básnických prostředků: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715963" y="3284538"/>
            <a:ext cx="1978025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synestézie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1138" y="2420938"/>
            <a:ext cx="2482850" cy="4603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personifikace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857250" y="4076700"/>
            <a:ext cx="1836738" cy="4603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err="1">
                <a:latin typeface="Arial Black" pitchFamily="34" charset="0"/>
              </a:rPr>
              <a:t>oxymoron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675" y="2481263"/>
            <a:ext cx="5802313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přisouzení lidských vlastností neživým věcem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87675" y="4149725"/>
            <a:ext cx="45307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spojení významově protikladných slov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995613" y="3327400"/>
            <a:ext cx="569912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zaměňování vjemů různého smyslového původu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47725" y="1628775"/>
            <a:ext cx="1797050" cy="461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Font typeface="Georgia" pitchFamily="18" charset="0"/>
              <a:buNone/>
              <a:defRPr/>
            </a:pPr>
            <a:r>
              <a:rPr lang="cs-CZ" sz="2400" dirty="0">
                <a:latin typeface="Arial Black" pitchFamily="34" charset="0"/>
              </a:rPr>
              <a:t>apostrofa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995613" y="1690688"/>
            <a:ext cx="5105400" cy="400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oslovení nepřítomné nebo neživé věci 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23850" y="4941888"/>
            <a:ext cx="2370138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Arial Black" pitchFamily="34" charset="0"/>
              </a:rPr>
              <a:t>naturalismus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987675" y="5003800"/>
            <a:ext cx="5802313" cy="400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zobrazuje odpudivé jevy:  krev, zranění, umírající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975" y="3140075"/>
            <a:ext cx="9324975" cy="5762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altLang="cs-CZ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  </a:t>
            </a:r>
            <a:r>
              <a:rPr lang="cs-CZ" altLang="cs-CZ" sz="20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400" b="1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000" b="1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Náročnou</a:t>
            </a:r>
            <a:r>
              <a:rPr lang="cs-CZ" altLang="cs-CZ" sz="2000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000" b="1" smtClean="0">
                <a:solidFill>
                  <a:srgbClr val="17375E"/>
                </a:solidFill>
                <a:latin typeface="Arial" charset="0"/>
                <a:ea typeface="Calibri" pitchFamily="34" charset="0"/>
                <a:cs typeface="Arial" charset="0"/>
              </a:rPr>
              <a:t>abstraktní  meditativní poezii.</a:t>
            </a:r>
            <a:endParaRPr lang="cs-CZ" altLang="cs-CZ" sz="2000" smtClean="0">
              <a:ea typeface="Calibri" pitchFamily="34" charset="0"/>
              <a:cs typeface="Arial" charset="0"/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179388" y="4592638"/>
            <a:ext cx="89646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rgbClr val="10253F"/>
                </a:solidFill>
              </a:rPr>
              <a:t>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Brání se každému stereotypu a experimentuje s jazykem – nezvyklý 	způsob vyjádření, novotvary, složité metafory.</a:t>
            </a:r>
            <a:r>
              <a:rPr lang="cs-CZ" sz="2000" dirty="0">
                <a:solidFill>
                  <a:srgbClr val="10253F"/>
                </a:solidFill>
              </a:rPr>
              <a:t>. </a:t>
            </a: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0" y="2020888"/>
            <a:ext cx="8501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000" b="1" dirty="0">
                <a:solidFill>
                  <a:schemeClr val="tx2">
                    <a:lumMod val="75000"/>
                  </a:schemeClr>
                </a:solidFill>
              </a:rPr>
              <a:t>Dětství prožil v Praze a v </a:t>
            </a:r>
            <a:r>
              <a:rPr lang="cs-CZ" altLang="cs-CZ" sz="2000" b="1" dirty="0" err="1">
                <a:solidFill>
                  <a:schemeClr val="tx2">
                    <a:lumMod val="75000"/>
                  </a:schemeClr>
                </a:solidFill>
              </a:rPr>
              <a:t>Bělé</a:t>
            </a:r>
            <a:r>
              <a:rPr lang="cs-CZ" altLang="cs-CZ" sz="2000" b="1" dirty="0">
                <a:solidFill>
                  <a:schemeClr val="tx2">
                    <a:lumMod val="75000"/>
                  </a:schemeClr>
                </a:solidFill>
              </a:rPr>
              <a:t> pod Bezdězem.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50825" y="908050"/>
            <a:ext cx="8569325" cy="830263"/>
          </a:xfrm>
          <a:prstGeom prst="rect">
            <a:avLst/>
          </a:prstGeom>
          <a:solidFill>
            <a:schemeClr val="accent6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1) Jakou krajinou z dětství byl básník ve své tvorbě ovlivněn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250825" y="2606675"/>
            <a:ext cx="8535988" cy="461963"/>
          </a:xfrm>
          <a:prstGeom prst="rect">
            <a:avLst/>
          </a:prstGeom>
          <a:solidFill>
            <a:schemeClr val="accent6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400" dirty="0">
                <a:solidFill>
                  <a:schemeClr val="bg1"/>
                </a:solidFill>
                <a:latin typeface="Arial Black" pitchFamily="34" charset="0"/>
              </a:rPr>
              <a:t>2) Jaký typ poezie Vladimír Holan tvořil?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3015" name="Rectangle 9"/>
          <p:cNvSpPr>
            <a:spLocks noChangeArrowheads="1"/>
          </p:cNvSpPr>
          <p:nvPr/>
        </p:nvSpPr>
        <p:spPr bwMode="auto">
          <a:xfrm>
            <a:off x="250825" y="169863"/>
            <a:ext cx="8535988" cy="5222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rgbClr val="FFFF00"/>
                </a:solidFill>
                <a:latin typeface="Arial Black" pitchFamily="34" charset="0"/>
              </a:rPr>
              <a:t>SHRNUTÍ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0825" y="3975100"/>
            <a:ext cx="8569325" cy="46196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>
            <a:spAutoFit/>
          </a:bodyPr>
          <a:lstStyle/>
          <a:p>
            <a:pPr>
              <a:buFont typeface="Wingdings 2" pitchFamily="18" charset="2"/>
              <a:buNone/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3)Co je typické pro formu jeho básní?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0825" y="5487988"/>
            <a:ext cx="8535988" cy="83026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400" dirty="0">
                <a:solidFill>
                  <a:schemeClr val="bg1"/>
                </a:solidFill>
                <a:latin typeface="Arial Black" pitchFamily="34" charset="0"/>
              </a:rPr>
              <a:t>4) Které jeho básně-příběhy vznikaly už za okupace?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6342063"/>
            <a:ext cx="9144000" cy="4000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První testament (1940), Terezka Planetová (1943)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364" grpId="0"/>
      <p:bldP spid="15365" grpId="0"/>
      <p:bldP spid="13317" grpId="0" animBg="1"/>
      <p:bldP spid="13318" grpId="0" animBg="1"/>
      <p:bldP spid="8" grpId="0" animBg="1"/>
      <p:bldP spid="9" grpId="0" animBg="1"/>
      <p:bldP spid="11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388" y="2060575"/>
            <a:ext cx="8964612" cy="2232025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Hoznauer, Miloslav: Česká literatura po roce 1945, Fortuna 1992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III. K literatuře v kostce, Fragment 2000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IV. K literatuře v kostce, Fragment 2004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Holan, Vladimír: Noční hlídka srdce, KPP, Československý spisovatel, Praha 1963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Křivánek, Vladimír: Kolik příležitostí má báseň, Host, Brno 2007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44035" name="Obdélník 4"/>
          <p:cNvSpPr>
            <a:spLocks noChangeArrowheads="1"/>
          </p:cNvSpPr>
          <p:nvPr/>
        </p:nvSpPr>
        <p:spPr bwMode="auto">
          <a:xfrm>
            <a:off x="414338" y="549275"/>
            <a:ext cx="26590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037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700213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060" name="Obdélník 6"/>
          <p:cNvSpPr>
            <a:spLocks noChangeArrowheads="1"/>
          </p:cNvSpPr>
          <p:nvPr/>
        </p:nvSpPr>
        <p:spPr bwMode="auto">
          <a:xfrm>
            <a:off x="542925" y="1196975"/>
            <a:ext cx="1763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062" name="TextovéPole 1"/>
          <p:cNvSpPr txBox="1">
            <a:spLocks noChangeArrowheads="1"/>
          </p:cNvSpPr>
          <p:nvPr/>
        </p:nvSpPr>
        <p:spPr bwMode="auto">
          <a:xfrm>
            <a:off x="646113" y="2060575"/>
            <a:ext cx="80295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  <p:sp>
        <p:nvSpPr>
          <p:cNvPr id="45063" name="Obdélník 6"/>
          <p:cNvSpPr>
            <a:spLocks noChangeArrowheads="1"/>
          </p:cNvSpPr>
          <p:nvPr/>
        </p:nvSpPr>
        <p:spPr bwMode="auto">
          <a:xfrm>
            <a:off x="530225" y="2060575"/>
            <a:ext cx="8964613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altLang="cs-CZ" sz="1200">
                <a:hlinkClick r:id="rId2"/>
              </a:rPr>
              <a:t>http://www.slovnikceskeliteratury.cz/getImage.jsp?docid=6&amp;id=135</a:t>
            </a:r>
          </a:p>
          <a:p>
            <a:pPr marL="342900" indent="-342900"/>
            <a:r>
              <a:rPr lang="cs-CZ" altLang="cs-CZ" sz="1200">
                <a:hlinkClick r:id="rId2"/>
              </a:rPr>
              <a:t>http://www.pametnidesky.estranky.cz/img/mid/680/bela-pod-bezdezem--masarykovo-nam.--2007-07-14--9-.jpg</a:t>
            </a:r>
            <a:endParaRPr lang="cs-CZ" altLang="cs-CZ" sz="1200"/>
          </a:p>
          <a:p>
            <a:pPr marL="342900" indent="-342900"/>
            <a:r>
              <a:rPr lang="cs-CZ" altLang="cs-CZ" sz="1200" u="sng">
                <a:hlinkClick r:id="rId3"/>
              </a:rPr>
              <a:t>http://b.wz.cz/photo800600/m/milice_blgz_cz/80/DSCN3649.jpg</a:t>
            </a:r>
            <a:r>
              <a:rPr lang="cs-CZ" altLang="cs-CZ" sz="1200" u="sng"/>
              <a:t> </a:t>
            </a:r>
          </a:p>
          <a:p>
            <a:pPr marL="342900" indent="-342900"/>
            <a:r>
              <a:rPr lang="cs-CZ" altLang="cs-CZ" sz="1200" u="sng">
                <a:hlinkClick r:id="rId4"/>
              </a:rPr>
              <a:t>http://img.ihned.cz/attachment.php/750/38648750/otu4CD7IKNkl6PQWbcefghqrxyz0U9Vm/90.jpg</a:t>
            </a:r>
            <a:endParaRPr lang="cs-CZ" altLang="cs-CZ" sz="1200" u="sng"/>
          </a:p>
          <a:p>
            <a:pPr marL="342900" indent="-342900"/>
            <a:r>
              <a:rPr lang="cs-CZ" altLang="cs-CZ" sz="1200">
                <a:hlinkClick r:id="rId5"/>
              </a:rPr>
              <a:t>http://www.praha.eu/public/f6/63/18/1587478_381142_kampa_werichova_vila_ilus.jpg</a:t>
            </a:r>
            <a:endParaRPr lang="cs-CZ" altLang="cs-CZ" sz="1200"/>
          </a:p>
          <a:p>
            <a:pPr marL="342900" indent="-342900"/>
            <a:r>
              <a:rPr lang="cs-CZ" altLang="cs-CZ" sz="1200" u="sng">
                <a:hlinkClick r:id="rId6"/>
              </a:rPr>
              <a:t>http://upload.wikimedia.org/wikipedia/commons/5/52/Ko%C5%BEelu%C5%BEna_tzv._Werichova_vila_ (Mal%C3%A1_Strana).JPG</a:t>
            </a:r>
            <a:endParaRPr lang="cs-CZ" altLang="cs-CZ" sz="1200" u="sng"/>
          </a:p>
          <a:p>
            <a:pPr marL="342900" indent="-342900"/>
            <a:r>
              <a:rPr lang="cs-CZ" altLang="cs-CZ" sz="1200">
                <a:hlinkClick r:id="rId7"/>
              </a:rPr>
              <a:t>http://upload.wikimedia.org/wikipedia/commons/4/49/VLADIMIR_HOLAN.jpg</a:t>
            </a:r>
            <a:endParaRPr lang="cs-CZ" altLang="cs-CZ" sz="1200"/>
          </a:p>
          <a:p>
            <a:pPr marL="342900" indent="-342900"/>
            <a:r>
              <a:rPr lang="cs-CZ" altLang="cs-CZ" sz="1200" u="sng">
                <a:hlinkClick r:id="rId8"/>
              </a:rPr>
              <a:t>http://www.fototuristika.cz/data/wysiwyg/tips/475/image/werichova_vila_1.jpg</a:t>
            </a:r>
            <a:endParaRPr lang="cs-CZ" altLang="cs-CZ" sz="1200" u="sng"/>
          </a:p>
          <a:p>
            <a:pPr marL="342900" indent="-342900"/>
            <a:r>
              <a:rPr lang="cs-CZ" altLang="cs-CZ" sz="1200" u="sng">
                <a:hlinkClick r:id="rId9"/>
              </a:rPr>
              <a:t>http://rebstein.files.wordpress.com/2013/04/holan.jpg</a:t>
            </a:r>
            <a:endParaRPr lang="cs-CZ" altLang="cs-CZ" sz="1200" u="sng"/>
          </a:p>
          <a:p>
            <a:pPr marL="342900" indent="-342900"/>
            <a:r>
              <a:rPr lang="cs-CZ" altLang="cs-CZ" sz="1200">
                <a:hlinkClick r:id="rId10"/>
              </a:rPr>
              <a:t>http://www.paseka.cz/webdata/0000002413_03.jpg</a:t>
            </a:r>
            <a:endParaRPr lang="cs-CZ" altLang="cs-CZ" sz="1200"/>
          </a:p>
          <a:p>
            <a:pPr marL="342900" indent="-342900"/>
            <a:r>
              <a:rPr lang="cs-CZ" altLang="cs-CZ" sz="1200" u="sng">
                <a:hlinkClick r:id="rId11"/>
              </a:rPr>
              <a:t>http://www.antikvariatmotyl.cz/media/images/lamento.jpg</a:t>
            </a:r>
            <a:endParaRPr lang="cs-CZ" altLang="cs-CZ" sz="1200" u="sng"/>
          </a:p>
          <a:p>
            <a:pPr marL="342900" indent="-342900"/>
            <a:r>
              <a:rPr lang="cs-CZ" altLang="cs-CZ" sz="1200" u="sng">
                <a:hlinkClick r:id="rId12"/>
              </a:rPr>
              <a:t>http://audioteka.cz/images/products/vladimir-holan/noc-s-hamletem-duze.jpg</a:t>
            </a:r>
            <a:endParaRPr lang="cs-CZ" altLang="cs-CZ" sz="1200" u="sng"/>
          </a:p>
          <a:p>
            <a:pPr marL="342900" indent="-342900"/>
            <a:r>
              <a:rPr lang="cs-CZ" altLang="cs-CZ" sz="1200">
                <a:hlinkClick r:id="rId13"/>
              </a:rPr>
              <a:t>http://i.sme.sk/vydania/20100401/photo2/sm-0401-021c-scan1.rw.jpg</a:t>
            </a:r>
            <a:endParaRPr lang="cs-CZ" altLang="cs-CZ" sz="1200"/>
          </a:p>
          <a:p>
            <a:pPr marL="342900" indent="-342900"/>
            <a:r>
              <a:rPr lang="cs-CZ" altLang="cs-CZ" sz="1200" u="sng">
                <a:hlinkClick r:id="rId14"/>
              </a:rPr>
              <a:t>http://kyklop.blokuje.cz/img/hamlet01.jpg</a:t>
            </a:r>
            <a:r>
              <a:rPr lang="cs-CZ" altLang="cs-CZ" sz="1200" u="sng"/>
              <a:t> </a:t>
            </a:r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/>
          </a:p>
          <a:p>
            <a:pPr marL="342900" indent="-342900"/>
            <a:endParaRPr lang="cs-CZ" altLang="cs-CZ" sz="1200" u="sng"/>
          </a:p>
          <a:p>
            <a:pPr marL="342900" indent="-342900"/>
            <a:endParaRPr lang="cs-CZ" altLang="cs-CZ" sz="1200" u="sng"/>
          </a:p>
          <a:p>
            <a:pPr marL="342900" indent="-342900"/>
            <a:endParaRPr lang="cs-CZ" altLang="cs-CZ" sz="1200"/>
          </a:p>
          <a:p>
            <a:pPr marL="342900" indent="-342900">
              <a:buFontTx/>
              <a:buAutoNum type="arabicParenR" startAt="3"/>
            </a:pPr>
            <a:endParaRPr lang="cs-CZ" altLang="cs-CZ" sz="1200" u="sng"/>
          </a:p>
          <a:p>
            <a:pPr marL="342900" indent="-342900">
              <a:buFontTx/>
              <a:buAutoNum type="arabicParenR" startAt="3"/>
            </a:pPr>
            <a:endParaRPr lang="cs-CZ" altLang="cs-CZ" sz="1200"/>
          </a:p>
          <a:p>
            <a:pPr marL="342900" indent="-342900">
              <a:buFontTx/>
              <a:buAutoNum type="arabicParenR" startAt="2"/>
            </a:pPr>
            <a:endParaRPr lang="cs-CZ" altLang="cs-CZ" sz="1200"/>
          </a:p>
          <a:p>
            <a:pPr marL="342900" indent="-342900">
              <a:buFontTx/>
              <a:buAutoNum type="arabicParenR" startAt="2"/>
            </a:pPr>
            <a:endParaRPr lang="cs-CZ" altLang="cs-CZ" sz="1200"/>
          </a:p>
          <a:p>
            <a:pPr marL="342900" indent="-342900">
              <a:buFontTx/>
              <a:buAutoNum type="arabicParenR"/>
            </a:pPr>
            <a:endParaRPr lang="cs-CZ" altLang="cs-CZ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4046</TotalTime>
  <Words>3341</Words>
  <Application>Microsoft Office PowerPoint</Application>
  <PresentationFormat>Předvádění na obrazovce (4:3)</PresentationFormat>
  <Paragraphs>432</Paragraphs>
  <Slides>43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52" baseType="lpstr">
      <vt:lpstr>Arial</vt:lpstr>
      <vt:lpstr>Calibri</vt:lpstr>
      <vt:lpstr>Wingdings</vt:lpstr>
      <vt:lpstr>Arial Black</vt:lpstr>
      <vt:lpstr>Georgia</vt:lpstr>
      <vt:lpstr>Wingdings 2</vt:lpstr>
      <vt:lpstr>Tahoma</vt:lpstr>
      <vt:lpstr>Times New Roman</vt:lpstr>
      <vt:lpstr>Motiv sady Office</vt:lpstr>
      <vt:lpstr>Snímek 1</vt:lpstr>
      <vt:lpstr>Snímek 2</vt:lpstr>
      <vt:lpstr>Snímek 3</vt:lpstr>
      <vt:lpstr>Snímek 4</vt:lpstr>
      <vt:lpstr>Vladimír Holan (1901-1980) nejsložitější český básník a překladatel</vt:lpstr>
      <vt:lpstr>Doplňte do textu chybějící slova o poezii VLADIMÍRA HOLANA:</vt:lpstr>
      <vt:lpstr>Snímek 7</vt:lpstr>
      <vt:lpstr>Snímek 8</vt:lpstr>
      <vt:lpstr>4) Ve kterých sbírkách ve 30. letech si už vytvořil vlastní básnický styl?</vt:lpstr>
      <vt:lpstr>Snímek 10</vt:lpstr>
      <vt:lpstr>Snímek 11</vt:lpstr>
      <vt:lpstr>Snímek 12</vt:lpstr>
      <vt:lpstr>Na Kampě kousek od Karlova mostu je osamělý dům s atmosférou tajemství. Na konci 18. století zde bydlel Josef Dobrovský. Po válce v letech 1946-48 tu v přízemním bytě s obloukovitými okny bydlel Jiří Voskovec a nad ním jeho přítel Jan Werich .  Když Jiří Voskovec odešel na západ, tak se do jeho bytu v srpnu 1949 nastěhoval Vladimír Holan se svou rodinou.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Slovníček použitých básnických prostředků: 1</vt:lpstr>
      <vt:lpstr>Slovníček použitých básnických prostředků: 2</vt:lpstr>
      <vt:lpstr>Snímek 41</vt:lpstr>
      <vt:lpstr>Snímek 42</vt:lpstr>
      <vt:lpstr>Snímek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české poezie po roce 1945</dc:title>
  <dc:creator>Věra</dc:creator>
  <cp:lastModifiedBy>Dum</cp:lastModifiedBy>
  <cp:revision>556</cp:revision>
  <dcterms:created xsi:type="dcterms:W3CDTF">2012-09-04T07:20:51Z</dcterms:created>
  <dcterms:modified xsi:type="dcterms:W3CDTF">2014-03-18T09:21:38Z</dcterms:modified>
</cp:coreProperties>
</file>