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72" r:id="rId1"/>
  </p:sldMasterIdLst>
  <p:notesMasterIdLst>
    <p:notesMasterId r:id="rId55"/>
  </p:notesMasterIdLst>
  <p:sldIdLst>
    <p:sldId id="274" r:id="rId2"/>
    <p:sldId id="275" r:id="rId3"/>
    <p:sldId id="276" r:id="rId4"/>
    <p:sldId id="286" r:id="rId5"/>
    <p:sldId id="346" r:id="rId6"/>
    <p:sldId id="309" r:id="rId7"/>
    <p:sldId id="280" r:id="rId8"/>
    <p:sldId id="279" r:id="rId9"/>
    <p:sldId id="311" r:id="rId10"/>
    <p:sldId id="313" r:id="rId11"/>
    <p:sldId id="332" r:id="rId12"/>
    <p:sldId id="331" r:id="rId13"/>
    <p:sldId id="312" r:id="rId14"/>
    <p:sldId id="334" r:id="rId15"/>
    <p:sldId id="335" r:id="rId16"/>
    <p:sldId id="298" r:id="rId17"/>
    <p:sldId id="297" r:id="rId18"/>
    <p:sldId id="290" r:id="rId19"/>
    <p:sldId id="300" r:id="rId20"/>
    <p:sldId id="294" r:id="rId21"/>
    <p:sldId id="304" r:id="rId22"/>
    <p:sldId id="303" r:id="rId23"/>
    <p:sldId id="278" r:id="rId24"/>
    <p:sldId id="305" r:id="rId25"/>
    <p:sldId id="306" r:id="rId26"/>
    <p:sldId id="295" r:id="rId27"/>
    <p:sldId id="340" r:id="rId28"/>
    <p:sldId id="341" r:id="rId29"/>
    <p:sldId id="342" r:id="rId30"/>
    <p:sldId id="289" r:id="rId31"/>
    <p:sldId id="266" r:id="rId32"/>
    <p:sldId id="265" r:id="rId33"/>
    <p:sldId id="314" r:id="rId34"/>
    <p:sldId id="315" r:id="rId35"/>
    <p:sldId id="316" r:id="rId36"/>
    <p:sldId id="317" r:id="rId37"/>
    <p:sldId id="318" r:id="rId38"/>
    <p:sldId id="319" r:id="rId39"/>
    <p:sldId id="320" r:id="rId40"/>
    <p:sldId id="321" r:id="rId41"/>
    <p:sldId id="322" r:id="rId42"/>
    <p:sldId id="323" r:id="rId43"/>
    <p:sldId id="324" r:id="rId44"/>
    <p:sldId id="325" r:id="rId45"/>
    <p:sldId id="273" r:id="rId46"/>
    <p:sldId id="326" r:id="rId47"/>
    <p:sldId id="345" r:id="rId48"/>
    <p:sldId id="344" r:id="rId49"/>
    <p:sldId id="287" r:id="rId50"/>
    <p:sldId id="268" r:id="rId51"/>
    <p:sldId id="343" r:id="rId52"/>
    <p:sldId id="307" r:id="rId53"/>
    <p:sldId id="348" r:id="rId5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FD1"/>
    <a:srgbClr val="2EF27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1598" autoAdjust="0"/>
  </p:normalViewPr>
  <p:slideViewPr>
    <p:cSldViewPr>
      <p:cViewPr varScale="1">
        <p:scale>
          <a:sx n="100" d="100"/>
          <a:sy n="100" d="100"/>
        </p:scale>
        <p:origin x="-2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362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0F5A5E-E99C-4FCA-8181-7EC3A095F3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5891A2-89C1-46E9-9F6B-29D5A6831D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1711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91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9641424-A86F-454B-85FF-A371C15F7941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15427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522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227BFD8-BE11-4944-A5E5-62FE27032A7D}" type="slidenum">
              <a:rPr lang="cs-CZ" smtClean="0"/>
              <a:pPr/>
              <a:t>18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35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36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37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38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39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40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41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42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43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44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46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5891A2-89C1-46E9-9F6B-29D5A6831D34}" type="slidenum">
              <a:rPr lang="cs-CZ" smtClean="0"/>
              <a:pPr/>
              <a:t>47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563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A7F6517-43F0-4FF8-812B-D54650267B6B}" type="slidenum">
              <a:rPr lang="cs-CZ" smtClean="0">
                <a:cs typeface="Arial" pitchFamily="34" charset="0"/>
              </a:rPr>
              <a:pPr/>
              <a:t>51</a:t>
            </a:fld>
            <a:endParaRPr lang="cs-CZ" smtClean="0">
              <a:cs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A6B3462-6C5F-478E-97E4-ACF0C5437384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7DF76FD1-C9AD-4A3D-B8E1-8AA09BB1A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6B3462-6C5F-478E-97E4-ACF0C5437384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DF76FD1-C9AD-4A3D-B8E1-8AA09BB1A4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A6B3462-6C5F-478E-97E4-ACF0C5437384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7DF76FD1-C9AD-4A3D-B8E1-8AA09BB1A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A6B3462-6C5F-478E-97E4-ACF0C5437384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7DF76FD1-C9AD-4A3D-B8E1-8AA09BB1A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g1.wikia.nocookie.net/__cb20130105234117/fifthharmony/images/7/7d/The-beatles-granger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5/Hippie_bug!_(1043753793).jpg/800px-Hippie_bug!_(1043753793).jpg" TargetMode="External"/><Relationship Id="rId2" Type="http://schemas.openxmlformats.org/officeDocument/2006/relationships/hyperlink" Target="http://upload.wikimedia.org/wikipedia/commons/thumb/6/6d/Hippies_04thailand0026.jpg/800px-Hippies_04thailand0026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1.bp.blogspot.com/-NMGW06JFjuY/TrBd3JJ_HII/AAAAAAAACD8/J3JcdkxX0aU/s1600/boots-1967-fashion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kvariatmotyl.cz/media/images/X1242511198603742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slovnikceskeliteratury.cz/getImage.jsp?docid=107&amp;thmb&amp;id=468" TargetMode="Externa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moderni-dejiny.cz/PublicFiles/UserFiles/image/Metodika/08_CSR_1948-1968/800x800_sesity(1).jpg" TargetMode="External"/><Relationship Id="rId4" Type="http://schemas.openxmlformats.org/officeDocument/2006/relationships/hyperlink" Target="http://www.moderni-dejiny.cz/PublicFiles/UserFiles/image/Metodika/08_CSR_1948-1968/800x800_ilustracni_Tvar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upload.wikimedia.org/wikipedia/commons/2/2d/Kerouac_by_Palumbo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ferlinghettifilm.com/highslide/images/dylan-ferlinghetti.jpg" TargetMode="Externa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rosariomariocapalbo.files.wordpress.com/2011/02/beat-generation1.jpg?w=640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lovart.sk/buxus/images/image_10427_19_v1.jpeg" TargetMode="External"/><Relationship Id="rId5" Type="http://schemas.openxmlformats.org/officeDocument/2006/relationships/hyperlink" Target="http://thehotrats.files.wordpress.com/2013/08/05ginsburgimg-blogspan.jpg" TargetMode="Externa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report.cz/images/ireport/clanky/Majales/majales.jp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1.bp.blogspot.com/-vrmDN-mlJ9k/TcRbC7nbh7I/AAAAAAAABfE/o-DiS52TwW4/s400/kral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msl.edu/~thomaskp/gberg.JPG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proxy.jxs.cz/~nd01/jxs/cz~/544/397/20aea72334_16797071_o2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img4.rajce.idnes.cz/d0401/7/7948/7948505_f34c51bcb8478084020c2c76c9b031f2/images/Lochovice_-_86_.jpg" TargetMode="External"/><Relationship Id="rId4" Type="http://schemas.openxmlformats.org/officeDocument/2006/relationships/hyperlink" Target="http://www.prostor-ad.cz/pruvodce/okolobrd/lochovic/img/hrob.jpg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suo.cz/foto/akce/737.JPG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msuo.cz/foto/foto/315_10.JPG" TargetMode="External"/><Relationship Id="rId4" Type="http://schemas.openxmlformats.org/officeDocument/2006/relationships/image" Target="../media/image23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data.bux.cz/book/008/560/0085606/large.jpg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kalfa.cz/fotky10186/fotos/_vyr_4545150126.jpg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oderni-dejiny.cz/PublicFiles/UserFiles/image/Metodika/08_CSR_1948-1968/800x800_ilustracni_Tvar.jpg" TargetMode="External"/><Relationship Id="rId13" Type="http://schemas.openxmlformats.org/officeDocument/2006/relationships/hyperlink" Target="http://www.slovart.sk/buxus/images/image_10427_19_v1.jpeg" TargetMode="External"/><Relationship Id="rId18" Type="http://schemas.openxmlformats.org/officeDocument/2006/relationships/hyperlink" Target="http://www.prostor-ad.cz/pruvodce/okolobrd/lochovic/img/hrob.jpg" TargetMode="External"/><Relationship Id="rId3" Type="http://schemas.openxmlformats.org/officeDocument/2006/relationships/hyperlink" Target="http://upload.wikimedia.org/wikipedia/commons/thumb/b/b5/Hippie_bug!_(1043753793).jpg/800px-Hippie_bug!_(1043753793).jpg" TargetMode="External"/><Relationship Id="rId21" Type="http://schemas.openxmlformats.org/officeDocument/2006/relationships/hyperlink" Target="http://www.msuo.cz/foto/foto/315_10.JPG" TargetMode="External"/><Relationship Id="rId7" Type="http://schemas.openxmlformats.org/officeDocument/2006/relationships/hyperlink" Target="http://www.slovnikceskeliteratury.cz/getImage.jsp?docid=107&amp;thmb&amp;id=468" TargetMode="External"/><Relationship Id="rId12" Type="http://schemas.openxmlformats.org/officeDocument/2006/relationships/hyperlink" Target="http://rosariomariocapalbo.files.wordpress.com/2011/02/beat-generation1.jpg?w=640" TargetMode="External"/><Relationship Id="rId17" Type="http://schemas.openxmlformats.org/officeDocument/2006/relationships/hyperlink" Target="http://www.umsl.edu/~thomaskp/gberg.JPG" TargetMode="External"/><Relationship Id="rId2" Type="http://schemas.openxmlformats.org/officeDocument/2006/relationships/hyperlink" Target="http://img1.wikia.nocookie.net/__cb20130105234117/fifthharmony/images/7/7d/The-beatles-granger.jpg" TargetMode="External"/><Relationship Id="rId16" Type="http://schemas.openxmlformats.org/officeDocument/2006/relationships/hyperlink" Target="http://1.bp.blogspot.com/-vrmDN-mlJ9k/TcRbC7nbh7I/AAAAAAAABfE/o-DiS52TwW4/s400/kral.JPG" TargetMode="External"/><Relationship Id="rId20" Type="http://schemas.openxmlformats.org/officeDocument/2006/relationships/hyperlink" Target="http://media.novinky.cz/522/45222-top_foto2-wuocv.jpg?1236751196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www.antikvariatmotyl.cz/media/images/X1242511198603742.jpg" TargetMode="External"/><Relationship Id="rId11" Type="http://schemas.openxmlformats.org/officeDocument/2006/relationships/hyperlink" Target="http://upload.wikimedia.org/wikipedia/commons/2/2d/Kerouac_by_Palumbo.jpg" TargetMode="External"/><Relationship Id="rId24" Type="http://schemas.openxmlformats.org/officeDocument/2006/relationships/hyperlink" Target="http://www.antikalfa.cz/fotky10186/fotos/_vyr_4545150126.jpg" TargetMode="External"/><Relationship Id="rId5" Type="http://schemas.openxmlformats.org/officeDocument/2006/relationships/hyperlink" Target="http://1.bp.blogspot.com/-NMGW06JFjuY/TrBd3JJ_HII/AAAAAAAACD8/J3JcdkxX0aU/s1600/boots-1967-fashion.jpg" TargetMode="External"/><Relationship Id="rId15" Type="http://schemas.openxmlformats.org/officeDocument/2006/relationships/hyperlink" Target="http://www.ireport.cz/images/ireport/clanky/Majales/majales.jpg" TargetMode="External"/><Relationship Id="rId23" Type="http://schemas.openxmlformats.org/officeDocument/2006/relationships/hyperlink" Target="http://data.bux.cz/book/008/560/0085606/large.jpg" TargetMode="External"/><Relationship Id="rId10" Type="http://schemas.openxmlformats.org/officeDocument/2006/relationships/hyperlink" Target="http://ferlinghettifilm.com/highslide/images/dylan-ferlinghetti.jpg" TargetMode="External"/><Relationship Id="rId19" Type="http://schemas.openxmlformats.org/officeDocument/2006/relationships/hyperlink" Target="http://img4.rajce.idnes.cz/d0401/7/7948/7948505_f34c51bcb8478084020c2c76c9b031f2/images/Lochovice_-_86_.jpg" TargetMode="External"/><Relationship Id="rId4" Type="http://schemas.openxmlformats.org/officeDocument/2006/relationships/hyperlink" Target="http://upload.wikimedia.org/wikipedia/commons/thumb/6/6d/Hippies_04thailand0026.jpg/800px-Hippies_04thailand0026.jpg" TargetMode="External"/><Relationship Id="rId9" Type="http://schemas.openxmlformats.org/officeDocument/2006/relationships/hyperlink" Target="http://www.moderni-dejiny.cz/PublicFiles/UserFiles/image/Metodika/08_CSR_1948-1968/800x800_sesity(1).jpg" TargetMode="External"/><Relationship Id="rId14" Type="http://schemas.openxmlformats.org/officeDocument/2006/relationships/hyperlink" Target="http://thehotrats.files.wordpress.com/2013/08/05ginsburgimg-blogspan.jpg" TargetMode="External"/><Relationship Id="rId22" Type="http://schemas.openxmlformats.org/officeDocument/2006/relationships/hyperlink" Target="http://www.msuo.cz/foto/akce/73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518743824"/>
              </p:ext>
            </p:extLst>
          </p:nvPr>
        </p:nvGraphicFramePr>
        <p:xfrm>
          <a:off x="468313" y="1052513"/>
          <a:ext cx="8229600" cy="551970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5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 a literatura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947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Střední škola pedagogická, hotelnictví a služeb, Litoměřice, příspěvková organizace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980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 poezie po roce 1945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980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Pilousová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980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 Poezie českého beatnika, Václav Hrabě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980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čtvrtý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980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1.pololetí školního roku 2012/2013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8229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Vliv západní kultury v 60. letech, časopisy Světová literatura a Host do domu. Beatnici –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pojem a znaky skupiny, Majáles v Praze v roce 1965, Václav Hrabě, život.Dílo: Stop-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time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Blues pro bláznivou holku. Miroslav Kovařík - tvůrce legendy, Pavel Míka, Otevřený dopis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Václavu Hraběti. Stylizace lyrického mluvčího, témata poezie.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962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určená jako podklad pro výklad  a práci s texty v  hodině,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je v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yužitelná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  samostatné studium nebo opakování žáků.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endParaRPr lang="cs-CZ" sz="1200" dirty="0" smtClean="0">
                        <a:solidFill>
                          <a:srgbClr val="365F9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962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Klíčová slova</a:t>
                      </a: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Vliv západní kultury v 60. letech, časopisy Světová literatura a Host do domu. Beatnici –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pojem a znaky skupiny, Majáles v Praze v roce 1965, Václav Hrabě, Dílo: Stop-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time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Blues pro bláznivou holku. Miroslav Kovařík tvůrce legendy, Pavel Míka, otevřený dopis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Václavu Hraběti. Stylizace lyrického mluvčího, témata poezie, úryvky z básní,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básní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</a:tbl>
          </a:graphicData>
        </a:graphic>
      </p:graphicFrame>
      <p:pic>
        <p:nvPicPr>
          <p:cNvPr id="20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115888"/>
            <a:ext cx="3563938" cy="8715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Obdélník 3"/>
          <p:cNvSpPr>
            <a:spLocks noChangeArrowheads="1"/>
          </p:cNvSpPr>
          <p:nvPr/>
        </p:nvSpPr>
        <p:spPr bwMode="auto">
          <a:xfrm>
            <a:off x="395288" y="981075"/>
            <a:ext cx="8497887" cy="646113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defRPr/>
            </a:pPr>
            <a:r>
              <a:rPr lang="cs-CZ" sz="3600" dirty="0">
                <a:solidFill>
                  <a:schemeClr val="bg1"/>
                </a:solidFill>
                <a:latin typeface="Arial Black" pitchFamily="34" charset="0"/>
              </a:rPr>
              <a:t>ČESKÁ</a:t>
            </a:r>
            <a:r>
              <a:rPr lang="cs-CZ" sz="3600" b="1" dirty="0">
                <a:solidFill>
                  <a:schemeClr val="bg1"/>
                </a:solidFill>
                <a:latin typeface="Arial Black" pitchFamily="34" charset="0"/>
              </a:rPr>
              <a:t> POEZIE PO ROCE 1945 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088" y="1557338"/>
            <a:ext cx="7921625" cy="48958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42988" y="1866900"/>
            <a:ext cx="7345362" cy="23542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5288" y="2133600"/>
            <a:ext cx="6264275" cy="1417638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2987824" y="3284984"/>
            <a:ext cx="5616624" cy="1872432"/>
          </a:xfr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 rtlCol="0">
            <a:normAutofit/>
          </a:bodyPr>
          <a:lstStyle/>
          <a:p>
            <a:pPr algn="l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endParaRPr lang="cs-CZ" sz="4000" b="1" u="sng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algn="l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r>
              <a:rPr lang="cs-CZ" sz="4400" b="1" u="sng" dirty="0" smtClean="0">
                <a:solidFill>
                  <a:schemeClr val="bg1"/>
                </a:solidFill>
                <a:latin typeface="Arial Black" pitchFamily="34" charset="0"/>
              </a:rPr>
              <a:t>VÁCLAV HRABĚ </a:t>
            </a:r>
          </a:p>
          <a:p>
            <a:pPr algn="l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endParaRPr lang="cs-CZ" sz="4000" b="1" u="sng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endParaRPr lang="cs-CZ" sz="2800" dirty="0" smtClean="0">
              <a:solidFill>
                <a:srgbClr val="002060"/>
              </a:solidFill>
            </a:endParaRPr>
          </a:p>
        </p:txBody>
      </p:sp>
      <p:sp>
        <p:nvSpPr>
          <p:cNvPr id="7171" name="Rectangle 6"/>
          <p:cNvSpPr>
            <a:spLocks noChangeArrowheads="1"/>
          </p:cNvSpPr>
          <p:nvPr/>
        </p:nvSpPr>
        <p:spPr bwMode="auto">
          <a:xfrm>
            <a:off x="251520" y="404664"/>
            <a:ext cx="8383587" cy="1569660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Tx/>
              <a:buAutoNum type="arabicPeriod"/>
              <a:defRPr/>
            </a:pPr>
            <a:endParaRPr lang="cs-CZ" altLang="cs-CZ" sz="3200" dirty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Tx/>
              <a:buAutoNum type="arabicPeriod"/>
              <a:defRPr/>
            </a:pPr>
            <a:endParaRPr lang="cs-CZ" altLang="cs-CZ" sz="3200" dirty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defRPr/>
            </a:pPr>
            <a:r>
              <a:rPr lang="cs-CZ" altLang="cs-CZ" sz="3200" dirty="0">
                <a:solidFill>
                  <a:schemeClr val="bg1"/>
                </a:solidFill>
                <a:latin typeface="Arial Black" pitchFamily="34" charset="0"/>
              </a:rPr>
              <a:t>  </a:t>
            </a:r>
            <a:r>
              <a:rPr lang="cs-CZ" altLang="cs-CZ" sz="3200" dirty="0" smtClean="0">
                <a:solidFill>
                  <a:schemeClr val="bg1"/>
                </a:solidFill>
                <a:latin typeface="Arial Black" pitchFamily="34" charset="0"/>
              </a:rPr>
              <a:t>  18. POEZIE ČESKÉHO BEATNIKA</a:t>
            </a:r>
            <a:endParaRPr lang="cs-CZ" altLang="cs-CZ" sz="32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0825" y="2276872"/>
            <a:ext cx="8353623" cy="5044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601524"/>
            <a:ext cx="9144000" cy="523220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Historicko-politický kontext po r. 1956</a:t>
            </a:r>
            <a:endParaRPr lang="cs-CZ" sz="28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1273984"/>
            <a:ext cx="8712968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       Po vlně kritiky stalinismu dochází v letech 1958-1968  k oslabení moci komunistické vlády, což se projevilo         v české kultuře </a:t>
            </a:r>
            <a:r>
              <a:rPr lang="cs-CZ" sz="2400" b="1" dirty="0" smtClean="0">
                <a:solidFill>
                  <a:srgbClr val="10253F"/>
                </a:solidFill>
                <a:latin typeface="Arial Black" pitchFamily="34" charset="0"/>
                <a:cs typeface="Arial" pitchFamily="34" charset="0"/>
              </a:rPr>
              <a:t>uvolněním kontroly </a:t>
            </a:r>
            <a:r>
              <a:rPr lang="cs-CZ" sz="24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nad vydávanými pracemi a rozšířením publikačních možností i dříve zakázaných autorů. 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51520" y="3478356"/>
            <a:ext cx="864096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       V literatuře i životním stylu mladé generace se projevil </a:t>
            </a:r>
            <a:r>
              <a:rPr lang="cs-CZ" sz="2400" b="1" dirty="0" smtClean="0">
                <a:solidFill>
                  <a:srgbClr val="10253F"/>
                </a:solidFill>
                <a:latin typeface="Arial Black" pitchFamily="34" charset="0"/>
                <a:cs typeface="Arial" pitchFamily="34" charset="0"/>
              </a:rPr>
              <a:t>vliv západní kultury</a:t>
            </a:r>
            <a:r>
              <a:rPr lang="cs-CZ" sz="24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, rockové hudby, písní </a:t>
            </a:r>
            <a:r>
              <a:rPr lang="cs-CZ" sz="2400" b="1" dirty="0" err="1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Rolling</a:t>
            </a:r>
            <a:r>
              <a:rPr lang="cs-CZ" sz="24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err="1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Stones</a:t>
            </a:r>
            <a:r>
              <a:rPr lang="cs-CZ" sz="24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a Beatles i hnutí </a:t>
            </a:r>
            <a:r>
              <a:rPr lang="cs-CZ" sz="2400" b="1" dirty="0" err="1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hippies</a:t>
            </a:r>
            <a:r>
              <a:rPr lang="cs-CZ" sz="24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       Významné  byly také </a:t>
            </a:r>
            <a:r>
              <a:rPr lang="cs-CZ" sz="2400" b="1" dirty="0" smtClean="0">
                <a:solidFill>
                  <a:srgbClr val="10253F"/>
                </a:solidFill>
                <a:latin typeface="Arial Black" pitchFamily="34" charset="0"/>
                <a:cs typeface="Arial" pitchFamily="34" charset="0"/>
              </a:rPr>
              <a:t>překlady</a:t>
            </a:r>
            <a:r>
              <a:rPr lang="cs-CZ" sz="24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dosud nevydávaných zahraničních autorů (např. amerických beatniků), které se objevovaly v literárních časopisech </a:t>
            </a:r>
            <a:r>
              <a:rPr lang="cs-CZ" sz="2400" b="1" dirty="0" smtClean="0">
                <a:solidFill>
                  <a:srgbClr val="10253F"/>
                </a:solidFill>
                <a:latin typeface="Arial Black" pitchFamily="34" charset="0"/>
                <a:cs typeface="Arial" pitchFamily="34" charset="0"/>
              </a:rPr>
              <a:t>Světová literatura, Host do domu, Tvář </a:t>
            </a:r>
            <a:r>
              <a:rPr lang="cs-CZ" sz="24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dalších.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52964" y="1097452"/>
            <a:ext cx="6601201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Nejpopulárnější byli Beatles.</a:t>
            </a:r>
            <a:endParaRPr lang="cs-CZ" dirty="0"/>
          </a:p>
        </p:txBody>
      </p:sp>
      <p:pic>
        <p:nvPicPr>
          <p:cNvPr id="1027" name="Picture 3" descr="C:\Users\Klara\Desktop\The-beatles-grang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2965" y="1466784"/>
            <a:ext cx="6601201" cy="516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-902640" y="6642556"/>
            <a:ext cx="895680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800" u="sng" dirty="0">
                <a:hlinkClick r:id="rId3"/>
              </a:rPr>
              <a:t>http://img1.wikia.nocookie.net/__cb20130105234117/fifthharmony/images/7/7d/The-beatles-granger.jpg</a:t>
            </a:r>
            <a:endParaRPr lang="cs-CZ" sz="800" dirty="0"/>
          </a:p>
        </p:txBody>
      </p:sp>
      <p:sp>
        <p:nvSpPr>
          <p:cNvPr id="6" name="Obdélník 5"/>
          <p:cNvSpPr/>
          <p:nvPr/>
        </p:nvSpPr>
        <p:spPr>
          <a:xfrm>
            <a:off x="0" y="582097"/>
            <a:ext cx="9124922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Hudební pódia opanovaly  </a:t>
            </a:r>
            <a:r>
              <a:rPr lang="cs-CZ" sz="1600" b="1" dirty="0" err="1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bigbítové</a:t>
            </a:r>
            <a:r>
              <a:rPr lang="cs-CZ" sz="1600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skupiny v duchu módy elektrických kytar a bicích .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332656"/>
            <a:ext cx="756084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Hnutí </a:t>
            </a:r>
            <a:r>
              <a:rPr lang="cs-CZ" b="1" dirty="0" err="1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hippies</a:t>
            </a:r>
            <a:r>
              <a:rPr lang="cs-CZ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mělo u nás celou řadu sympatizantů a napodobitelů.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580112" y="6325423"/>
            <a:ext cx="3563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upload.wikimedia.org/wikipedia/commons/thumb/6/6d/Hippies_04thailand0026.jpg/800px-Hippies_04thailand0026.jpg</a:t>
            </a:r>
            <a:endParaRPr lang="cs-CZ" sz="800" dirty="0" smtClean="0"/>
          </a:p>
          <a:p>
            <a:pPr algn="r"/>
            <a:endParaRPr lang="cs-CZ" sz="800" dirty="0"/>
          </a:p>
        </p:txBody>
      </p:sp>
      <p:sp>
        <p:nvSpPr>
          <p:cNvPr id="6" name="Obdélník 5"/>
          <p:cNvSpPr/>
          <p:nvPr/>
        </p:nvSpPr>
        <p:spPr>
          <a:xfrm>
            <a:off x="196207" y="5331445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>
                <a:hlinkClick r:id="rId3"/>
              </a:rPr>
              <a:t>http://upload.wikimedia.org/wikipedia/commons/thumb/b/b5/Hippie_bug%21_%281043753793%29.jpg/800px-Hippie_bug%21_%</a:t>
            </a:r>
            <a:r>
              <a:rPr lang="cs-CZ" sz="800" dirty="0" smtClean="0">
                <a:hlinkClick r:id="rId3"/>
              </a:rPr>
              <a:t>281043753793%29.jpg</a:t>
            </a:r>
            <a:endParaRPr lang="cs-CZ" sz="800" dirty="0" smtClean="0"/>
          </a:p>
          <a:p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678" y="1047550"/>
            <a:ext cx="6402288" cy="4265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2890" y="4003446"/>
            <a:ext cx="3671110" cy="2321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683404"/>
            <a:ext cx="684076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Móda přicházející ze západu přinášela také nové podněty.</a:t>
            </a:r>
            <a:endParaRPr lang="cs-CZ" dirty="0"/>
          </a:p>
        </p:txBody>
      </p:sp>
      <p:pic>
        <p:nvPicPr>
          <p:cNvPr id="5" name="Picture 2" descr="C:\Users\Klara\Desktop\boots-1967-fashi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68760"/>
            <a:ext cx="6840760" cy="522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-792088" y="6597932"/>
            <a:ext cx="86764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800" u="sng" dirty="0" smtClean="0">
                <a:hlinkClick r:id="rId3"/>
              </a:rPr>
              <a:t>http://1.bp.blogspot.com/-NMGW06JFjuY/TrBd3JJ_</a:t>
            </a:r>
            <a:r>
              <a:rPr lang="cs-CZ" sz="800" u="sng" dirty="0" err="1" smtClean="0">
                <a:hlinkClick r:id="rId3"/>
              </a:rPr>
              <a:t>HII</a:t>
            </a:r>
            <a:r>
              <a:rPr lang="cs-CZ" sz="800" u="sng" dirty="0" smtClean="0">
                <a:hlinkClick r:id="rId3"/>
              </a:rPr>
              <a:t>/AAAAAAAACD8/J3JcdkxX0aU/s1600/</a:t>
            </a:r>
            <a:r>
              <a:rPr lang="cs-CZ" sz="800" u="sng" dirty="0" err="1" smtClean="0">
                <a:hlinkClick r:id="rId3"/>
              </a:rPr>
              <a:t>boots</a:t>
            </a:r>
            <a:r>
              <a:rPr lang="cs-CZ" sz="800" u="sng" dirty="0" smtClean="0">
                <a:hlinkClick r:id="rId3"/>
              </a:rPr>
              <a:t>-1967-</a:t>
            </a:r>
            <a:r>
              <a:rPr lang="cs-CZ" sz="800" u="sng" dirty="0" err="1" smtClean="0">
                <a:hlinkClick r:id="rId3"/>
              </a:rPr>
              <a:t>fashion.jpg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1" descr="C:\Users\Věra\Desktop\1.Česká poezie-obrázky\světová liter 56 - 6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70107"/>
            <a:ext cx="3494534" cy="519606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523985"/>
            <a:ext cx="91440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   Překlady zahraničních autorů se objevovaly především v literárních časopisech: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62249" y="6510022"/>
            <a:ext cx="363855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00" u="sng" dirty="0" smtClean="0">
                <a:hlinkClick r:id="rId3"/>
              </a:rPr>
              <a:t>http://www.</a:t>
            </a:r>
            <a:r>
              <a:rPr lang="cs-CZ" sz="800" u="sng" dirty="0" err="1" smtClean="0">
                <a:hlinkClick r:id="rId3"/>
              </a:rPr>
              <a:t>antikvariatmotyl.cz</a:t>
            </a:r>
            <a:r>
              <a:rPr lang="cs-CZ" sz="800" u="sng" dirty="0" smtClean="0">
                <a:hlinkClick r:id="rId3"/>
              </a:rPr>
              <a:t>/media/</a:t>
            </a:r>
            <a:r>
              <a:rPr lang="cs-CZ" sz="800" u="sng" dirty="0" err="1" smtClean="0">
                <a:hlinkClick r:id="rId3"/>
              </a:rPr>
              <a:t>images</a:t>
            </a:r>
            <a:r>
              <a:rPr lang="cs-CZ" sz="800" u="sng" dirty="0" smtClean="0">
                <a:hlinkClick r:id="rId3"/>
              </a:rPr>
              <a:t>/X1242511198603742.jpg</a:t>
            </a:r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7486" y="1061157"/>
            <a:ext cx="3412945" cy="5305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4"/>
          <p:cNvSpPr>
            <a:spLocks noChangeArrowheads="1"/>
          </p:cNvSpPr>
          <p:nvPr/>
        </p:nvSpPr>
        <p:spPr bwMode="auto">
          <a:xfrm>
            <a:off x="5022850" y="6474822"/>
            <a:ext cx="3870325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 u="sng" dirty="0">
                <a:hlinkClick r:id="rId5"/>
              </a:rPr>
              <a:t>http://www.slovnikceskeliteratury.cz/getImage.jsp%3Fdocid%3D107%26thmb%26id%3D468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ěra\Desktop\1.Česká poezie-obrázky\(1sešity pro mladou literatur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115310"/>
            <a:ext cx="3444592" cy="5112568"/>
          </a:xfrm>
          <a:prstGeom prst="rect">
            <a:avLst/>
          </a:prstGeom>
          <a:noFill/>
        </p:spPr>
      </p:pic>
      <p:pic>
        <p:nvPicPr>
          <p:cNvPr id="1027" name="Picture 3" descr="C:\Users\Věra\Desktop\1.Česká poezie-obrázky\časopis tvář 6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48" y="1124744"/>
            <a:ext cx="5244480" cy="50937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79512" y="6423352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u="sng" dirty="0" smtClean="0">
                <a:hlinkClick r:id="rId4"/>
              </a:rPr>
              <a:t>http://www.</a:t>
            </a:r>
            <a:r>
              <a:rPr lang="cs-CZ" sz="800" u="sng" dirty="0" err="1" smtClean="0">
                <a:hlinkClick r:id="rId4"/>
              </a:rPr>
              <a:t>moderni</a:t>
            </a:r>
            <a:r>
              <a:rPr lang="cs-CZ" sz="800" u="sng" dirty="0" smtClean="0">
                <a:hlinkClick r:id="rId4"/>
              </a:rPr>
              <a:t>-</a:t>
            </a:r>
            <a:r>
              <a:rPr lang="cs-CZ" sz="800" u="sng" dirty="0" err="1" smtClean="0">
                <a:hlinkClick r:id="rId4"/>
              </a:rPr>
              <a:t>dejiny.cz</a:t>
            </a:r>
            <a:r>
              <a:rPr lang="cs-CZ" sz="800" u="sng" dirty="0" smtClean="0">
                <a:hlinkClick r:id="rId4"/>
              </a:rPr>
              <a:t>/</a:t>
            </a:r>
            <a:r>
              <a:rPr lang="cs-CZ" sz="800" u="sng" dirty="0" err="1" smtClean="0">
                <a:hlinkClick r:id="rId4"/>
              </a:rPr>
              <a:t>PublicFiles</a:t>
            </a:r>
            <a:r>
              <a:rPr lang="cs-CZ" sz="800" u="sng" dirty="0" smtClean="0">
                <a:hlinkClick r:id="rId4"/>
              </a:rPr>
              <a:t>/</a:t>
            </a:r>
            <a:r>
              <a:rPr lang="cs-CZ" sz="800" u="sng" dirty="0" err="1" smtClean="0">
                <a:hlinkClick r:id="rId4"/>
              </a:rPr>
              <a:t>UserFiles</a:t>
            </a:r>
            <a:r>
              <a:rPr lang="cs-CZ" sz="800" u="sng" dirty="0" smtClean="0">
                <a:hlinkClick r:id="rId4"/>
              </a:rPr>
              <a:t>/image/Metodika/08_</a:t>
            </a:r>
            <a:r>
              <a:rPr lang="cs-CZ" sz="800" u="sng" dirty="0" err="1" smtClean="0">
                <a:hlinkClick r:id="rId4"/>
              </a:rPr>
              <a:t>CSR</a:t>
            </a:r>
            <a:r>
              <a:rPr lang="cs-CZ" sz="800" u="sng" dirty="0" smtClean="0">
                <a:hlinkClick r:id="rId4"/>
              </a:rPr>
              <a:t>_1948-1968/800x800_</a:t>
            </a:r>
            <a:r>
              <a:rPr lang="cs-CZ" sz="800" u="sng" dirty="0" err="1" smtClean="0">
                <a:hlinkClick r:id="rId4"/>
              </a:rPr>
              <a:t>ilustracni</a:t>
            </a:r>
            <a:r>
              <a:rPr lang="cs-CZ" sz="800" u="sng" dirty="0" smtClean="0">
                <a:hlinkClick r:id="rId4"/>
              </a:rPr>
              <a:t>_Tvar.</a:t>
            </a:r>
            <a:r>
              <a:rPr lang="cs-CZ" sz="800" u="sng" dirty="0" err="1" smtClean="0">
                <a:hlinkClick r:id="rId4"/>
              </a:rPr>
              <a:t>jpg</a:t>
            </a:r>
            <a:endParaRPr lang="cs-CZ" sz="800" dirty="0"/>
          </a:p>
        </p:txBody>
      </p:sp>
      <p:sp>
        <p:nvSpPr>
          <p:cNvPr id="5" name="Obdélník 4"/>
          <p:cNvSpPr/>
          <p:nvPr/>
        </p:nvSpPr>
        <p:spPr>
          <a:xfrm>
            <a:off x="5580112" y="6262542"/>
            <a:ext cx="41034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u="sng" dirty="0" smtClean="0">
                <a:hlinkClick r:id="rId5"/>
              </a:rPr>
              <a:t>http://www.</a:t>
            </a:r>
            <a:r>
              <a:rPr lang="cs-CZ" sz="800" u="sng" dirty="0" err="1" smtClean="0">
                <a:hlinkClick r:id="rId5"/>
              </a:rPr>
              <a:t>moderni</a:t>
            </a:r>
            <a:r>
              <a:rPr lang="cs-CZ" sz="800" u="sng" dirty="0" smtClean="0">
                <a:hlinkClick r:id="rId5"/>
              </a:rPr>
              <a:t>-</a:t>
            </a:r>
            <a:r>
              <a:rPr lang="cs-CZ" sz="800" u="sng" dirty="0" err="1" smtClean="0">
                <a:hlinkClick r:id="rId5"/>
              </a:rPr>
              <a:t>dejiny.cz</a:t>
            </a:r>
            <a:r>
              <a:rPr lang="cs-CZ" sz="800" u="sng" dirty="0" smtClean="0">
                <a:hlinkClick r:id="rId5"/>
              </a:rPr>
              <a:t>/</a:t>
            </a:r>
            <a:r>
              <a:rPr lang="cs-CZ" sz="800" u="sng" dirty="0" err="1" smtClean="0">
                <a:hlinkClick r:id="rId5"/>
              </a:rPr>
              <a:t>PublicFiles</a:t>
            </a:r>
            <a:r>
              <a:rPr lang="cs-CZ" sz="800" u="sng" dirty="0" smtClean="0">
                <a:hlinkClick r:id="rId5"/>
              </a:rPr>
              <a:t>/</a:t>
            </a:r>
            <a:r>
              <a:rPr lang="cs-CZ" sz="800" u="sng" dirty="0" err="1" smtClean="0">
                <a:hlinkClick r:id="rId5"/>
              </a:rPr>
              <a:t>UserFiles</a:t>
            </a:r>
            <a:r>
              <a:rPr lang="cs-CZ" sz="800" u="sng" dirty="0" smtClean="0">
                <a:hlinkClick r:id="rId5"/>
              </a:rPr>
              <a:t>/image/Metodika/08_</a:t>
            </a:r>
            <a:r>
              <a:rPr lang="cs-CZ" sz="800" u="sng" dirty="0" err="1" smtClean="0">
                <a:hlinkClick r:id="rId5"/>
              </a:rPr>
              <a:t>CSR</a:t>
            </a:r>
            <a:r>
              <a:rPr lang="cs-CZ" sz="800" u="sng" dirty="0" smtClean="0">
                <a:hlinkClick r:id="rId5"/>
              </a:rPr>
              <a:t>_1948-1968/800x800_</a:t>
            </a:r>
            <a:r>
              <a:rPr lang="cs-CZ" sz="800" u="sng" dirty="0" err="1" smtClean="0">
                <a:hlinkClick r:id="rId5"/>
              </a:rPr>
              <a:t>sesity</a:t>
            </a:r>
            <a:r>
              <a:rPr lang="cs-CZ" sz="800" u="sng" dirty="0" smtClean="0">
                <a:hlinkClick r:id="rId5"/>
              </a:rPr>
              <a:t>(1).</a:t>
            </a:r>
            <a:r>
              <a:rPr lang="cs-CZ" sz="800" u="sng" dirty="0" err="1" smtClean="0">
                <a:hlinkClick r:id="rId5"/>
              </a:rPr>
              <a:t>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71" y="548680"/>
            <a:ext cx="9144000" cy="1282824"/>
          </a:xfrm>
          <a:solidFill>
            <a:srgbClr val="00B050"/>
          </a:solidFill>
        </p:spPr>
        <p:txBody>
          <a:bodyPr>
            <a:normAutofit/>
          </a:bodyPr>
          <a:lstStyle/>
          <a:p>
            <a:pPr eaLnBrk="1" hangingPunct="1"/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     Beatnici </a:t>
            </a:r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(zbitá či blažená generace):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3861048"/>
            <a:ext cx="9144000" cy="7571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     Volné generační hnutí amerických básníků a prozaiků v USA v 50. a 60. letech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20. století.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2492896"/>
            <a:ext cx="8892480" cy="120032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slovo „beat“ nelze do češtiny přeložit jednoznačně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b="1" u="sng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-  znamená jednak „zbitý“ či „unavený životem“ (takže vystihuje stav generace)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-  znamená také „blažený“ (naznačuje tady únik z tohoto stavu“) 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71" y="1988840"/>
            <a:ext cx="9144000" cy="36004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0" y="4932387"/>
            <a:ext cx="9144000" cy="50405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  Hlavní představitelé: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07504" y="5445225"/>
            <a:ext cx="4572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William </a:t>
            </a:r>
            <a:r>
              <a:rPr lang="cs-CZ" b="1" dirty="0" err="1" smtClean="0">
                <a:latin typeface="Arial Black" pitchFamily="34" charset="0"/>
              </a:rPr>
              <a:t>S</a:t>
            </a:r>
            <a:r>
              <a:rPr lang="cs-CZ" b="1" dirty="0" smtClean="0">
                <a:latin typeface="Arial Black" pitchFamily="34" charset="0"/>
              </a:rPr>
              <a:t>.</a:t>
            </a:r>
            <a:r>
              <a:rPr lang="cs-CZ" b="1" dirty="0" err="1" smtClean="0">
                <a:latin typeface="Arial Black" pitchFamily="34" charset="0"/>
              </a:rPr>
              <a:t>Burroughs</a:t>
            </a:r>
            <a:r>
              <a:rPr lang="cs-CZ" b="1" dirty="0" smtClean="0">
                <a:latin typeface="Arial Black" pitchFamily="34" charset="0"/>
              </a:rPr>
              <a:t> (1914 – 1998)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7504" y="5951021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err="1" smtClean="0">
                <a:latin typeface="Arial Black" pitchFamily="34" charset="0"/>
              </a:rPr>
              <a:t>Lawrence</a:t>
            </a:r>
            <a:r>
              <a:rPr lang="cs-CZ" b="1" dirty="0" smtClean="0">
                <a:latin typeface="Arial Black" pitchFamily="34" charset="0"/>
              </a:rPr>
              <a:t> </a:t>
            </a:r>
            <a:r>
              <a:rPr lang="cs-CZ" b="1" dirty="0" err="1" smtClean="0">
                <a:latin typeface="Arial Black" pitchFamily="34" charset="0"/>
              </a:rPr>
              <a:t>Ferlinghetti</a:t>
            </a:r>
            <a:r>
              <a:rPr lang="cs-CZ" b="1" dirty="0" smtClean="0">
                <a:latin typeface="Arial Black" pitchFamily="34" charset="0"/>
              </a:rPr>
              <a:t> (1919 -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52528" y="544522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Jack </a:t>
            </a:r>
            <a:r>
              <a:rPr lang="cs-CZ" b="1" dirty="0" err="1" smtClean="0">
                <a:latin typeface="Arial Black" pitchFamily="34" charset="0"/>
              </a:rPr>
              <a:t>Kerouac</a:t>
            </a:r>
            <a:r>
              <a:rPr lang="cs-CZ" b="1" dirty="0" smtClean="0">
                <a:latin typeface="Arial Black" pitchFamily="34" charset="0"/>
              </a:rPr>
              <a:t> (1922 – 1969)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320480" y="5951021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Allen </a:t>
            </a:r>
            <a:r>
              <a:rPr lang="cs-CZ" b="1" dirty="0" err="1" smtClean="0">
                <a:latin typeface="Arial Black" pitchFamily="34" charset="0"/>
              </a:rPr>
              <a:t>Ginsberg</a:t>
            </a:r>
            <a:r>
              <a:rPr lang="cs-CZ" b="1" dirty="0" smtClean="0">
                <a:latin typeface="Arial Black" pitchFamily="34" charset="0"/>
              </a:rPr>
              <a:t> (1926 – 1997)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29016" y="263466"/>
            <a:ext cx="5328592" cy="523220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 Black" pitchFamily="34" charset="0"/>
              </a:rPr>
              <a:t>Jack </a:t>
            </a:r>
            <a:r>
              <a:rPr lang="cs-CZ" sz="2800" b="1" dirty="0" err="1" smtClean="0">
                <a:latin typeface="Arial Black" pitchFamily="34" charset="0"/>
              </a:rPr>
              <a:t>Kerouac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400" b="1" dirty="0" smtClean="0">
                <a:latin typeface="Arial Black" pitchFamily="34" charset="0"/>
              </a:rPr>
              <a:t>(1922 – 1969)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2389684"/>
            <a:ext cx="4788024" cy="461665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Lawrence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Ferlinghetti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(1919 - )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28605" y="821508"/>
            <a:ext cx="402001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upload.wikimedia.org/wikipedia/commons/2/2d/Kerouac_by_Palumbo.jpg</a:t>
            </a:r>
            <a:endParaRPr lang="cs-CZ" sz="800" dirty="0" smtClean="0"/>
          </a:p>
          <a:p>
            <a:pPr algn="r"/>
            <a:endParaRPr lang="cs-CZ" sz="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786686"/>
            <a:ext cx="3105488" cy="310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866073"/>
            <a:ext cx="6096000" cy="397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5033142" y="5883891"/>
            <a:ext cx="4079166" cy="954107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r>
              <a:rPr lang="cs-CZ" sz="1400" dirty="0" smtClean="0"/>
              <a:t>Bob </a:t>
            </a:r>
            <a:r>
              <a:rPr lang="cs-CZ" sz="1400" dirty="0" err="1"/>
              <a:t>Dylan</a:t>
            </a:r>
            <a:r>
              <a:rPr lang="cs-CZ" sz="1400" dirty="0"/>
              <a:t>, </a:t>
            </a:r>
            <a:r>
              <a:rPr lang="cs-CZ" sz="1400" dirty="0" err="1"/>
              <a:t>Lawrence</a:t>
            </a:r>
            <a:r>
              <a:rPr lang="cs-CZ" sz="1400" dirty="0"/>
              <a:t> </a:t>
            </a:r>
            <a:r>
              <a:rPr lang="cs-CZ" sz="1400" dirty="0" err="1"/>
              <a:t>Ferlinghetti</a:t>
            </a:r>
            <a:r>
              <a:rPr lang="cs-CZ" sz="1400" dirty="0"/>
              <a:t>, Allen </a:t>
            </a:r>
            <a:r>
              <a:rPr lang="cs-CZ" sz="1400" dirty="0" err="1"/>
              <a:t>Ginsberg</a:t>
            </a:r>
            <a:r>
              <a:rPr lang="cs-CZ" sz="1400" dirty="0"/>
              <a:t>, and </a:t>
            </a:r>
            <a:r>
              <a:rPr lang="cs-CZ" sz="1400" dirty="0" err="1"/>
              <a:t>Micheal</a:t>
            </a:r>
            <a:r>
              <a:rPr lang="cs-CZ" sz="1400" dirty="0"/>
              <a:t> </a:t>
            </a:r>
            <a:r>
              <a:rPr lang="cs-CZ" sz="1400" dirty="0" err="1"/>
              <a:t>McClure</a:t>
            </a:r>
            <a:r>
              <a:rPr lang="cs-CZ" sz="1400" dirty="0"/>
              <a:t>.</a:t>
            </a:r>
            <a:br>
              <a:rPr lang="cs-CZ" sz="1400" dirty="0"/>
            </a:br>
            <a:r>
              <a:rPr lang="cs-CZ" sz="1400" dirty="0" err="1"/>
              <a:t>North</a:t>
            </a:r>
            <a:r>
              <a:rPr lang="cs-CZ" sz="1400" dirty="0"/>
              <a:t> </a:t>
            </a:r>
            <a:r>
              <a:rPr lang="cs-CZ" sz="1400" dirty="0" err="1"/>
              <a:t>Beach</a:t>
            </a:r>
            <a:r>
              <a:rPr lang="cs-CZ" sz="1400" dirty="0"/>
              <a:t>, San Francisco, 1965.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558673" y="5883891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cs-CZ" sz="800" dirty="0">
                <a:hlinkClick r:id="rId5"/>
              </a:rPr>
              <a:t>http://</a:t>
            </a:r>
            <a:r>
              <a:rPr lang="cs-CZ" sz="800" dirty="0" smtClean="0">
                <a:hlinkClick r:id="rId5"/>
              </a:rPr>
              <a:t>ferlinghettifilm.com/highslide/images/dylan-ferlinghetti.jpg</a:t>
            </a:r>
            <a:endParaRPr lang="cs-CZ" sz="800" dirty="0" smtClean="0"/>
          </a:p>
          <a:p>
            <a:pPr algn="r"/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EF2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Věra\Desktop\1.Česká poezie-obrázky\poezie 11 - 20\beatnici\plakát bítniků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60916"/>
            <a:ext cx="7874000" cy="45085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-3685" y="5733256"/>
            <a:ext cx="5223757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latin typeface="Arial Black" pitchFamily="34" charset="0"/>
              </a:rPr>
              <a:t>Lawrence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Ferlinghetti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0" y="4797152"/>
            <a:ext cx="5219056" cy="461665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Jack </a:t>
            </a:r>
            <a:r>
              <a:rPr lang="cs-CZ" sz="2400" b="1" dirty="0" err="1" smtClean="0">
                <a:latin typeface="Arial Black" pitchFamily="34" charset="0"/>
              </a:rPr>
              <a:t>Kerouac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7504" y="6309320"/>
            <a:ext cx="5112568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William </a:t>
            </a:r>
            <a:r>
              <a:rPr lang="cs-CZ" sz="2400" b="1" dirty="0" err="1" smtClean="0">
                <a:latin typeface="Arial Black" pitchFamily="34" charset="0"/>
              </a:rPr>
              <a:t>S</a:t>
            </a:r>
            <a:r>
              <a:rPr lang="cs-CZ" sz="2400" b="1" dirty="0" smtClean="0">
                <a:latin typeface="Arial Black" pitchFamily="34" charset="0"/>
              </a:rPr>
              <a:t>.</a:t>
            </a:r>
            <a:r>
              <a:rPr lang="cs-CZ" sz="2400" b="1" dirty="0" err="1" smtClean="0">
                <a:latin typeface="Arial Black" pitchFamily="34" charset="0"/>
              </a:rPr>
              <a:t>Burroughs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-36512" y="5219908"/>
            <a:ext cx="5328592" cy="461665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Allen </a:t>
            </a:r>
            <a:r>
              <a:rPr lang="cs-CZ" sz="2400" b="1" dirty="0" err="1" smtClean="0">
                <a:latin typeface="Arial Black" pitchFamily="34" charset="0"/>
              </a:rPr>
              <a:t>Ginsberg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 rot="5400000">
            <a:off x="5889945" y="2980787"/>
            <a:ext cx="540060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3"/>
              </a:rPr>
              <a:t>rosariomariocapalbo.files.wordpress.com/2011/02/beat-generation1.jpg?w=640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Věra\Desktop\1.Česká poezie-obrázky\plakát beatnici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1332" y="3088408"/>
            <a:ext cx="3658856" cy="3762320"/>
          </a:xfrm>
          <a:prstGeom prst="rect">
            <a:avLst/>
          </a:prstGeom>
          <a:noFill/>
        </p:spPr>
      </p:pic>
      <p:pic>
        <p:nvPicPr>
          <p:cNvPr id="4100" name="Picture 4" descr="C:\Users\Věra\Desktop\1.Česká poezie-obrázky\ginsberg s knihou.jpg"/>
          <p:cNvPicPr>
            <a:picLocks noChangeAspect="1" noChangeArrowheads="1"/>
          </p:cNvPicPr>
          <p:nvPr/>
        </p:nvPicPr>
        <p:blipFill>
          <a:blip r:embed="rId4" cstate="print"/>
          <a:srcRect l="5586" r="8952"/>
          <a:stretch>
            <a:fillRect/>
          </a:stretch>
        </p:blipFill>
        <p:spPr bwMode="auto">
          <a:xfrm>
            <a:off x="3637524" y="260648"/>
            <a:ext cx="5508104" cy="441791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499992" y="5592142"/>
            <a:ext cx="385192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Allen </a:t>
            </a:r>
            <a:r>
              <a:rPr lang="cs-CZ" sz="3200" b="1" dirty="0" err="1" smtClean="0">
                <a:latin typeface="Arial Black" pitchFamily="34" charset="0"/>
              </a:rPr>
              <a:t>Ginsberg</a:t>
            </a:r>
            <a:r>
              <a:rPr lang="cs-CZ" sz="3200" b="1" dirty="0" smtClean="0">
                <a:latin typeface="Arial Black" pitchFamily="34" charset="0"/>
              </a:rPr>
              <a:t> (1926 – 1997)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54352" y="4642249"/>
            <a:ext cx="394218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u="sng" dirty="0" smtClean="0">
                <a:hlinkClick r:id="rId5"/>
              </a:rPr>
              <a:t>http://thehotrats.files.wordpress.com/2013/08/05ginsburgimg-blogspan.jpg</a:t>
            </a:r>
            <a:endParaRPr lang="cs-CZ" sz="800" dirty="0"/>
          </a:p>
        </p:txBody>
      </p:sp>
      <p:sp>
        <p:nvSpPr>
          <p:cNvPr id="64515" name="Rectangle 3"/>
          <p:cNvSpPr>
            <a:spLocks noChangeArrowheads="1"/>
          </p:cNvSpPr>
          <p:nvPr/>
        </p:nvSpPr>
        <p:spPr bwMode="auto">
          <a:xfrm>
            <a:off x="-8334" y="6642556"/>
            <a:ext cx="392392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http://www.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slovart.sk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/buxus/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images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/image_10427_19_v1.jpeg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5656" y="3645024"/>
            <a:ext cx="7416824" cy="720080"/>
          </a:xfrm>
          <a:solidFill>
            <a:srgbClr val="2EF279"/>
          </a:solidFill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90000"/>
              </a:lnSpc>
              <a:buNone/>
            </a:pPr>
            <a:r>
              <a:rPr lang="cs-CZ" sz="2200" dirty="0" smtClean="0">
                <a:latin typeface="Arial Black" pitchFamily="34" charset="0"/>
              </a:rPr>
              <a:t>        Poslouchají jazz, baví se nevázanou sexualitou, konzumují alkohol a grogy, provokují a šokují.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51520" y="620688"/>
            <a:ext cx="1512168" cy="4616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Znaky: 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75656" y="1268760"/>
            <a:ext cx="7416824" cy="1015663"/>
          </a:xfrm>
          <a:prstGeom prst="rect">
            <a:avLst/>
          </a:prstGeom>
          <a:solidFill>
            <a:srgbClr val="2EF279"/>
          </a:solidFill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          V době rozkvětu Ameriky odmítají hodnoty konzumní společnosti (</a:t>
            </a:r>
            <a:r>
              <a:rPr lang="cs-CZ" sz="2000" i="1" dirty="0" smtClean="0">
                <a:latin typeface="Arial Black" pitchFamily="34" charset="0"/>
              </a:rPr>
              <a:t>bohatství, kariéra, rodina),         </a:t>
            </a:r>
            <a:r>
              <a:rPr lang="cs-CZ" sz="2000" dirty="0" smtClean="0">
                <a:latin typeface="Arial Black" pitchFamily="34" charset="0"/>
              </a:rPr>
              <a:t>snaží se o nezávislost na majetku.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75656" y="2636912"/>
            <a:ext cx="7416824" cy="707886"/>
          </a:xfrm>
          <a:prstGeom prst="rect">
            <a:avLst/>
          </a:prstGeom>
          <a:solidFill>
            <a:srgbClr val="2EF279"/>
          </a:solidFill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         Žijí jako tuláci, hledají přirozenost a splynutí s přírodou,  cení si vnitřní svobody.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75656" y="5373216"/>
            <a:ext cx="7704856" cy="116647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65760" lvl="0" indent="-256032">
              <a:lnSpc>
                <a:spcPct val="90000"/>
              </a:lnSpc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Nová témata (drogy, alkoholismus , psychiatrické léčebny erotika)</a:t>
            </a:r>
          </a:p>
          <a:p>
            <a:pPr marL="365760" lvl="0" indent="-256032">
              <a:lnSpc>
                <a:spcPct val="90000"/>
              </a:lnSpc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Technika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spontánního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psaní</a:t>
            </a:r>
          </a:p>
          <a:p>
            <a:pPr marL="365760" lvl="0" indent="-256032">
              <a:lnSpc>
                <a:spcPct val="90000"/>
              </a:lnSpc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Jazyk ulice,slang a vulgarismy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4581128"/>
            <a:ext cx="3636188" cy="4616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Přínos do literatury: 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ěra\Downloads\Desktop\1.Česká poezie-obrázky\majal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850996"/>
            <a:ext cx="6663730" cy="577972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-285550" y="6642556"/>
            <a:ext cx="828092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800" u="sng" dirty="0" smtClean="0">
                <a:hlinkClick r:id="rId3"/>
              </a:rPr>
              <a:t>http://www.</a:t>
            </a:r>
            <a:r>
              <a:rPr lang="cs-CZ" sz="800" u="sng" dirty="0" err="1" smtClean="0">
                <a:hlinkClick r:id="rId3"/>
              </a:rPr>
              <a:t>ireport.cz</a:t>
            </a:r>
            <a:r>
              <a:rPr lang="cs-CZ" sz="800" u="sng" dirty="0" smtClean="0">
                <a:hlinkClick r:id="rId3"/>
              </a:rPr>
              <a:t>/</a:t>
            </a:r>
            <a:r>
              <a:rPr lang="cs-CZ" sz="800" u="sng" dirty="0" err="1" smtClean="0">
                <a:hlinkClick r:id="rId3"/>
              </a:rPr>
              <a:t>images</a:t>
            </a:r>
            <a:r>
              <a:rPr lang="cs-CZ" sz="800" u="sng" dirty="0" smtClean="0">
                <a:hlinkClick r:id="rId3"/>
              </a:rPr>
              <a:t>/</a:t>
            </a:r>
            <a:r>
              <a:rPr lang="cs-CZ" sz="800" u="sng" dirty="0" err="1" smtClean="0">
                <a:hlinkClick r:id="rId3"/>
              </a:rPr>
              <a:t>ireport</a:t>
            </a:r>
            <a:r>
              <a:rPr lang="cs-CZ" sz="800" u="sng" dirty="0" smtClean="0">
                <a:hlinkClick r:id="rId3"/>
              </a:rPr>
              <a:t>/</a:t>
            </a:r>
            <a:r>
              <a:rPr lang="cs-CZ" sz="800" u="sng" dirty="0" err="1" smtClean="0">
                <a:hlinkClick r:id="rId3"/>
              </a:rPr>
              <a:t>clanky</a:t>
            </a:r>
            <a:r>
              <a:rPr lang="cs-CZ" sz="800" u="sng" dirty="0" smtClean="0">
                <a:hlinkClick r:id="rId3"/>
              </a:rPr>
              <a:t>/</a:t>
            </a:r>
            <a:r>
              <a:rPr lang="cs-CZ" sz="800" u="sng" dirty="0" err="1" smtClean="0">
                <a:hlinkClick r:id="rId3"/>
              </a:rPr>
              <a:t>Majales</a:t>
            </a:r>
            <a:r>
              <a:rPr lang="cs-CZ" sz="800" u="sng" dirty="0" smtClean="0">
                <a:hlinkClick r:id="rId3"/>
              </a:rPr>
              <a:t>/</a:t>
            </a:r>
            <a:r>
              <a:rPr lang="cs-CZ" sz="800" u="sng" dirty="0" err="1" smtClean="0">
                <a:hlinkClick r:id="rId3"/>
              </a:rPr>
              <a:t>majales.jpg</a:t>
            </a:r>
            <a:endParaRPr lang="cs-CZ" sz="800" dirty="0"/>
          </a:p>
        </p:txBody>
      </p:sp>
      <p:sp>
        <p:nvSpPr>
          <p:cNvPr id="4" name="Obdélník 3"/>
          <p:cNvSpPr/>
          <p:nvPr/>
        </p:nvSpPr>
        <p:spPr>
          <a:xfrm>
            <a:off x="919089" y="517322"/>
            <a:ext cx="7488832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Studentské oslavy  Majáles v Praze v roce 1965 byly mimořádné.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19672" y="6642556"/>
            <a:ext cx="655272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800" dirty="0">
                <a:hlinkClick r:id="rId2"/>
              </a:rPr>
              <a:t>http://1.bp.blogspot.com/-</a:t>
            </a:r>
            <a:r>
              <a:rPr lang="cs-CZ" sz="800" dirty="0" smtClean="0">
                <a:hlinkClick r:id="rId2"/>
              </a:rPr>
              <a:t>vrmDN-mlJ9k/TcRbC7nbh7I/AAAAAAAABfE/o-DiS52TwW4/s400/kral.JPG</a:t>
            </a:r>
            <a:endParaRPr lang="cs-CZ" sz="800" dirty="0" smtClean="0"/>
          </a:p>
          <a:p>
            <a:pPr algn="r"/>
            <a:endParaRPr lang="cs-CZ" sz="800" dirty="0"/>
          </a:p>
        </p:txBody>
      </p:sp>
      <p:sp>
        <p:nvSpPr>
          <p:cNvPr id="4" name="Obdélník 3"/>
          <p:cNvSpPr/>
          <p:nvPr/>
        </p:nvSpPr>
        <p:spPr>
          <a:xfrm>
            <a:off x="1080120" y="682219"/>
            <a:ext cx="673224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b="1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Ginsberg</a:t>
            </a: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roku 1965 v Praze na  Majáles  byl zvolen králem .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6480720" cy="4714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 descr="C:\Users\Věra\Desktop\1.Česká poezie-obrázky\ginsberg sedící.JPG"/>
          <p:cNvPicPr>
            <a:picLocks noChangeAspect="1" noChangeArrowheads="1"/>
          </p:cNvPicPr>
          <p:nvPr/>
        </p:nvPicPr>
        <p:blipFill>
          <a:blip r:embed="rId2" cstate="print"/>
          <a:srcRect l="25751"/>
          <a:stretch>
            <a:fillRect/>
          </a:stretch>
        </p:blipFill>
        <p:spPr bwMode="auto">
          <a:xfrm>
            <a:off x="2486819" y="985759"/>
            <a:ext cx="4104456" cy="551377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045135" y="6551679"/>
            <a:ext cx="298782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u="sng" dirty="0" smtClean="0">
                <a:hlinkClick r:id="rId3"/>
              </a:rPr>
              <a:t>http://www.</a:t>
            </a:r>
            <a:r>
              <a:rPr lang="cs-CZ" sz="800" u="sng" dirty="0" err="1" smtClean="0">
                <a:hlinkClick r:id="rId3"/>
              </a:rPr>
              <a:t>umsl.edu</a:t>
            </a:r>
            <a:r>
              <a:rPr lang="cs-CZ" sz="800" u="sng" dirty="0" smtClean="0">
                <a:hlinkClick r:id="rId3"/>
              </a:rPr>
              <a:t>/~</a:t>
            </a:r>
            <a:r>
              <a:rPr lang="cs-CZ" sz="800" u="sng" dirty="0" err="1" smtClean="0">
                <a:hlinkClick r:id="rId3"/>
              </a:rPr>
              <a:t>thomaskp</a:t>
            </a:r>
            <a:r>
              <a:rPr lang="cs-CZ" sz="800" u="sng" dirty="0" smtClean="0">
                <a:hlinkClick r:id="rId3"/>
              </a:rPr>
              <a:t>/</a:t>
            </a:r>
            <a:r>
              <a:rPr lang="cs-CZ" sz="800" u="sng" dirty="0" err="1" smtClean="0">
                <a:hlinkClick r:id="rId3"/>
              </a:rPr>
              <a:t>gberg.JPG</a:t>
            </a:r>
            <a:endParaRPr lang="cs-CZ" sz="800" dirty="0"/>
          </a:p>
        </p:txBody>
      </p:sp>
      <p:sp>
        <p:nvSpPr>
          <p:cNvPr id="5" name="Obdélník 4"/>
          <p:cNvSpPr/>
          <p:nvPr/>
        </p:nvSpPr>
        <p:spPr>
          <a:xfrm>
            <a:off x="329630" y="584419"/>
            <a:ext cx="841883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Václav Hrabě se s </a:t>
            </a:r>
            <a:r>
              <a:rPr lang="cs-CZ" b="1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Ginsbergem</a:t>
            </a: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roku 1965 v Praze setkal.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>
          <a:xfrm>
            <a:off x="0" y="427186"/>
            <a:ext cx="9144000" cy="1417638"/>
          </a:xfrm>
          <a:solidFill>
            <a:schemeClr val="accent1">
              <a:lumMod val="75000"/>
            </a:schemeClr>
          </a:solidFill>
        </p:spPr>
        <p:txBody>
          <a:bodyPr>
            <a:normAutofit fontScale="90000"/>
          </a:bodyPr>
          <a:lstStyle/>
          <a:p>
            <a:pPr algn="l"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  </a:t>
            </a:r>
            <a:b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              VÁCLAV HRABĚ </a:t>
            </a:r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(1940-1965)</a:t>
            </a:r>
            <a:r>
              <a:rPr lang="cs-CZ" sz="3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36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3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  </a:t>
            </a:r>
            <a:endParaRPr lang="cs-CZ" sz="2400" dirty="0" smtClean="0">
              <a:solidFill>
                <a:schemeClr val="bg1"/>
              </a:solidFill>
              <a:latin typeface="Arial Black" pitchFamily="34" charset="0"/>
              <a:cs typeface="Arial" charset="0"/>
            </a:endParaRPr>
          </a:p>
        </p:txBody>
      </p:sp>
      <p:sp>
        <p:nvSpPr>
          <p:cNvPr id="26628" name="Obdélník 3"/>
          <p:cNvSpPr>
            <a:spLocks noChangeArrowheads="1"/>
          </p:cNvSpPr>
          <p:nvPr/>
        </p:nvSpPr>
        <p:spPr bwMode="auto">
          <a:xfrm>
            <a:off x="2124472" y="2246958"/>
            <a:ext cx="1425224" cy="461962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básník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23728" y="3244334"/>
            <a:ext cx="1425968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>
              <a:buFont typeface="Arial" charset="0"/>
              <a:buNone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prozaik</a:t>
            </a:r>
            <a:endParaRPr lang="cs-CZ" sz="2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67944" y="6579760"/>
            <a:ext cx="443517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800" dirty="0">
                <a:hlinkClick r:id="rId3"/>
              </a:rPr>
              <a:t>http://imageproxy.jxs.cz/~nd01/jxs/cz~/</a:t>
            </a:r>
            <a:r>
              <a:rPr lang="cs-CZ" sz="800" dirty="0" smtClean="0">
                <a:hlinkClick r:id="rId3"/>
              </a:rPr>
              <a:t>544/397/20aea72334_16797071_o2.jpg</a:t>
            </a:r>
            <a:endParaRPr lang="cs-CZ" sz="800" dirty="0" smtClean="0"/>
          </a:p>
          <a:p>
            <a:pPr algn="r"/>
            <a:endParaRPr lang="cs-CZ" sz="800" dirty="0"/>
          </a:p>
        </p:txBody>
      </p:sp>
      <p:pic>
        <p:nvPicPr>
          <p:cNvPr id="1026" name="Picture 2" descr="C:\Users\Věra\Downloads\Desktop\1.Česká poezie-obrázky\VÁCLAV HRABĚ S CIGARETO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1494530"/>
            <a:ext cx="4273302" cy="508523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748464" cy="720080"/>
          </a:xfrm>
          <a:solidFill>
            <a:schemeClr val="tx2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/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Ze života:</a:t>
            </a:r>
            <a:endParaRPr lang="cs-CZ" sz="3200" dirty="0" smtClean="0">
              <a:solidFill>
                <a:schemeClr val="bg1"/>
              </a:solidFill>
              <a:latin typeface="Arial Black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340768"/>
            <a:ext cx="8893175" cy="863600"/>
          </a:xfrm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Vyrůstal v rodinném domku v Lochovicích na Berounsku, otec byl     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železniční dělník, matka pracovala v zemědělství.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2276872"/>
            <a:ext cx="89644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9263"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1954 -57 studuje jedenáctiletou střední školu v Hořovicích. Jako  	samouk na klarinet a saxofon hraje s kamarády ve studentském  	tanečním orchestru v Lochovicích a zakládá 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dixilendovou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kapelu.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3501008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49263"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1957 -1961 vystudoval češtinu a dějepis na PF v Praze.      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24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1484784"/>
            <a:ext cx="432122" cy="43204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3528" y="2420888"/>
            <a:ext cx="432048" cy="43204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3528" y="3501008"/>
            <a:ext cx="431800" cy="43294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3946" y="5589240"/>
            <a:ext cx="432048" cy="50405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43608" y="4221088"/>
            <a:ext cx="741682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1961-1963 absolvoval základní vojenskou službu, v únoru 1962 se oženil. Živil se jako knihovník, učitel, osvětlovač  i účinkující  v poetické kavárně Viola. V březnu 1964 se rozvedl.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1065337" y="5509681"/>
            <a:ext cx="792088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5. března1965 po příchodu domů kolem třetí hodiny ráno si jako obvykle přitápí plynovým sporákem, plamen jednoho hořáku uhasne a spící Václav Hrabě umírá na otravu kysličníkem uhelnatým. 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323528" y="4300691"/>
            <a:ext cx="432048" cy="43204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3" grpId="0" build="p"/>
      <p:bldP spid="4" grpId="0"/>
      <p:bldP spid="6" grpId="0"/>
      <p:bldP spid="7" grpId="0" animBg="1"/>
      <p:bldP spid="8" grpId="0" animBg="1"/>
      <p:bldP spid="10" grpId="0" animBg="1"/>
      <p:bldP spid="11" grpId="0" animBg="1"/>
      <p:bldP spid="12" grpId="0"/>
      <p:bldP spid="13" grpId="0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C:\Users\Věra\Desktop\1.Česká poezie-obrázky\detail z hrobu hrabě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93729" y="1027078"/>
            <a:ext cx="3888432" cy="5184575"/>
          </a:xfrm>
          <a:prstGeom prst="rect">
            <a:avLst/>
          </a:prstGeom>
          <a:noFill/>
        </p:spPr>
      </p:pic>
      <p:pic>
        <p:nvPicPr>
          <p:cNvPr id="50179" name="Picture 3" descr="C:\Users\Věra\Desktop\1.Česká poezie-obrázky\hrob V.H..jpg"/>
          <p:cNvPicPr>
            <a:picLocks noChangeAspect="1" noChangeArrowheads="1"/>
          </p:cNvPicPr>
          <p:nvPr/>
        </p:nvPicPr>
        <p:blipFill>
          <a:blip r:embed="rId3" cstate="print"/>
          <a:srcRect r="24605"/>
          <a:stretch>
            <a:fillRect/>
          </a:stretch>
        </p:blipFill>
        <p:spPr bwMode="auto">
          <a:xfrm>
            <a:off x="288032" y="1027078"/>
            <a:ext cx="4575093" cy="5328592"/>
          </a:xfrm>
          <a:prstGeom prst="rect">
            <a:avLst/>
          </a:prstGeom>
          <a:noFill/>
        </p:spPr>
      </p:pic>
      <p:sp>
        <p:nvSpPr>
          <p:cNvPr id="28673" name="Rectangle 1"/>
          <p:cNvSpPr>
            <a:spLocks noChangeArrowheads="1"/>
          </p:cNvSpPr>
          <p:nvPr/>
        </p:nvSpPr>
        <p:spPr bwMode="auto">
          <a:xfrm>
            <a:off x="288032" y="6332403"/>
            <a:ext cx="435597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http://www.prostor-ad.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cz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/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pruvodce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/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okolobrd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/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lochovic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/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img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/hrob.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jpg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93729" y="6357624"/>
            <a:ext cx="387017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u="sng" dirty="0" smtClean="0">
                <a:hlinkClick r:id="rId5"/>
              </a:rPr>
              <a:t>http://img4.rajce.idnes.cz/d0401/7/7948/7948505_f34c51bcb8478084020c2c76c9b031f2/</a:t>
            </a:r>
            <a:r>
              <a:rPr lang="cs-CZ" sz="800" u="sng" dirty="0" err="1" smtClean="0">
                <a:hlinkClick r:id="rId5"/>
              </a:rPr>
              <a:t>images</a:t>
            </a:r>
            <a:r>
              <a:rPr lang="cs-CZ" sz="800" u="sng" dirty="0" smtClean="0">
                <a:hlinkClick r:id="rId5"/>
              </a:rPr>
              <a:t>/</a:t>
            </a:r>
            <a:r>
              <a:rPr lang="cs-CZ" sz="800" u="sng" dirty="0" err="1" smtClean="0">
                <a:hlinkClick r:id="rId5"/>
              </a:rPr>
              <a:t>Lochovice</a:t>
            </a:r>
            <a:r>
              <a:rPr lang="cs-CZ" sz="800" u="sng" dirty="0" smtClean="0">
                <a:hlinkClick r:id="rId5"/>
              </a:rPr>
              <a:t>_-_86_.</a:t>
            </a:r>
            <a:r>
              <a:rPr lang="cs-CZ" sz="800" u="sng" dirty="0" err="1" smtClean="0">
                <a:hlinkClick r:id="rId5"/>
              </a:rPr>
              <a:t>jpg</a:t>
            </a:r>
            <a:endParaRPr lang="cs-CZ" sz="800" dirty="0"/>
          </a:p>
        </p:txBody>
      </p:sp>
      <p:sp>
        <p:nvSpPr>
          <p:cNvPr id="6" name="Obdélník 5"/>
          <p:cNvSpPr/>
          <p:nvPr/>
        </p:nvSpPr>
        <p:spPr>
          <a:xfrm>
            <a:off x="1478749" y="404664"/>
            <a:ext cx="338437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Hrob v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Lochovicích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748464" cy="720080"/>
          </a:xfrm>
          <a:solidFill>
            <a:schemeClr val="tx2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/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Z tvorby:</a:t>
            </a:r>
            <a:endParaRPr lang="cs-CZ" sz="3200" dirty="0" smtClean="0">
              <a:solidFill>
                <a:schemeClr val="bg1"/>
              </a:solidFill>
              <a:latin typeface="Arial Black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84976" cy="1152128"/>
          </a:xfrm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Václav Hrabě za svého života knižně 	nepublikoval a nebyl nijak známý. Jeho verše byly   	recitovány  zejména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v kavárně Viola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endParaRPr lang="cs-CZ" sz="24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3528" y="2564904"/>
            <a:ext cx="432048" cy="43204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3528" y="3356992"/>
            <a:ext cx="431800" cy="43294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3280" y="5469031"/>
            <a:ext cx="432048" cy="43204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23928" y="2441793"/>
            <a:ext cx="522007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Sbírku posmrtně vydává.M. Kovařík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znamená pauzu v hudební kreaci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899592" y="5445224"/>
            <a:ext cx="8244408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Václav Hrabě se stal po své předčasné smrti téměř legendární postavou. Přispěly k tomu zejména recitační pořady z jeho poezie, pořádané Miroslavem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Kováříkem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1043608" y="2564904"/>
            <a:ext cx="2834430" cy="4616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Stop-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time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, 1969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71600" y="3356992"/>
            <a:ext cx="4628190" cy="4616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Blues v modré a bílé, 1977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36096" y="3387769"/>
            <a:ext cx="37079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Soubor vydal  Jaromír Pelc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971600" y="4221088"/>
            <a:ext cx="5514843" cy="4616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Blues pro bláznivou holku, 1990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971600" y="4793704"/>
            <a:ext cx="771269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Soubor všech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Hrabětových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textů připravil Klub přátel poezie.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23280" y="1268760"/>
            <a:ext cx="432048" cy="43204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3528" y="4221088"/>
            <a:ext cx="432048" cy="43204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3" grpId="0" build="p"/>
      <p:bldP spid="8" grpId="0" animBg="1"/>
      <p:bldP spid="10" grpId="0" animBg="1"/>
      <p:bldP spid="11" grpId="0" animBg="1"/>
      <p:bldP spid="12" grpId="0"/>
      <p:bldP spid="13" grpId="0" animBg="1"/>
      <p:bldP spid="14" grpId="0" animBg="1"/>
      <p:bldP spid="15" grpId="0" animBg="1"/>
      <p:bldP spid="16" grpId="0"/>
      <p:bldP spid="17" grpId="0" animBg="1"/>
      <p:bldP spid="18" grpId="0"/>
      <p:bldP spid="19" grpId="0" animBg="1"/>
      <p:bldP spid="2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ChangeArrowheads="1"/>
          </p:cNvSpPr>
          <p:nvPr/>
        </p:nvSpPr>
        <p:spPr bwMode="auto">
          <a:xfrm>
            <a:off x="0" y="1688488"/>
            <a:ext cx="8784976" cy="184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304704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70100C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Pátého března 1965 přichází Václav Hrabě domů pozdě v noci a přitápí si plynovým hořákem. Plamen zanedlouho zhasne a básník se ve spánku otráví oxidem uhelnatým. Tak zněla úřední zpráva. "Tato smrt je obestřena několika záhadami," myslí si dodnes Miroslav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rgbClr val="70100C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Kovářík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70100C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tvůrce kultu Václava Hraběte.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1443" name="Rectangle 3"/>
          <p:cNvSpPr>
            <a:spLocks noChangeArrowheads="1"/>
          </p:cNvSpPr>
          <p:nvPr/>
        </p:nvSpPr>
        <p:spPr bwMode="auto">
          <a:xfrm>
            <a:off x="0" y="4265983"/>
            <a:ext cx="9144000" cy="146186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52352" rIns="91440" bIns="7617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Miroslav Kovářík (1934)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 publicista, recitátor, knižní editor, pedagog, ale hlavně interpret poezie, který objevil a vytáhl na světlo spousty básnických talentů. Nejznámější z nich je určitě Václav Hrabě, od jehož smrti letos uplyne čtyřicet let.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332656"/>
            <a:ext cx="882047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Miroslav </a:t>
            </a:r>
            <a:r>
              <a:rPr lang="cs-CZ" sz="2800" b="1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Kovářík</a:t>
            </a:r>
            <a:r>
              <a:rPr lang="cs-CZ" sz="28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lang="cs-CZ" sz="2800" b="1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Hrabětův</a:t>
            </a:r>
            <a:r>
              <a:rPr lang="cs-CZ" sz="28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svět jsem přijal za svůj</a:t>
            </a:r>
            <a:endParaRPr lang="cs-CZ" sz="28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/>
      <p:bldP spid="61443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Věra\Desktop\1.Česká poezie-obrázky\kovařík s mikrofonem.JPG"/>
          <p:cNvPicPr>
            <a:picLocks noChangeAspect="1" noChangeArrowheads="1"/>
          </p:cNvPicPr>
          <p:nvPr/>
        </p:nvPicPr>
        <p:blipFill>
          <a:blip r:embed="rId2" cstate="print"/>
          <a:srcRect l="20868" r="17027"/>
          <a:stretch>
            <a:fillRect/>
          </a:stretch>
        </p:blipFill>
        <p:spPr bwMode="auto">
          <a:xfrm>
            <a:off x="4353014" y="1340768"/>
            <a:ext cx="4755490" cy="5086351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0" y="332656"/>
            <a:ext cx="9144000" cy="10156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333333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Miroslav </a:t>
            </a:r>
            <a:r>
              <a:rPr lang="cs-CZ" sz="2000" b="1" dirty="0" err="1" smtClean="0">
                <a:solidFill>
                  <a:srgbClr val="333333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Kovářík</a:t>
            </a:r>
            <a:r>
              <a:rPr lang="cs-CZ" sz="2000" b="1" dirty="0" smtClean="0">
                <a:solidFill>
                  <a:srgbClr val="333333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(1934)</a:t>
            </a:r>
            <a:endParaRPr lang="cs-CZ" sz="2000" b="1" dirty="0" smtClean="0"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333333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je publicista, recitátor, knižní editor, pedagog, ale hlavně interpret poezie, který objevil a vytáhl na světlo spousty básnických talentů. 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7081987" y="6447819"/>
            <a:ext cx="202651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u="sng" dirty="0" smtClean="0">
                <a:hlinkClick r:id="rId3"/>
              </a:rPr>
              <a:t>http://www.</a:t>
            </a:r>
            <a:r>
              <a:rPr lang="cs-CZ" sz="800" u="sng" dirty="0" err="1" smtClean="0">
                <a:hlinkClick r:id="rId3"/>
              </a:rPr>
              <a:t>msuo.cz</a:t>
            </a:r>
            <a:r>
              <a:rPr lang="cs-CZ" sz="800" u="sng" dirty="0" smtClean="0">
                <a:hlinkClick r:id="rId3"/>
              </a:rPr>
              <a:t>/foto/akce/737.JPG</a:t>
            </a:r>
            <a:endParaRPr lang="cs-CZ" sz="800" dirty="0"/>
          </a:p>
        </p:txBody>
      </p:sp>
      <p:pic>
        <p:nvPicPr>
          <p:cNvPr id="4098" name="Picture 2" descr="C:\Users\Věra\Downloads\Desktop\1.Česká poezie-obrázky\kovařík s kytaristy.JPG"/>
          <p:cNvPicPr>
            <a:picLocks noChangeAspect="1" noChangeArrowheads="1"/>
          </p:cNvPicPr>
          <p:nvPr/>
        </p:nvPicPr>
        <p:blipFill>
          <a:blip r:embed="rId4" cstate="print"/>
          <a:srcRect l="33075" r="14006"/>
          <a:stretch>
            <a:fillRect/>
          </a:stretch>
        </p:blipFill>
        <p:spPr bwMode="auto">
          <a:xfrm>
            <a:off x="35496" y="1340768"/>
            <a:ext cx="4032448" cy="508635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3930" y="6324709"/>
            <a:ext cx="37444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800" dirty="0" smtClean="0"/>
          </a:p>
          <a:p>
            <a:r>
              <a:rPr lang="cs-CZ" sz="800" u="sng" dirty="0" smtClean="0">
                <a:hlinkClick r:id="rId5"/>
              </a:rPr>
              <a:t>http://www.</a:t>
            </a:r>
            <a:r>
              <a:rPr lang="cs-CZ" sz="800" u="sng" dirty="0" err="1" smtClean="0">
                <a:hlinkClick r:id="rId5"/>
              </a:rPr>
              <a:t>msuo.cz</a:t>
            </a:r>
            <a:r>
              <a:rPr lang="cs-CZ" sz="800" u="sng" dirty="0" smtClean="0">
                <a:hlinkClick r:id="rId5"/>
              </a:rPr>
              <a:t>/foto/foto/315_10.JPG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1"/>
          <p:cNvSpPr>
            <a:spLocks noChangeArrowheads="1"/>
          </p:cNvSpPr>
          <p:nvPr/>
        </p:nvSpPr>
        <p:spPr bwMode="auto">
          <a:xfrm>
            <a:off x="467544" y="749017"/>
            <a:ext cx="8460432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eorgia" pitchFamily="18" charset="0"/>
                <a:ea typeface="Times New Roman" pitchFamily="18" charset="0"/>
                <a:cs typeface="Arial" pitchFamily="34" charset="0"/>
              </a:rPr>
              <a:t>Je pravda, že často ani jeho blízcí přátelé nevěděli, že píše básně?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eorgia" pitchFamily="18" charset="0"/>
                <a:ea typeface="Times New Roman" pitchFamily="18" charset="0"/>
                <a:cs typeface="Arial" pitchFamily="34" charset="0"/>
              </a:rPr>
              <a:t> „On ve Viole sedával se dvěma mladými básnířkami, Inkou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Georgia" pitchFamily="18" charset="0"/>
                <a:ea typeface="Times New Roman" pitchFamily="18" charset="0"/>
                <a:cs typeface="Arial" pitchFamily="34" charset="0"/>
              </a:rPr>
              <a:t>Machulkovou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eorgia" pitchFamily="18" charset="0"/>
                <a:ea typeface="Times New Roman" pitchFamily="18" charset="0"/>
                <a:cs typeface="Arial" pitchFamily="34" charset="0"/>
              </a:rPr>
              <a:t> a Vladimírou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Georgia" pitchFamily="18" charset="0"/>
                <a:ea typeface="Times New Roman" pitchFamily="18" charset="0"/>
                <a:cs typeface="Arial" pitchFamily="34" charset="0"/>
              </a:rPr>
              <a:t>Čerepkovou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eorgia" pitchFamily="18" charset="0"/>
                <a:ea typeface="Times New Roman" pitchFamily="18" charset="0"/>
                <a:cs typeface="Arial" pitchFamily="34" charset="0"/>
              </a:rPr>
              <a:t>, a občas s nimi vystoupil na nočních jam-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Georgia" pitchFamily="18" charset="0"/>
                <a:ea typeface="Times New Roman" pitchFamily="18" charset="0"/>
                <a:cs typeface="Arial" pitchFamily="34" charset="0"/>
              </a:rPr>
              <a:t>sessionech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eorgia" pitchFamily="18" charset="0"/>
                <a:ea typeface="Times New Roman" pitchFamily="18" charset="0"/>
                <a:cs typeface="Arial" pitchFamily="34" charset="0"/>
              </a:rPr>
              <a:t>, což byly jazzové improvizace po skončení hlavního představení. Tam sice přednesl několik svých textů, ale psal tenkrát skoro každý a nebyla to jeho vrcholná díla. Já se s Hrabětem v té době setkal dvakrát, třikrát. Když jsme hráli ve Viole, poklepal jsem mu na rameno a řekl: "Pane kolego, my máme vlastního osvětlovače, takže máte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Georgia" pitchFamily="18" charset="0"/>
                <a:ea typeface="Times New Roman" pitchFamily="18" charset="0"/>
                <a:cs typeface="Arial" pitchFamily="34" charset="0"/>
              </a:rPr>
              <a:t>volnej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eorgia" pitchFamily="18" charset="0"/>
                <a:ea typeface="Times New Roman" pitchFamily="18" charset="0"/>
                <a:cs typeface="Arial" pitchFamily="34" charset="0"/>
              </a:rPr>
              <a:t> večer." Což bylo všechno, nijak jsme se nepřátelili. Naprosto jsem tenkrát netušil, jak osudové pro mě bude setkání s jeho dílem. Když ke mně po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Georgia" pitchFamily="18" charset="0"/>
                <a:ea typeface="Times New Roman" pitchFamily="18" charset="0"/>
                <a:cs typeface="Arial" pitchFamily="34" charset="0"/>
              </a:rPr>
              <a:t>Hrabětově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Georgia" pitchFamily="18" charset="0"/>
                <a:ea typeface="Times New Roman" pitchFamily="18" charset="0"/>
                <a:cs typeface="Arial" pitchFamily="34" charset="0"/>
              </a:rPr>
              <a:t> smrti doputoval balík s opisy jeho textů, byl jsem z těch básní úplně u vytržení a chtěl je inscenovat.“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1"/>
          <p:cNvSpPr>
            <a:spLocks noChangeArrowheads="1"/>
          </p:cNvSpPr>
          <p:nvPr/>
        </p:nvSpPr>
        <p:spPr bwMode="auto">
          <a:xfrm>
            <a:off x="323528" y="908720"/>
            <a:ext cx="8820472" cy="57634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„…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A pak přišla 60. léta. Praha, kam odešel studovat, byla městem malých divadel, začali vycházet do té doby neznámí autoři, objevil se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Prévert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po něm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beatnici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Hrabě píše roku 1964 báseň o duších načichlých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Ginsbergem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a rok nato 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Ginsberg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přijede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 Prahy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Hrabě si na něj může sáhnout! Viola byla programově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probeatnická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přednášel se tam i 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Ferlinghetti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Corso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Dokážete říct v jedné větě, čím vás Václav Hrabě okouzlil?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Když jsem poprvé četl jeho poezii, řekl jsem si, že takto přesně cítím i já svůj vztah k tolika jevům, hodnotám i lidem - a jeho svět jsem přijal za svůj .“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1"/>
          <p:cNvSpPr>
            <a:spLocks noChangeArrowheads="1"/>
          </p:cNvSpPr>
          <p:nvPr/>
        </p:nvSpPr>
        <p:spPr bwMode="auto">
          <a:xfrm>
            <a:off x="251520" y="813737"/>
            <a:ext cx="8892480" cy="594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7617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204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Otevřený dopis Václavu Hraběti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Milý Václave! Právě uplynulo 47 let od doby, kdy jsi ve věku nedožitých pětadvaceti let zemřel na otravu oxidem uhelnatým. Někdy se říká, že dvacet pět let je i pro katedrálu hodně. Na umírání to věk ale opravdu není. Kdo ví, kolik holek bys ještě pobláznil svými blues.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Za svého života ses knihy se svými verši nedočkal, začaly vycházet až dlouho po tvé smrti. Vždy jsi měl asi jen menší okruh nadšenců, kteří ti ale zůstávají věrní i dlouho po své smrti. Tvé verše zpívali známí interpreti. Třeba populární 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Variace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00000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na renesanční téma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Někdo o tobě hovořil jako o „úplně zbytečné legendě“, jiní se proti tomu ohrazovali. Lze jen těžko odhadnout, o jaký další literární poklad bys nás obohatil, kdyby ses dožil dnešních dnů. Bylo by ti už přes sedmdesát. Tobě ale bylo dopřáno jen přesně 9031 dní života.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Já sám již od studentských dob, když jdu okolo Vltavy, hledám ty divoké koně, vyjmenovávám své lásky, dívám se na slunce uklánějící se nad krásnou Prahou k západu, na večernici plující černou oblohou a vím, že i má svíce hoří a hoří a milovat mohu jen jako živý. Nedávno jsem si na tebe opět vzpomněl. Na zdi na Petříně někdo napsal začátek tvé Básně skoro na rozloučenou. Bylo to o Štědrém dnu roku 2010. Možná to byl kluk, který tam stál se svou holkou. Možná tam byl sám a později jí tam přivedl. To nevím, ale vím, že napsal vyznání o tom, že ji nechce nikdy ztratit. Od té doby svíce času zase uhořela o více než jeden rok a kdo ví, jestli ti dva jsou pořád spolu. To vyznání tam ale prozatím zůstává.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406405"/>
            <a:ext cx="36606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 smtClean="0"/>
              <a:t>pavelmika.blog.iDNES.cz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Rectangle 1"/>
          <p:cNvSpPr>
            <a:spLocks noChangeArrowheads="1"/>
          </p:cNvSpPr>
          <p:nvPr/>
        </p:nvSpPr>
        <p:spPr bwMode="auto">
          <a:xfrm>
            <a:off x="611560" y="476672"/>
            <a:ext cx="8208912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Václav Hrabě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Báseň skoro na rozloučenou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Slunce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překrásný manekýn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se prkenně uklání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 západu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Zavírají se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květiny a obchody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Praha unavená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chválou básníků a svojí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krásou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šediví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soumrakem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/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Je to tak podivné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Co všechno se ti podobá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Je to tak podivné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Ta myšlenka že tě můžu ztratit</a:t>
            </a:r>
            <a:b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</a:b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Protože všechno na světě se neustále mění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92696"/>
            <a:ext cx="712879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Můžu tě ztratit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zase budou rána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plná cigaret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bude to svádět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ke krásnému a pompéznímu smutku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Můžu tě ztratit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zase budou noci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měsíc vlající na obloze bude podobný stínu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tvých rozpuštěných vlasů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nebudu moct spát a budu nenávidět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klasiky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Můžu tě ztratit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pak snad bude nejvhodnější svést to na dialektiku</a:t>
            </a:r>
          </a:p>
          <a:p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to všechno se může stát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Ale nikdy už neztratím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všechny ty lehkomyslné nevychované a pravdivé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děti naší lásky</a:t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endParaRPr lang="cs-CZ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endParaRPr lang="cs-CZ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Rectangle 1"/>
          <p:cNvSpPr>
            <a:spLocks noChangeArrowheads="1"/>
          </p:cNvSpPr>
          <p:nvPr/>
        </p:nvSpPr>
        <p:spPr bwMode="auto">
          <a:xfrm>
            <a:off x="720080" y="864872"/>
            <a:ext cx="7812360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všechno to co nelze vyhandlovat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Tuzexu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nabiflovat přes noc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získat protekcí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úsměvem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touhu a odvahu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nečekat až se život převalí kolem jako </a:t>
            </a:r>
            <a:r>
              <a:rPr lang="cs-CZ" sz="2000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baráčnický</a:t>
            </a: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průvod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nedat se zlákat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štěstím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které padne na míru a sluší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nebýt tu zbytečně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nejíst tu zadarmo chleba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Uvidět ráno u Vltavy divoké koně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Vyjmenovat své lásky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bude-li to třeba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nechat se zabít</a:t>
            </a:r>
            <a:b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 ně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9" name="Picture 3" descr="C:\Users\Věra\Desktop\1.Česká poezie-obrázky\obálka se žlutým písmem hrabě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800418"/>
            <a:ext cx="4713901" cy="605758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4355976" y="105273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cs-CZ" sz="800" u="sng" dirty="0" smtClean="0">
                <a:hlinkClick r:id="rId3"/>
              </a:rPr>
              <a:t>http://data.bux.cz/book/008/560/0085606/large.jpg</a:t>
            </a:r>
            <a:endParaRPr lang="cs-CZ" sz="800" dirty="0"/>
          </a:p>
        </p:txBody>
      </p:sp>
      <p:sp>
        <p:nvSpPr>
          <p:cNvPr id="5" name="Obdélník 4"/>
          <p:cNvSpPr/>
          <p:nvPr/>
        </p:nvSpPr>
        <p:spPr>
          <a:xfrm>
            <a:off x="-4912" y="6273225"/>
            <a:ext cx="914891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864096"/>
          </a:xfrm>
          <a:solidFill>
            <a:srgbClr val="C000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</a:t>
            </a:r>
            <a:r>
              <a:rPr lang="cs-CZ" sz="3100" b="1" dirty="0" smtClean="0">
                <a:solidFill>
                  <a:schemeClr val="bg1"/>
                </a:solidFill>
                <a:latin typeface="Arial Black" pitchFamily="34" charset="0"/>
              </a:rPr>
              <a:t>Jak se lyrický mluvčí stylizuje?</a:t>
            </a:r>
            <a:br>
              <a:rPr lang="cs-CZ" sz="3100" b="1" dirty="0" smtClean="0">
                <a:solidFill>
                  <a:schemeClr val="bg1"/>
                </a:solidFill>
                <a:latin typeface="Arial Black" pitchFamily="34" charset="0"/>
              </a:rPr>
            </a:br>
            <a:endParaRPr lang="cs-CZ" sz="31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293096"/>
            <a:ext cx="9144000" cy="2232248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rial Black" pitchFamily="34" charset="0"/>
              </a:rPr>
              <a:t>   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Hlásí se k oblíbeným básníkům, kteří jsou mu blízcí svým revoltujícím postojem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: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  Francois Villonovi, Františku 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Gellnerovi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,                          Vladimíru 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Majakovskému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 a Allenu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Ginsbergovi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1484783"/>
            <a:ext cx="7992888" cy="95410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Vystupuje jako člověk stojící na okraji společnosti  ( jako prokletí básníci)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2838847"/>
            <a:ext cx="7992888" cy="95410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Jinde jako rebel, šašek, blázen,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vandrák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, 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potrhlý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žebrák…..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 animBg="1"/>
      <p:bldP spid="5" grpId="0" animBg="1"/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08012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Témata  poezie Václava Hraběte:</a:t>
            </a:r>
            <a:b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              ¨      </a:t>
            </a:r>
            <a:r>
              <a:rPr lang="cs-CZ" sz="27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(často se v básních prolínají)</a:t>
            </a:r>
            <a:endParaRPr lang="cs-CZ" sz="27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5877272"/>
            <a:ext cx="6120680" cy="64807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>
                <a:latin typeface="Arial Black" pitchFamily="34" charset="0"/>
              </a:rPr>
              <a:t>5) láska – naplno prožívaná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1772816"/>
            <a:ext cx="388843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800" b="1" dirty="0" smtClean="0">
                <a:latin typeface="Arial Black" pitchFamily="34" charset="0"/>
              </a:rPr>
              <a:t>1</a:t>
            </a:r>
            <a:r>
              <a:rPr lang="cs-CZ" sz="2800" dirty="0" smtClean="0">
                <a:latin typeface="Arial Black" pitchFamily="34" charset="0"/>
              </a:rPr>
              <a:t>) domov (i Praha) </a:t>
            </a:r>
          </a:p>
        </p:txBody>
      </p:sp>
      <p:sp>
        <p:nvSpPr>
          <p:cNvPr id="7" name="Obdélník 6"/>
          <p:cNvSpPr/>
          <p:nvPr/>
        </p:nvSpPr>
        <p:spPr>
          <a:xfrm>
            <a:off x="903387" y="2708920"/>
            <a:ext cx="388463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800" dirty="0" smtClean="0">
                <a:latin typeface="Arial Black" pitchFamily="34" charset="0"/>
              </a:rPr>
              <a:t>2) vztah k válce </a:t>
            </a:r>
          </a:p>
        </p:txBody>
      </p:sp>
      <p:sp>
        <p:nvSpPr>
          <p:cNvPr id="8" name="Obdélník 7"/>
          <p:cNvSpPr/>
          <p:nvPr/>
        </p:nvSpPr>
        <p:spPr>
          <a:xfrm>
            <a:off x="899592" y="3625860"/>
            <a:ext cx="266429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800" dirty="0" smtClean="0">
                <a:latin typeface="Arial Black" pitchFamily="34" charset="0"/>
              </a:rPr>
              <a:t>3) vzpoura</a:t>
            </a:r>
          </a:p>
        </p:txBody>
      </p:sp>
      <p:sp>
        <p:nvSpPr>
          <p:cNvPr id="9" name="Obdélník 8"/>
          <p:cNvSpPr/>
          <p:nvPr/>
        </p:nvSpPr>
        <p:spPr>
          <a:xfrm>
            <a:off x="899592" y="4509121"/>
            <a:ext cx="6120680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4) snaha o odlišení ( hudba, poezie, tabák, alkohol)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 animBg="1"/>
      <p:bldP spid="6" grpId="0" animBg="1"/>
      <p:bldP spid="7" grpId="0" animBg="1"/>
      <p:bldP spid="8" grpId="0" animBg="1"/>
      <p:bldP spid="9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4807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1) Téma domova ( i Prahy):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1412776"/>
            <a:ext cx="5605950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800" b="1" dirty="0" smtClean="0">
                <a:latin typeface="Arial Black" pitchFamily="34" charset="0"/>
              </a:rPr>
              <a:t>Krátká báseň o Praze</a:t>
            </a:r>
            <a:r>
              <a:rPr lang="cs-CZ" sz="2800" dirty="0" smtClean="0">
                <a:latin typeface="Arial Black" pitchFamily="34" charset="0"/>
              </a:rPr>
              <a:t> 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2249424"/>
            <a:ext cx="8507288" cy="4325112"/>
          </a:xfrm>
        </p:spPr>
        <p:txBody>
          <a:bodyPr>
            <a:normAutofit lnSpcReduction="10000"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Hořící obručí proskakují 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cvičení</a:t>
            </a: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psi</a:t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mých myšlenek</a:t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Na Karlově mostě se nudí barokní legionáři</a:t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voda</a:t>
            </a: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pod jezem</a:t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zpocená s pěnou v ústech utíká pryč</a:t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vrací se</a:t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zpátky</a:t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jako zelené obilí když je vítr</a:t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Voda se vrací</a:t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vrací se hoře lásky hozené do světa jako bumerang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527248" y="620688"/>
            <a:ext cx="8603432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Ale můj sen z noci na dnešek už se mi nevrátí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 nikdy už neuslyším hrát Internacionálu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tak jako na pohřbu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básníka který ji v každé řádce transponoval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 neobvyklých tónin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Bude se opakovat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léto a zima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křik holubů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 smutek milenců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vrátí se jako ozvěna jak zvony z Říma i naše životy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Ten</a:t>
            </a: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můj sen už se nevrátí</a:t>
            </a:r>
            <a:br>
              <a:rPr lang="cs-CZ" sz="24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Internacionála na hrobě básníka</a:t>
            </a:r>
            <a:br>
              <a:rPr lang="cs-CZ" sz="24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Vrátí se</a:t>
            </a:r>
            <a:br>
              <a:rPr lang="cs-CZ" sz="24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život voda pod jezem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4807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1) Téma domova ( i Prahy):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1196752"/>
            <a:ext cx="8676456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b="1" dirty="0" smtClean="0">
                <a:latin typeface="Arial Black" pitchFamily="34" charset="0"/>
              </a:rPr>
              <a:t> Blues o smutku z</a:t>
            </a:r>
            <a:r>
              <a:rPr lang="cs-CZ" sz="2400" dirty="0" smtClean="0">
                <a:latin typeface="Arial Black" pitchFamily="34" charset="0"/>
              </a:rPr>
              <a:t>hasínajícího teplometu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(úryvek)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67544" y="1844824"/>
            <a:ext cx="7992888" cy="4824536"/>
          </a:xfrm>
        </p:spPr>
        <p:txBody>
          <a:bodyPr>
            <a:noAutofit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Kočáry antikvárních lásek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na Národní třídě  Medové hrozny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zapadajících mraků a Vltava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vycíděná stále novou a novou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vodou do lesku diplomatického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mercedesu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Nalejte</a:t>
            </a: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mi krásná paní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ještě jeden rum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Tak tedy vypadá město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kam se konečně vracím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…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4807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2) Téma vztahu k válce: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196752"/>
            <a:ext cx="8748464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800" b="1" dirty="0" smtClean="0">
                <a:latin typeface="Arial Black" pitchFamily="34" charset="0"/>
              </a:rPr>
              <a:t>Ukolébavka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(úryvek)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67544" y="1844824"/>
            <a:ext cx="8496944" cy="4824536"/>
          </a:xfrm>
        </p:spPr>
        <p:txBody>
          <a:bodyPr>
            <a:noAutofit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…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papírovou zlatku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po strýčkovi ve vestě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Strýček byl legionář válčil na </a:t>
            </a:r>
            <a:r>
              <a:rPr lang="cs-CZ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Piavě</a:t>
            </a: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byl tak poctivý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že když se vrátil neměl práci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Zato měl hodnou ženu na rukou tetování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smysl pro legraci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k stáří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rakovinu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Po celý život nenáviděl válku a všechnu její špínu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4807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2) Téma vztahu k válce: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196752"/>
            <a:ext cx="8748464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800" b="1" dirty="0" smtClean="0">
                <a:latin typeface="Arial Black" pitchFamily="34" charset="0"/>
              </a:rPr>
              <a:t>Půlnoční mše v dešti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(úryvek)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67544" y="1844824"/>
            <a:ext cx="8496944" cy="4824536"/>
          </a:xfrm>
        </p:spPr>
        <p:txBody>
          <a:bodyPr>
            <a:noAutofit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Mrtví romantici zmrzlí v zákopech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něžným chraptivým hlasem zpívají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nejlepší dílo Ludvíka Beethovena.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Také to byli lidé.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Teď jsou to jenom jména.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Guláš a kvér a řády. Ono to láká.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Ale Beethoven? Beethoven?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Pánové, co je to za vojáka?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Červená, lidská krev v kalužích hasne.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hvězdy na nebi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jsou cynicky krásné!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4807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3100" b="1" dirty="0" smtClean="0">
                <a:solidFill>
                  <a:schemeClr val="bg1"/>
                </a:solidFill>
                <a:latin typeface="Arial Black" pitchFamily="34" charset="0"/>
              </a:rPr>
              <a:t>2)Téma vztahu k válce:</a:t>
            </a:r>
            <a:endParaRPr lang="cs-CZ" sz="31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196752"/>
            <a:ext cx="874846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b="1" dirty="0" smtClean="0">
                <a:latin typeface="Arial Black" pitchFamily="34" charset="0"/>
              </a:rPr>
              <a:t>Vojenská suita 5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(úryvek)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67544" y="1844824"/>
            <a:ext cx="6048672" cy="4824536"/>
          </a:xfrm>
        </p:spPr>
        <p:txBody>
          <a:bodyPr>
            <a:noAutofit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Jó už to slunce pomalu mizí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 rákosí řeky     V krajině cizí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tma je dusná   Těžká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jak touha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jít  domů   Smutný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voják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se rouhá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Už je ta válka trochu moc dlouhá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Už nás to zmáhá   Smutek a špína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Kdopak vám ještě uvěří v Boha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pod nímž se koná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ta řezničina?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4807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3100" b="1" dirty="0" smtClean="0">
                <a:solidFill>
                  <a:schemeClr val="bg1"/>
                </a:solidFill>
                <a:latin typeface="Arial Black" pitchFamily="34" charset="0"/>
              </a:rPr>
              <a:t>3) Téma vzpoura:</a:t>
            </a:r>
            <a:endParaRPr lang="cs-CZ" sz="31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052736"/>
            <a:ext cx="874846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b="1" dirty="0" smtClean="0">
                <a:latin typeface="Arial Black" pitchFamily="34" charset="0"/>
              </a:rPr>
              <a:t>Prolog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(úryvek)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67544" y="1556792"/>
            <a:ext cx="6984776" cy="5301208"/>
          </a:xfrm>
        </p:spPr>
        <p:txBody>
          <a:bodyPr>
            <a:noAutofit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Pánové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věčně skeptičtí a přezíraví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kteří své smutky vážete do kytek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znáte už život nazpaměť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jako  verše svých kultivovaných přátel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upozorňuji vás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</a:t>
            </a:r>
            <a:r>
              <a:rPr lang="cs-CZ" sz="2400" b="1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tohleto</a:t>
            </a: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není přípitek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na vaše zdraví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Pasáci poezie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Koštéři metafor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To není pro vás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to co tu dávám do placu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To pro skutečné lidi které jsem poznal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…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64807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3100" b="1" dirty="0" smtClean="0">
                <a:solidFill>
                  <a:schemeClr val="bg1"/>
                </a:solidFill>
                <a:latin typeface="Arial Black" pitchFamily="34" charset="0"/>
              </a:rPr>
              <a:t>3)Téma vzpoura:</a:t>
            </a:r>
            <a:endParaRPr lang="cs-CZ" sz="31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980728"/>
            <a:ext cx="874846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b="1" dirty="0" err="1" smtClean="0">
                <a:latin typeface="Arial Black" pitchFamily="34" charset="0"/>
              </a:rPr>
              <a:t>Stoptime</a:t>
            </a:r>
            <a:r>
              <a:rPr lang="cs-CZ" sz="2400" b="1" dirty="0" smtClean="0">
                <a:latin typeface="Arial Black" pitchFamily="34" charset="0"/>
              </a:rPr>
              <a:t>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(úryvek)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67544" y="1296144"/>
            <a:ext cx="8496944" cy="5589240"/>
          </a:xfrm>
        </p:spPr>
        <p:txBody>
          <a:bodyPr>
            <a:noAutofit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…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 tuto chvíli jistě aspoň někteří pánové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seriózní počestní a usedlí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(za každého režimu a roční i denní doby)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se zvedli od svých zaručeně spolehlivých aut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manželek nebo televizorů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aby burácivým hlasem tragédů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vznesli obžalobu proti cynismu a amorálnosti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nejmladší generace    Ale ty spíš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(pravou ruku pod mojí hlavou a levicí mě objímáš)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jako rozmarýn do potoka hozený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já se dívám jak kýčařský soumrak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otrhává zapadající slunce kousek po kousku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jako lístky kopretiny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…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4807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3100" b="1" dirty="0" smtClean="0">
                <a:solidFill>
                  <a:schemeClr val="bg1"/>
                </a:solidFill>
                <a:latin typeface="Arial Black" pitchFamily="34" charset="0"/>
              </a:rPr>
              <a:t>4)Téma odlišení </a:t>
            </a:r>
            <a:r>
              <a:rPr lang="cs-CZ" sz="31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(alkohol, tabák</a:t>
            </a:r>
            <a:r>
              <a:rPr lang="cs-CZ" sz="3100" b="1" dirty="0" smtClean="0">
                <a:solidFill>
                  <a:schemeClr val="bg1"/>
                </a:solidFill>
                <a:latin typeface="Arial Black" pitchFamily="34" charset="0"/>
              </a:rPr>
              <a:t>, </a:t>
            </a:r>
            <a:r>
              <a:rPr lang="cs-CZ" sz="31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hudba, poezie)</a:t>
            </a:r>
            <a:r>
              <a:rPr lang="cs-CZ" sz="3100" b="1" dirty="0" smtClean="0">
                <a:solidFill>
                  <a:schemeClr val="bg1"/>
                </a:solidFill>
                <a:latin typeface="Arial Black" pitchFamily="34" charset="0"/>
              </a:rPr>
              <a:t>:</a:t>
            </a:r>
            <a:endParaRPr lang="cs-CZ" sz="31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0040" y="4407495"/>
            <a:ext cx="8783960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b="1" dirty="0" smtClean="0">
                <a:latin typeface="Arial Black" pitchFamily="34" charset="0"/>
              </a:rPr>
              <a:t>Půlnoční mše v dešti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(úryvek)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23528" y="4869160"/>
            <a:ext cx="8424936" cy="1728192"/>
          </a:xfrm>
        </p:spPr>
        <p:txBody>
          <a:bodyPr>
            <a:noAutofit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…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Courám v kalné vodě,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 ruce mi bliká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zvlhlá cigareta.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1196752"/>
            <a:ext cx="882047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b="1" dirty="0" smtClean="0">
                <a:latin typeface="Arial Black" pitchFamily="34" charset="0"/>
              </a:rPr>
              <a:t>Blues o smutku z</a:t>
            </a:r>
            <a:r>
              <a:rPr lang="cs-CZ" sz="2400" dirty="0" smtClean="0">
                <a:latin typeface="Arial Black" pitchFamily="34" charset="0"/>
              </a:rPr>
              <a:t>hasínajícího teplometu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(úryvek)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0040" y="1724615"/>
            <a:ext cx="449999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Medové hrozny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kočáry antikvárních lásek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sklenice hořčáku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do toho jeden rum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krásná  paní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Tak tedy vypadá město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kam se konečně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vracím </a:t>
            </a: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864096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700" b="1" dirty="0" smtClean="0">
                <a:solidFill>
                  <a:schemeClr val="bg1"/>
                </a:solidFill>
                <a:latin typeface="Arial Black" pitchFamily="34" charset="0"/>
              </a:rPr>
              <a:t>4)  Téma odlišení</a:t>
            </a:r>
            <a:br>
              <a:rPr lang="cs-CZ" sz="2700" b="1" dirty="0" smtClean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2700" b="1" dirty="0" smtClean="0">
                <a:solidFill>
                  <a:schemeClr val="bg1"/>
                </a:solidFill>
                <a:latin typeface="Arial Black" pitchFamily="34" charset="0"/>
              </a:rPr>
              <a:t>       </a:t>
            </a:r>
            <a:r>
              <a:rPr lang="cs-CZ" sz="27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(inspirace</a:t>
            </a:r>
            <a:r>
              <a:rPr lang="cs-CZ" sz="2700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7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hudbou jazzovou, bluesovou a rockovou ):</a:t>
            </a:r>
            <a:endParaRPr lang="cs-CZ" sz="27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1527175"/>
            <a:ext cx="8532440" cy="830997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        a) v básních motivy hudebních nástrojů (buben, saxofon…)</a:t>
            </a: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2708920"/>
            <a:ext cx="8532440" cy="830997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          b)  jména jazzových hudebníků ( 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Ray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Charles, Charlie 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Parker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, 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Miles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Davis)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1560" y="3933057"/>
            <a:ext cx="8532440" cy="1200329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           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c) speciální hudební termíny a situace (jam-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session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, scat, stop-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time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–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znamená v hudební terminologii pauzu v hudební kreaci)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560" y="5301208"/>
            <a:ext cx="8532440" cy="1200329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>
                <a:latin typeface="Arial Black" pitchFamily="34" charset="0"/>
              </a:rPr>
              <a:t>        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d) kompozice ovlivněna hudbou – blues, stylem jazzové improvizace, postupné rozvíjení výchozího tématu, technika variací</a:t>
            </a: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64807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 </a:t>
            </a:r>
            <a:r>
              <a:rPr lang="cs-CZ" sz="2200" b="1" dirty="0" smtClean="0">
                <a:solidFill>
                  <a:schemeClr val="bg1"/>
                </a:solidFill>
                <a:latin typeface="Arial Black" pitchFamily="34" charset="0"/>
              </a:rPr>
              <a:t>Hudba je hodnotou proti prázdnotě konvenčního života:</a:t>
            </a:r>
            <a:endParaRPr lang="cs-CZ" sz="22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6574" y="908720"/>
            <a:ext cx="8737426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b="1" dirty="0" smtClean="0">
                <a:latin typeface="Arial Black" pitchFamily="34" charset="0"/>
              </a:rPr>
              <a:t>Reduta blues   (závěr básně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)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67544" y="1124744"/>
            <a:ext cx="8496944" cy="5544616"/>
          </a:xfrm>
        </p:spPr>
        <p:txBody>
          <a:bodyPr>
            <a:noAutofit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…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Čekám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až pianista skončí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abych zahrál svůj chorus    Nevím co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budu hrát     Je tolik dobře znějících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milostných  veršů a republika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má  tolik peněz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 oběhu   Je  tolik postelí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Ale hraju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myslím že to není beznadějné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neboť skrze pot a kouř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za sebou slyším buben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Jak v nepravidelných chraplavých příklepech vytlouká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chválu věčného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hledání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l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…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64807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700" b="1" dirty="0" smtClean="0">
                <a:solidFill>
                  <a:schemeClr val="bg1"/>
                </a:solidFill>
                <a:latin typeface="Arial Black" pitchFamily="34" charset="0"/>
              </a:rPr>
              <a:t>5) Téma naplno prožívané lásky):</a:t>
            </a:r>
            <a:endParaRPr lang="cs-CZ" sz="27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908720"/>
            <a:ext cx="8676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000" b="1" dirty="0" smtClean="0">
                <a:latin typeface="Arial Black" pitchFamily="34" charset="0"/>
              </a:rPr>
              <a:t>Báseň skoro na rozloučenou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(závěr básně)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67544" y="1484784"/>
            <a:ext cx="8496944" cy="5373216"/>
          </a:xfrm>
        </p:spPr>
        <p:txBody>
          <a:bodyPr>
            <a:normAutofit fontScale="62500" lnSpcReduction="20000"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Ano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to všechno se může stát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Ale nikdy už neztratím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všechny ty lehkomyslné nevychované a pravdivé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děti naší lásky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všechno to co nelze vyhandlovat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 Tuzexu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nabiflovat přes noc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získat protekci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úsměvem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touhu a odvahu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nečekat až se život převalí  kolem jako </a:t>
            </a:r>
            <a:r>
              <a:rPr lang="cs-CZ" sz="2900" b="1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baráčnický</a:t>
            </a: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průvod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nedat se zlákat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štěstím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které padne na míru a sluší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nebýt tu zbytečně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Nejíst tu zadarmo chleba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9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Uvidět ráno u Vltavy divoké koně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Vyjmenovat své lásky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bude-li to třeba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Nechat se zabít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29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pro ně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0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sz="24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0240"/>
            <a:ext cx="84249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A mně se chce tak spát.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Spát ve stínu tvých vlasů.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Spát na nic nemyslet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při zvuku tvého hlasu se probouzet,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jak kuchař v pohádkách, kde spí se stovky let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a znovu usínat s hrstí tvých vlasů na čele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a trochu žárlit na slunce,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které ti kreslí po těle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malé nepochopitelné obrázky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" y="116632"/>
            <a:ext cx="9143999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    5) Téma naplno prožívané lásky: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908721"/>
            <a:ext cx="867645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Ospalé něžnosti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4807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  </a:t>
            </a:r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5) Téma lásky naplno prožívané: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1412776"/>
            <a:ext cx="846043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800" b="1" dirty="0" smtClean="0">
                <a:latin typeface="Arial Black" pitchFamily="34" charset="0"/>
              </a:rPr>
              <a:t>Až bude svítat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 úryvek)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2249424"/>
            <a:ext cx="8507288" cy="3771864"/>
          </a:xfrm>
        </p:spPr>
        <p:txBody>
          <a:bodyPr>
            <a:normAutofit lnSpcReduction="10000"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32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…</a:t>
            </a: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Jen ještě jeden polibek</a:t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na tvém střevíčku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přepluji spoustu oceánů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třeba objevím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nějakou novou neznámou Ameriku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jenom pro tebe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s-CZ" sz="32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…</a:t>
            </a: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lang="cs-CZ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64807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    </a:t>
            </a:r>
            <a:r>
              <a:rPr lang="cs-CZ" sz="2700" b="1" dirty="0" smtClean="0">
                <a:solidFill>
                  <a:schemeClr val="bg1"/>
                </a:solidFill>
                <a:latin typeface="Arial Black" pitchFamily="34" charset="0"/>
              </a:rPr>
              <a:t>5) Téma naplno prožívané lásky:</a:t>
            </a:r>
            <a:endParaRPr lang="cs-CZ" sz="27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980728"/>
            <a:ext cx="831641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hangingPunct="0"/>
            <a:r>
              <a:rPr lang="cs-CZ" sz="2800" b="1" dirty="0" smtClean="0">
                <a:latin typeface="Arial Black" pitchFamily="34" charset="0"/>
              </a:rPr>
              <a:t>Variace na renesanční téma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611560" y="1772816"/>
            <a:ext cx="7776864" cy="4941168"/>
          </a:xfrm>
        </p:spPr>
        <p:txBody>
          <a:bodyPr>
            <a:normAutofit fontScale="92500" lnSpcReduction="10000"/>
          </a:bodyPr>
          <a:lstStyle/>
          <a:p>
            <a:pPr hangingPunct="0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Láska je jako večernice </a:t>
            </a:r>
            <a:br>
              <a:rPr lang="cs-CZ" sz="3000" b="1" dirty="0" smtClean="0">
                <a:latin typeface="Arial" pitchFamily="34" charset="0"/>
                <a:cs typeface="Arial" pitchFamily="34" charset="0"/>
              </a:rPr>
            </a:b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plující černou oblohou </a:t>
            </a:r>
            <a:br>
              <a:rPr lang="cs-CZ" sz="3000" b="1" dirty="0" smtClean="0">
                <a:latin typeface="Arial" pitchFamily="34" charset="0"/>
                <a:cs typeface="Arial" pitchFamily="34" charset="0"/>
              </a:rPr>
            </a:b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Zavřete dveře na petlice! </a:t>
            </a:r>
            <a:br>
              <a:rPr lang="cs-CZ" sz="3000" b="1" dirty="0" smtClean="0">
                <a:latin typeface="Arial" pitchFamily="34" charset="0"/>
                <a:cs typeface="Arial" pitchFamily="34" charset="0"/>
              </a:rPr>
            </a:b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Zhasněte v domě všechny svíce </a:t>
            </a:r>
            <a:br>
              <a:rPr lang="cs-CZ" sz="3000" b="1" dirty="0" smtClean="0">
                <a:latin typeface="Arial" pitchFamily="34" charset="0"/>
                <a:cs typeface="Arial" pitchFamily="34" charset="0"/>
              </a:rPr>
            </a:b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a opevněte svoje těla</a:t>
            </a:r>
            <a:br>
              <a:rPr lang="cs-CZ" sz="3000" b="1" dirty="0" smtClean="0">
                <a:latin typeface="Arial" pitchFamily="34" charset="0"/>
                <a:cs typeface="Arial" pitchFamily="34" charset="0"/>
              </a:rPr>
            </a:b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vy</a:t>
            </a:r>
          </a:p>
          <a:p>
            <a:pPr hangingPunct="0"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   kterým srdce zkameněla</a:t>
            </a:r>
          </a:p>
          <a:p>
            <a:pPr hangingPunct="0">
              <a:buNone/>
            </a:pPr>
            <a:endParaRPr lang="cs-CZ" sz="3000" b="1" dirty="0" smtClean="0">
              <a:latin typeface="Arial" pitchFamily="34" charset="0"/>
              <a:cs typeface="Arial" pitchFamily="34" charset="0"/>
            </a:endParaRPr>
          </a:p>
          <a:p>
            <a:pPr hangingPunct="0"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   Láska je jako krásná loď </a:t>
            </a:r>
            <a:br>
              <a:rPr lang="cs-CZ" sz="3000" b="1" dirty="0" smtClean="0">
                <a:latin typeface="Arial" pitchFamily="34" charset="0"/>
                <a:cs typeface="Arial" pitchFamily="34" charset="0"/>
              </a:rPr>
            </a:b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která ztratila kapitána </a:t>
            </a:r>
            <a:br>
              <a:rPr lang="cs-CZ" sz="3000" b="1" dirty="0" smtClean="0">
                <a:latin typeface="Arial" pitchFamily="34" charset="0"/>
                <a:cs typeface="Arial" pitchFamily="34" charset="0"/>
              </a:rPr>
            </a:b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námořníkům se třesou ruce </a:t>
            </a:r>
            <a:br>
              <a:rPr lang="cs-CZ" sz="3000" b="1" dirty="0" smtClean="0">
                <a:latin typeface="Arial" pitchFamily="34" charset="0"/>
                <a:cs typeface="Arial" pitchFamily="34" charset="0"/>
              </a:rPr>
            </a:b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a bojí se  co bude zrána </a:t>
            </a:r>
            <a:endParaRPr lang="cs-CZ" sz="32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87624" y="1052736"/>
            <a:ext cx="610242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Láska je bolest z probuzení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horké ruce hvězd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které ti sypou oknem do vězení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květiny ze svatebních cest</a:t>
            </a:r>
          </a:p>
          <a:p>
            <a:pPr hangingPunct="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pPr hangingPunct="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Láska je jako večernice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plující černou oblohou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Náš život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hoří jako svíce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mrtví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milovat nemohou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7" name="Picture 3" descr="C:\Users\Věra\Desktop\1.Česká poezie-obrázky\obálka blues černá.jpg"/>
          <p:cNvPicPr>
            <a:picLocks noChangeAspect="1" noChangeArrowheads="1"/>
          </p:cNvPicPr>
          <p:nvPr/>
        </p:nvPicPr>
        <p:blipFill>
          <a:blip r:embed="rId2" cstate="print"/>
          <a:srcRect l="6948" r="6458"/>
          <a:stretch>
            <a:fillRect/>
          </a:stretch>
        </p:blipFill>
        <p:spPr bwMode="auto">
          <a:xfrm>
            <a:off x="323528" y="959254"/>
            <a:ext cx="4032448" cy="527747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23528" y="6525344"/>
            <a:ext cx="415820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u="sng" dirty="0" smtClean="0">
                <a:hlinkClick r:id="rId3"/>
              </a:rPr>
              <a:t>http://www.</a:t>
            </a:r>
            <a:r>
              <a:rPr lang="cs-CZ" sz="800" u="sng" dirty="0" err="1" smtClean="0">
                <a:hlinkClick r:id="rId3"/>
              </a:rPr>
              <a:t>antikalfa.cz</a:t>
            </a:r>
            <a:r>
              <a:rPr lang="cs-CZ" sz="800" u="sng" dirty="0" smtClean="0">
                <a:hlinkClick r:id="rId3"/>
              </a:rPr>
              <a:t>/fotky10186/</a:t>
            </a:r>
            <a:r>
              <a:rPr lang="cs-CZ" sz="800" u="sng" dirty="0" err="1" smtClean="0">
                <a:hlinkClick r:id="rId3"/>
              </a:rPr>
              <a:t>fotos</a:t>
            </a:r>
            <a:r>
              <a:rPr lang="cs-CZ" sz="800" u="sng" dirty="0" smtClean="0">
                <a:hlinkClick r:id="rId3"/>
              </a:rPr>
              <a:t>/_</a:t>
            </a:r>
            <a:r>
              <a:rPr lang="cs-CZ" sz="800" u="sng" dirty="0" err="1" smtClean="0">
                <a:hlinkClick r:id="rId3"/>
              </a:rPr>
              <a:t>vyr</a:t>
            </a:r>
            <a:r>
              <a:rPr lang="cs-CZ" sz="800" u="sng" dirty="0" smtClean="0">
                <a:hlinkClick r:id="rId3"/>
              </a:rPr>
              <a:t>_4545150126.jpg</a:t>
            </a:r>
            <a:endParaRPr lang="cs-CZ" sz="800" dirty="0"/>
          </a:p>
        </p:txBody>
      </p:sp>
      <p:sp>
        <p:nvSpPr>
          <p:cNvPr id="4" name="Obdélník 3"/>
          <p:cNvSpPr/>
          <p:nvPr/>
        </p:nvSpPr>
        <p:spPr>
          <a:xfrm>
            <a:off x="4464496" y="1340768"/>
            <a:ext cx="4283968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Václav Hrabě se stal kultickým  básníkem </a:t>
            </a:r>
            <a:r>
              <a:rPr lang="cs-CZ" sz="2000" b="1" dirty="0" smtClean="0">
                <a:latin typeface="Arial Black" pitchFamily="34" charset="0"/>
                <a:cs typeface="Arial" pitchFamily="34" charset="0"/>
              </a:rPr>
              <a:t>nespokojených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 Black" pitchFamily="34" charset="0"/>
              </a:rPr>
              <a:t>mladých lidí,</a:t>
            </a:r>
          </a:p>
          <a:p>
            <a:pPr>
              <a:buNone/>
            </a:pPr>
            <a:r>
              <a:rPr lang="cs-CZ" sz="2000" dirty="0" smtClean="0">
                <a:latin typeface="Arial Black" pitchFamily="34" charset="0"/>
              </a:rPr>
              <a:t>významně ovlivnil podobu</a:t>
            </a:r>
          </a:p>
          <a:p>
            <a:pPr>
              <a:buNone/>
            </a:pPr>
            <a:r>
              <a:rPr lang="cs-CZ" sz="2000" dirty="0" smtClean="0">
                <a:latin typeface="Arial Black" pitchFamily="34" charset="0"/>
              </a:rPr>
              <a:t>mladé poezie 70. a 80. let:</a:t>
            </a: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Josef Šimon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Miroslav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Huptych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Jaromír Pelc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Petr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Skarlant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Petr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Cincibuch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Zdeněk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Lébl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Svatava Antošová</a:t>
            </a: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908720"/>
            <a:ext cx="7416824" cy="1066800"/>
          </a:xfrm>
          <a:gradFill flip="none" rotWithShape="1">
            <a:gsLst>
              <a:gs pos="0">
                <a:schemeClr val="accent2">
                  <a:lumMod val="75000"/>
                </a:schemeClr>
              </a:gs>
              <a:gs pos="85000">
                <a:schemeClr val="accent2">
                  <a:lumMod val="40000"/>
                  <a:lumOff val="60000"/>
                </a:schemeClr>
              </a:gs>
              <a:gs pos="100000">
                <a:srgbClr val="D1C39F"/>
              </a:gs>
            </a:gsLst>
            <a:lin ang="5400000" scaled="1"/>
            <a:tileRect/>
          </a:gra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FORMA BÁSNÍ:</a:t>
            </a:r>
            <a:b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cs-CZ" sz="31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 Black" pitchFamily="34" charset="0"/>
              </a:rPr>
              <a:t> 1) KOMPOZICE ovlivněna hudbou –  </a:t>
            </a:r>
          </a:p>
          <a:p>
            <a:pPr>
              <a:buNone/>
            </a:pP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blues, stylem jazzové improvizace,  </a:t>
            </a:r>
          </a:p>
          <a:p>
            <a:pPr>
              <a:buNone/>
            </a:pP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postupné rozvíjení výchozího tématu,</a:t>
            </a:r>
          </a:p>
          <a:p>
            <a:pPr>
              <a:buNone/>
            </a:pP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technika variací</a:t>
            </a:r>
          </a:p>
          <a:p>
            <a:pPr>
              <a:buNone/>
            </a:pPr>
            <a:r>
              <a:rPr lang="cs-CZ" dirty="0" smtClean="0">
                <a:latin typeface="Arial Black" pitchFamily="34" charset="0"/>
              </a:rPr>
              <a:t> 2) volný verš</a:t>
            </a:r>
          </a:p>
          <a:p>
            <a:pPr>
              <a:buNone/>
            </a:pPr>
            <a:r>
              <a:rPr lang="cs-CZ" dirty="0" smtClean="0">
                <a:latin typeface="Arial Black" pitchFamily="34" charset="0"/>
              </a:rPr>
              <a:t> 3) pravidelný verš </a:t>
            </a:r>
          </a:p>
          <a:p>
            <a:pPr>
              <a:buNone/>
            </a:pPr>
            <a:r>
              <a:rPr lang="cs-CZ" dirty="0" smtClean="0">
                <a:latin typeface="Arial Black" pitchFamily="34" charset="0"/>
              </a:rPr>
              <a:t> 4) sonet</a:t>
            </a:r>
          </a:p>
          <a:p>
            <a:pPr>
              <a:buNone/>
            </a:pPr>
            <a:r>
              <a:rPr lang="cs-CZ" dirty="0" smtClean="0">
                <a:latin typeface="Arial Black" pitchFamily="34" charset="0"/>
              </a:rPr>
              <a:t> 5) veršový přesah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069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2951" y="3573016"/>
            <a:ext cx="8331498" cy="79208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 Je to láska prožívaná naplno, nejpopulárnější jeho básní je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 Variace na renesanční téma.</a:t>
            </a:r>
            <a:endParaRPr lang="cs-CZ" sz="2400" dirty="0" smtClean="0">
              <a:ea typeface="Calibri" pitchFamily="34" charset="0"/>
              <a:cs typeface="Arial" charset="0"/>
            </a:endParaRPr>
          </a:p>
        </p:txBody>
      </p:sp>
      <p:sp>
        <p:nvSpPr>
          <p:cNvPr id="15365" name="Obdélník 5"/>
          <p:cNvSpPr>
            <a:spLocks noChangeArrowheads="1"/>
          </p:cNvSpPr>
          <p:nvPr/>
        </p:nvSpPr>
        <p:spPr bwMode="auto">
          <a:xfrm>
            <a:off x="285751" y="1988840"/>
            <a:ext cx="8318698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srgbClr val="10253F"/>
                </a:solidFill>
                <a:latin typeface="Arial" charset="0"/>
                <a:cs typeface="Arial" charset="0"/>
              </a:rPr>
              <a:t>Odmítá hodnoty konzumní společnosti, chce se od ní odlišit, má rád jazz.</a:t>
            </a:r>
            <a:endParaRPr lang="cs-CZ" sz="2400" dirty="0">
              <a:solidFill>
                <a:srgbClr val="10253F"/>
              </a:solidFill>
              <a:latin typeface="Arial" charset="0"/>
              <a:cs typeface="Arial" charset="0"/>
            </a:endParaRPr>
          </a:p>
        </p:txBody>
      </p:sp>
      <p:sp>
        <p:nvSpPr>
          <p:cNvPr id="13317" name="Obdélník 6"/>
          <p:cNvSpPr>
            <a:spLocks noChangeArrowheads="1"/>
          </p:cNvSpPr>
          <p:nvPr/>
        </p:nvSpPr>
        <p:spPr bwMode="auto">
          <a:xfrm>
            <a:off x="285750" y="1397794"/>
            <a:ext cx="8858250" cy="461962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1.Čím se Václav Hrabě podobal </a:t>
            </a:r>
            <a:r>
              <a:rPr lang="cs-CZ" sz="2400" b="1" dirty="0" err="1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beatnikum</a:t>
            </a: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?</a:t>
            </a:r>
            <a:endParaRPr lang="cs-CZ" sz="2400" b="1" dirty="0">
              <a:solidFill>
                <a:schemeClr val="bg1"/>
              </a:solidFill>
              <a:latin typeface="Arial Black" pitchFamily="34" charset="0"/>
              <a:cs typeface="Arial" charset="0"/>
            </a:endParaRPr>
          </a:p>
        </p:txBody>
      </p:sp>
      <p:sp>
        <p:nvSpPr>
          <p:cNvPr id="13318" name="Obdélník 7"/>
          <p:cNvSpPr>
            <a:spLocks noChangeArrowheads="1"/>
          </p:cNvSpPr>
          <p:nvPr/>
        </p:nvSpPr>
        <p:spPr bwMode="auto">
          <a:xfrm>
            <a:off x="285750" y="2967335"/>
            <a:ext cx="8858249" cy="461665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2. Které z pěti témat jeho poezie je nejoblíbenější?</a:t>
            </a:r>
            <a:endParaRPr lang="cs-CZ" sz="2400" b="1" dirty="0">
              <a:solidFill>
                <a:schemeClr val="bg1"/>
              </a:solidFill>
              <a:latin typeface="Arial Black" pitchFamily="34" charset="0"/>
              <a:cs typeface="Arial" charset="0"/>
            </a:endParaRPr>
          </a:p>
        </p:txBody>
      </p:sp>
      <p:sp>
        <p:nvSpPr>
          <p:cNvPr id="36870" name="Rectangle 9"/>
          <p:cNvSpPr>
            <a:spLocks noChangeArrowheads="1"/>
          </p:cNvSpPr>
          <p:nvPr/>
        </p:nvSpPr>
        <p:spPr bwMode="auto">
          <a:xfrm>
            <a:off x="285750" y="188640"/>
            <a:ext cx="3830472" cy="1077218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  <a:latin typeface="Arial Black" pitchFamily="34" charset="0"/>
              </a:rPr>
              <a:t>Shrnutí</a:t>
            </a:r>
          </a:p>
          <a:p>
            <a:r>
              <a:rPr lang="cs-CZ" sz="3200" b="1" u="sng" dirty="0" smtClean="0">
                <a:solidFill>
                  <a:schemeClr val="bg1"/>
                </a:solidFill>
                <a:latin typeface="Arial Black" pitchFamily="34" charset="0"/>
              </a:rPr>
              <a:t>Otázky a </a:t>
            </a:r>
            <a:r>
              <a:rPr lang="cs-CZ" sz="3200" b="1" u="sng" dirty="0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sz="3200" b="1" u="sng" dirty="0">
                <a:solidFill>
                  <a:schemeClr val="bg1"/>
                </a:solidFill>
              </a:rPr>
              <a:t>:</a:t>
            </a:r>
          </a:p>
        </p:txBody>
      </p:sp>
      <p:sp>
        <p:nvSpPr>
          <p:cNvPr id="8" name="Obdélník 7"/>
          <p:cNvSpPr/>
          <p:nvPr/>
        </p:nvSpPr>
        <p:spPr>
          <a:xfrm>
            <a:off x="285750" y="4581128"/>
            <a:ext cx="8858249" cy="46166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3. </a:t>
            </a: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  <a:cs typeface="Arial" charset="0"/>
              </a:rPr>
              <a:t>Čím vás zaujala forma básní Václava Hraběte?</a:t>
            </a:r>
            <a:endParaRPr lang="cs-CZ" sz="2400" b="1" dirty="0">
              <a:solidFill>
                <a:schemeClr val="bg1"/>
              </a:solidFill>
              <a:latin typeface="Arial Black" pitchFamily="34" charset="0"/>
              <a:cs typeface="Arial" charset="0"/>
            </a:endParaRPr>
          </a:p>
        </p:txBody>
      </p:sp>
      <p:sp>
        <p:nvSpPr>
          <p:cNvPr id="34824" name="Obdélník 8"/>
          <p:cNvSpPr>
            <a:spLocks noChangeArrowheads="1"/>
          </p:cNvSpPr>
          <p:nvPr/>
        </p:nvSpPr>
        <p:spPr bwMode="auto">
          <a:xfrm>
            <a:off x="285749" y="5157192"/>
            <a:ext cx="8318699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10253F"/>
                </a:solidFill>
                <a:latin typeface="Arial" charset="0"/>
                <a:cs typeface="Arial" charset="0"/>
              </a:rPr>
              <a:t>Především velmi  originální a působivou obrazností.láska jako večernice, krásná loď, bolest z probuzení, infekce…</a:t>
            </a:r>
          </a:p>
          <a:p>
            <a:pPr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10253F"/>
                </a:solidFill>
                <a:latin typeface="Arial" charset="0"/>
                <a:cs typeface="Arial" charset="0"/>
              </a:rPr>
              <a:t>Chce to vzít knihu a hledat….</a:t>
            </a:r>
            <a:endParaRPr lang="cs-CZ" sz="2400" dirty="0"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15365" grpId="0" animBg="1"/>
      <p:bldP spid="13317" grpId="0" animBg="1"/>
      <p:bldP spid="13318" grpId="0" animBg="1"/>
      <p:bldP spid="8" grpId="0" animBg="1"/>
      <p:bldP spid="34824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92124" y="2204864"/>
            <a:ext cx="8507537" cy="2951907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z="1800" dirty="0" smtClean="0">
                <a:latin typeface="Arial" charset="0"/>
                <a:cs typeface="Arial" charset="0"/>
              </a:rPr>
              <a:t>Soukal, Josef a kol.: Literatura pro 4. ročník </a:t>
            </a:r>
            <a:r>
              <a:rPr lang="cs-CZ" sz="1800" dirty="0" err="1" smtClean="0">
                <a:latin typeface="Arial" charset="0"/>
                <a:cs typeface="Arial" charset="0"/>
              </a:rPr>
              <a:t>SOŠ</a:t>
            </a:r>
            <a:r>
              <a:rPr lang="cs-CZ" sz="1800" dirty="0" smtClean="0">
                <a:latin typeface="Arial" charset="0"/>
                <a:cs typeface="Arial" charset="0"/>
              </a:rPr>
              <a:t>, </a:t>
            </a:r>
            <a:r>
              <a:rPr lang="cs-CZ" sz="1800" dirty="0" err="1" smtClean="0">
                <a:latin typeface="Arial" charset="0"/>
                <a:cs typeface="Arial" charset="0"/>
              </a:rPr>
              <a:t>SPN</a:t>
            </a:r>
            <a:r>
              <a:rPr lang="cs-CZ" sz="1800" dirty="0" smtClean="0">
                <a:latin typeface="Arial" charset="0"/>
                <a:cs typeface="Arial" charset="0"/>
              </a:rPr>
              <a:t> 2005</a:t>
            </a:r>
          </a:p>
          <a:p>
            <a:pPr>
              <a:spcBef>
                <a:spcPct val="0"/>
              </a:spcBef>
            </a:pPr>
            <a:r>
              <a:rPr lang="cs-CZ" sz="1800" dirty="0" err="1" smtClean="0">
                <a:latin typeface="Arial" charset="0"/>
                <a:cs typeface="Arial" charset="0"/>
              </a:rPr>
              <a:t>Sochrová</a:t>
            </a:r>
            <a:r>
              <a:rPr lang="cs-CZ" sz="1800" dirty="0" smtClean="0">
                <a:latin typeface="Arial" charset="0"/>
                <a:cs typeface="Arial" charset="0"/>
              </a:rPr>
              <a:t>, Marie: Čítanka IV. K </a:t>
            </a:r>
            <a:r>
              <a:rPr lang="cs-CZ" sz="1800" dirty="0" err="1" smtClean="0">
                <a:latin typeface="Arial" charset="0"/>
                <a:cs typeface="Arial" charset="0"/>
              </a:rPr>
              <a:t>literaruře</a:t>
            </a:r>
            <a:r>
              <a:rPr lang="cs-CZ" sz="1800" dirty="0" smtClean="0">
                <a:latin typeface="Arial" charset="0"/>
                <a:cs typeface="Arial" charset="0"/>
              </a:rPr>
              <a:t> v kostce, Fragment 2004</a:t>
            </a:r>
          </a:p>
          <a:p>
            <a:pPr>
              <a:spcBef>
                <a:spcPct val="0"/>
              </a:spcBef>
            </a:pPr>
            <a:r>
              <a:rPr lang="cs-CZ" sz="1800" dirty="0" smtClean="0">
                <a:latin typeface="Arial" charset="0"/>
                <a:cs typeface="Arial" charset="0"/>
              </a:rPr>
              <a:t>Machala, Lubomír a kol.:Panorama české literatury, Olomouc 1994</a:t>
            </a:r>
          </a:p>
          <a:p>
            <a:pPr>
              <a:spcBef>
                <a:spcPct val="0"/>
              </a:spcBef>
            </a:pPr>
            <a:r>
              <a:rPr lang="cs-CZ" sz="1800" dirty="0" smtClean="0">
                <a:latin typeface="Arial" charset="0"/>
                <a:cs typeface="Arial" charset="0"/>
              </a:rPr>
              <a:t>Hošek, Milan a kol.: Literatura pro 4. ročník SŠ, </a:t>
            </a:r>
            <a:r>
              <a:rPr lang="cs-CZ" sz="1800" dirty="0" err="1" smtClean="0">
                <a:latin typeface="Arial" charset="0"/>
                <a:cs typeface="Arial" charset="0"/>
              </a:rPr>
              <a:t>Didaktis</a:t>
            </a:r>
            <a:r>
              <a:rPr lang="cs-CZ" sz="1800" dirty="0" smtClean="0">
                <a:latin typeface="Arial" charset="0"/>
                <a:cs typeface="Arial" charset="0"/>
              </a:rPr>
              <a:t> 2010</a:t>
            </a:r>
          </a:p>
          <a:p>
            <a:pPr>
              <a:spcBef>
                <a:spcPct val="0"/>
              </a:spcBef>
            </a:pPr>
            <a:r>
              <a:rPr lang="cs-CZ" sz="1800" dirty="0" smtClean="0">
                <a:latin typeface="Arial" charset="0"/>
                <a:cs typeface="Arial" charset="0"/>
              </a:rPr>
              <a:t>Holý, Jiří  a Lukeš, Emil: Čítanka české literatury 4,Český spisovatel 1996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 Kovařík, Miroslav: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Hrabětův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svět jsem přijal za svůj.Právo, 15, 3. 3. 2005, č. 52,Salon, s. 1, 3. 2 obr. 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Křivánek, Vladimír: Kolik příležitostí má báseň, Host, Brno 2007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Hrabě, Václav, Blues pro bláznivou holku, Klub přátel poezie 1990</a:t>
            </a:r>
          </a:p>
        </p:txBody>
      </p:sp>
      <p:sp>
        <p:nvSpPr>
          <p:cNvPr id="40963" name="Obdélník 4"/>
          <p:cNvSpPr>
            <a:spLocks noChangeArrowheads="1"/>
          </p:cNvSpPr>
          <p:nvPr/>
        </p:nvSpPr>
        <p:spPr bwMode="auto">
          <a:xfrm>
            <a:off x="539750" y="549275"/>
            <a:ext cx="26590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981075"/>
            <a:ext cx="9144000" cy="287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965" name="Obdélník 6"/>
          <p:cNvSpPr>
            <a:spLocks noChangeArrowheads="1"/>
          </p:cNvSpPr>
          <p:nvPr/>
        </p:nvSpPr>
        <p:spPr bwMode="auto">
          <a:xfrm>
            <a:off x="492125" y="1341438"/>
            <a:ext cx="1863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400" b="1">
                <a:solidFill>
                  <a:schemeClr val="accent2"/>
                </a:solidFill>
                <a:latin typeface="Arial Black" pitchFamily="34" charset="0"/>
              </a:rPr>
              <a:t>Literatura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700213"/>
            <a:ext cx="9144000" cy="14446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Obdélník 4"/>
          <p:cNvSpPr>
            <a:spLocks noChangeArrowheads="1"/>
          </p:cNvSpPr>
          <p:nvPr/>
        </p:nvSpPr>
        <p:spPr bwMode="auto">
          <a:xfrm>
            <a:off x="257762" y="374650"/>
            <a:ext cx="2659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836613"/>
            <a:ext cx="91440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988" name="Obdélník 6"/>
          <p:cNvSpPr>
            <a:spLocks noChangeArrowheads="1"/>
          </p:cNvSpPr>
          <p:nvPr/>
        </p:nvSpPr>
        <p:spPr bwMode="auto">
          <a:xfrm>
            <a:off x="229409" y="1196975"/>
            <a:ext cx="165987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accent2"/>
                </a:solidFill>
                <a:latin typeface="Arial Black" pitchFamily="34" charset="0"/>
              </a:rPr>
              <a:t>Obrázky </a:t>
            </a:r>
            <a:endParaRPr lang="cs-CZ" sz="2400" b="1" dirty="0">
              <a:solidFill>
                <a:schemeClr val="accent2"/>
              </a:solidFill>
              <a:latin typeface="Arial Black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1628775"/>
            <a:ext cx="9144000" cy="1444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8520" y="1964353"/>
            <a:ext cx="903548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http://img1.wikia.nocookie.net/__cb20130105234117/fifthharmony/images/7/7d/The-beatles-granger.jpg</a:t>
            </a:r>
            <a:endParaRPr lang="cs-CZ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http://upload.wikimedia.org/wikipedia/commons/thumb/b/b5/Hippie_bug%21_%281043753793%29.jpg/800px-Hippie_bug%21_%281043753793%29.jpg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http://upload.wikimedia.org/wikipedia/commons/thumb/6/6d/Hippies_04thailand0026.jpg/800px-Hippies_04thailand0026.jpg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http://1.bp.blogspot.com/-NMGW06JFjuY/TrBd3JJ_HII/AAAAAAAACD8/J3JcdkxX0aU/s1600/boots-1967-fashion.jpg</a:t>
            </a:r>
            <a:endParaRPr lang="cs-CZ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http://www.antikvariatmotyl.cz/media/images/X1242511198603742.jpg</a:t>
            </a:r>
            <a:endParaRPr lang="cs-CZ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http://www.slovnikceskeliteratury.cz/getImage.jsp%3Fdocid%3D107%26thmb%26id%3D468</a:t>
            </a:r>
            <a:endParaRPr lang="cs-CZ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http://www.moderni-dejiny.cz/PublicFiles/UserFiles/image/Metodika/08_CSR_1948-1968/800x800_ilustracni_Tvar.jpg</a:t>
            </a:r>
            <a:endParaRPr lang="cs-CZ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http://www.moderni-dejiny.cz/PublicFiles/UserFiles /image/Metodika/08_CSR_1948-1968/800x800_sesity(1).jpg</a:t>
            </a:r>
            <a:endParaRPr lang="cs-CZ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http://ferlinghettifilm.com/highslide/images/dylan-ferlinghetti.jpg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http://upload.wikimedia.org/wikipedia/commons/2/2d/Kerouac_by_Palumbo.jpg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  <a:hlinkClick r:id="rId12"/>
              </a:rPr>
              <a:t>http://</a:t>
            </a:r>
            <a:r>
              <a:rPr lang="cs-CZ" sz="1200" dirty="0" smtClean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  <a:hlinkClick r:id="rId12"/>
              </a:rPr>
              <a:t>rosariomariocapalbo.files.wordpress.com/2011/02/beat-generation1.jpg?w=640</a:t>
            </a:r>
            <a:endParaRPr lang="cs-CZ" sz="1200" dirty="0" smtClean="0">
              <a:latin typeface="Arial" panose="020B0604020202020204" pitchFamily="34" charset="0"/>
              <a:ea typeface="Calibri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dirty="0" smtClean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  <a:hlinkClick r:id="rId13"/>
              </a:rPr>
              <a:t>http</a:t>
            </a:r>
            <a:r>
              <a:rPr lang="cs-CZ" sz="1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  <a:hlinkClick r:id="rId13"/>
              </a:rPr>
              <a:t>://www.slovart.sk/buxus/images/image_10427_19_v1.jpeg</a:t>
            </a:r>
            <a:endParaRPr lang="cs-CZ" sz="1200" dirty="0">
              <a:latin typeface="Arial" panose="020B0604020202020204" pitchFamily="34" charset="0"/>
              <a:ea typeface="Calibri" pitchFamily="34" charset="0"/>
              <a:cs typeface="Arial" panose="020B0604020202020204" pitchFamily="34" charset="0"/>
            </a:endParaRPr>
          </a:p>
          <a:p>
            <a:r>
              <a:rPr lang="cs-CZ" sz="1200" u="sng" dirty="0" smtClean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</a:t>
            </a:r>
            <a:r>
              <a:rPr 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://thehotrats.files.wordpress.com/2013/08/05ginsburgimg-blogspan.jpg</a:t>
            </a:r>
            <a:endParaRPr 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u="sng" dirty="0" smtClean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</a:t>
            </a:r>
            <a:r>
              <a:rPr 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://</a:t>
            </a:r>
            <a:r>
              <a:rPr lang="cs-CZ" sz="1200" u="sng" dirty="0" smtClean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www.ireport.cz/images/ireport/clanky/Majales/majales.jpg</a:t>
            </a:r>
            <a:endParaRPr lang="cs-CZ" sz="12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  <a:hlinkClick r:id="rId16"/>
              </a:rPr>
              <a:t>http://1.bp.blogspot.com/-vrmDN-mlJ9k/TcRbC7nbh7I/AAAAAAAABfE/o-DiS52TwW4/s400/kral.JPG</a:t>
            </a:r>
            <a:endParaRPr lang="cs-CZ" sz="1200" dirty="0">
              <a:latin typeface="Arial" panose="020B0604020202020204" pitchFamily="34" charset="0"/>
              <a:ea typeface="Calibri" pitchFamily="34" charset="0"/>
              <a:cs typeface="Arial" panose="020B0604020202020204" pitchFamily="34" charset="0"/>
            </a:endParaRPr>
          </a:p>
          <a:p>
            <a:r>
              <a:rPr lang="cs-CZ" sz="1200" u="sng" dirty="0" smtClean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</a:t>
            </a:r>
            <a:r>
              <a:rPr 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://www.umsl.edu/~</a:t>
            </a:r>
            <a:r>
              <a:rPr lang="cs-CZ" sz="1200" u="sng" dirty="0" smtClean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thomaskp/gberg.JPG</a:t>
            </a:r>
            <a:endParaRPr lang="cs-CZ" sz="12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dirty="0" smtClean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  <a:hlinkClick r:id="rId18"/>
              </a:rPr>
              <a:t>http</a:t>
            </a:r>
            <a:r>
              <a:rPr lang="cs-CZ" sz="1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  <a:hlinkClick r:id="rId18"/>
              </a:rPr>
              <a:t>://www.prostor-ad.cz/pruvodce/okolobrd/lochovic/img/hrob.jpg</a:t>
            </a:r>
            <a:endParaRPr lang="cs-CZ" sz="1200" dirty="0">
              <a:latin typeface="Arial" panose="020B0604020202020204" pitchFamily="34" charset="0"/>
              <a:ea typeface="Calibri" pitchFamily="34" charset="0"/>
              <a:cs typeface="Arial" panose="020B0604020202020204" pitchFamily="34" charset="0"/>
            </a:endParaRPr>
          </a:p>
          <a:p>
            <a:r>
              <a:rPr 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http://img4.rajce.idnes.cz/d0401/7/7948/7948505_f34c51bcb8478084020c2c76c9b031f2/images/Lochovice_-_86_.jpg</a:t>
            </a:r>
            <a:endParaRPr 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http://media.novinky.cz/522/45222-top_foto2-wuocv.jpg?1236751196</a:t>
            </a:r>
            <a:endParaRPr 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http://www.msuo.cz/foto/foto/315_10.JPG</a:t>
            </a:r>
            <a:endParaRPr 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http://www.msuo.cz/foto/akce/737.JPG</a:t>
            </a:r>
            <a:endParaRPr 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23"/>
              </a:rPr>
              <a:t>http://data.bux.cz/book/008/560/0085606/large.jpg</a:t>
            </a:r>
            <a:endParaRPr 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u="sng" dirty="0">
                <a:latin typeface="Arial" panose="020B0604020202020204" pitchFamily="34" charset="0"/>
                <a:cs typeface="Arial" panose="020B0604020202020204" pitchFamily="34" charset="0"/>
                <a:hlinkClick r:id="rId24"/>
              </a:rPr>
              <a:t>http://www.antikalfa.cz/fotky10186/fotos/_vyr_4545150126.jpg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59035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Vlastní 1">
      <a:dk1>
        <a:sysClr val="windowText" lastClr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1656</TotalTime>
  <Words>2488</Words>
  <Application>Microsoft Office PowerPoint</Application>
  <PresentationFormat>Předvádění na obrazovce (4:3)</PresentationFormat>
  <Paragraphs>475</Paragraphs>
  <Slides>53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53</vt:i4>
      </vt:variant>
    </vt:vector>
  </HeadingPairs>
  <TitlesOfParts>
    <vt:vector size="54" baseType="lpstr">
      <vt:lpstr>Urbanistický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     Beatnici (zbitá či blažená generace):  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                 VÁCLAV HRABĚ (1940-1965)    </vt:lpstr>
      <vt:lpstr>Ze života:</vt:lpstr>
      <vt:lpstr>Snímek 20</vt:lpstr>
      <vt:lpstr>Z tvorby: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      Jak se lyrický mluvčí stylizuje? </vt:lpstr>
      <vt:lpstr> Témata  poezie Václava Hraběte:                ¨      (často se v básních prolínají)</vt:lpstr>
      <vt:lpstr> 1) Téma domova ( i Prahy):</vt:lpstr>
      <vt:lpstr>Snímek 34</vt:lpstr>
      <vt:lpstr> 1) Téma domova ( i Prahy):</vt:lpstr>
      <vt:lpstr> 2) Téma vztahu k válce:</vt:lpstr>
      <vt:lpstr> 2) Téma vztahu k válce:</vt:lpstr>
      <vt:lpstr> 2)Téma vztahu k válce:</vt:lpstr>
      <vt:lpstr> 3) Téma vzpoura:</vt:lpstr>
      <vt:lpstr> 3)Téma vzpoura:</vt:lpstr>
      <vt:lpstr> 4)Téma odlišení (alkohol, tabák, hudba, poezie):</vt:lpstr>
      <vt:lpstr> 4)  Téma odlišení        (inspirace hudbou jazzovou, bluesovou a rockovou ):</vt:lpstr>
      <vt:lpstr>  Hudba je hodnotou proti prázdnotě konvenčního života:</vt:lpstr>
      <vt:lpstr> 5) Téma naplno prožívané lásky):</vt:lpstr>
      <vt:lpstr>Snímek 45</vt:lpstr>
      <vt:lpstr>   5) Téma lásky naplno prožívané:</vt:lpstr>
      <vt:lpstr>     5) Téma naplno prožívané lásky:</vt:lpstr>
      <vt:lpstr>Snímek 48</vt:lpstr>
      <vt:lpstr>Snímek 49</vt:lpstr>
      <vt:lpstr>FORMA BÁSNÍ: </vt:lpstr>
      <vt:lpstr>Snímek 51</vt:lpstr>
      <vt:lpstr>Snímek 52</vt:lpstr>
      <vt:lpstr>Snímek 53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Hrabě</dc:title>
  <dc:creator>Jajinka</dc:creator>
  <cp:lastModifiedBy>Dum</cp:lastModifiedBy>
  <cp:revision>168</cp:revision>
  <dcterms:created xsi:type="dcterms:W3CDTF">2012-03-01T10:18:06Z</dcterms:created>
  <dcterms:modified xsi:type="dcterms:W3CDTF">2014-03-18T09:43:26Z</dcterms:modified>
</cp:coreProperties>
</file>