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8"/>
  </p:notesMasterIdLst>
  <p:sldIdLst>
    <p:sldId id="401" r:id="rId2"/>
    <p:sldId id="351" r:id="rId3"/>
    <p:sldId id="352" r:id="rId4"/>
    <p:sldId id="410" r:id="rId5"/>
    <p:sldId id="404" r:id="rId6"/>
    <p:sldId id="405" r:id="rId7"/>
    <p:sldId id="407" r:id="rId8"/>
    <p:sldId id="406" r:id="rId9"/>
    <p:sldId id="408" r:id="rId10"/>
    <p:sldId id="370" r:id="rId11"/>
    <p:sldId id="390" r:id="rId12"/>
    <p:sldId id="389" r:id="rId13"/>
    <p:sldId id="392" r:id="rId14"/>
    <p:sldId id="368" r:id="rId15"/>
    <p:sldId id="394" r:id="rId16"/>
    <p:sldId id="396" r:id="rId17"/>
    <p:sldId id="364" r:id="rId18"/>
    <p:sldId id="393" r:id="rId19"/>
    <p:sldId id="397" r:id="rId20"/>
    <p:sldId id="374" r:id="rId21"/>
    <p:sldId id="398" r:id="rId22"/>
    <p:sldId id="388" r:id="rId23"/>
    <p:sldId id="387" r:id="rId24"/>
    <p:sldId id="385" r:id="rId25"/>
    <p:sldId id="411" r:id="rId26"/>
    <p:sldId id="412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33CCFF"/>
    <a:srgbClr val="FFCC99"/>
    <a:srgbClr val="18663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22505" autoAdjust="0"/>
    <p:restoredTop sz="97133" autoAdjust="0"/>
  </p:normalViewPr>
  <p:slideViewPr>
    <p:cSldViewPr>
      <p:cViewPr varScale="1">
        <p:scale>
          <a:sx n="97" d="100"/>
          <a:sy n="97" d="100"/>
        </p:scale>
        <p:origin x="-114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0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3D388F8-6AB6-49FB-B8EE-0576B9460208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F37826-AD36-4B9B-9A09-2D58E420D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5275B28-E9F1-4207-9853-E80C5F02B69C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66D5F27-0769-402A-90E7-77E2CF9DD277}" type="slidenum">
              <a:rPr lang="cs-CZ" altLang="cs-CZ" smtClean="0"/>
              <a:pPr/>
              <a:t>18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3807881-B05B-470D-8293-3A54E3BE1531}" type="slidenum">
              <a:rPr lang="cs-CZ" altLang="cs-CZ" smtClean="0"/>
              <a:pPr/>
              <a:t>24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Zaoblený obdélník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Zaoblený obdélník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8E3E3F-3EFC-49D3-A458-2361B140A502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3CD006EB-DCE3-46D0-B6BC-3023972E07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8919D-F159-4CD9-A7C3-519C16A8E3F6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17D0A-AEB2-49D4-A1B0-F2751DABA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98A51-9DE5-4CE3-A4ED-FCE36B93FCB7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9A939-B840-4556-8252-7DC4A5EE12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16A72-E50A-477F-9839-A6E4D7641A2C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BD0E7-0027-4817-8F1C-CE2FB946D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E7F8BDD-617C-4A18-9FBF-B196B50E161A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DD69FAC-D6AF-473A-8EF8-5897EDD887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E0BFF4-B0E7-444B-A4F5-BB9F43E6F600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6B9A4-5D8D-4B14-897D-3C60E51C0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7C18C-DA7A-4CC3-A9AE-58BC9C0E5820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76BF6-1E72-45C7-AE9E-11F268C368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3ED8F-58C3-4F6C-A17A-12953A351F56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8FF13-C7F3-4C58-839A-7E2BDCBAE1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3C5B7-1194-435F-8F1C-2297655FE006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B4D6F-B858-47D3-A0A5-B36B93517D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6FBFEB-3289-4AC7-8C2A-57774EEAAC0F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29D09-9328-438B-A517-C9CCAD1C9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88545-383D-4242-9965-1FE778F26D1B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4A0BC-191E-4683-BBC5-7270217B6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396DD64-2EF7-41CD-8D10-580942211BDC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D5D34F0-176C-4903-BA47-D0543BEE7B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5" r:id="rId1"/>
    <p:sldLayoutId id="2147484147" r:id="rId2"/>
    <p:sldLayoutId id="2147484148" r:id="rId3"/>
    <p:sldLayoutId id="2147484149" r:id="rId4"/>
    <p:sldLayoutId id="2147484156" r:id="rId5"/>
    <p:sldLayoutId id="2147484157" r:id="rId6"/>
    <p:sldLayoutId id="2147484150" r:id="rId7"/>
    <p:sldLayoutId id="2147484151" r:id="rId8"/>
    <p:sldLayoutId id="2147484152" r:id="rId9"/>
    <p:sldLayoutId id="2147484153" r:id="rId10"/>
    <p:sldLayoutId id="214748415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9BBB59"/>
        </a:buClr>
        <a:buFont typeface="Georgia" pitchFamily="18" charset="0"/>
        <a:buChar char="▫"/>
        <a:defRPr sz="2000" kern="1200">
          <a:solidFill>
            <a:srgbClr val="9BBB59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2.bp.blogspot.com/-T8iSlt-i13I/TnL01NlVfwI/AAAAAAAAAmc/ZlUxJ7jeXzQ/s1600/001.jpg" TargetMode="External"/><Relationship Id="rId7" Type="http://schemas.openxmlformats.org/officeDocument/2006/relationships/hyperlink" Target="http://www.seniortip.cz/portal/cz/seniortip/article/2458/Image/mlad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hyperlink" Target="http://www.phil.muni.cz/~holoubkova/skacel.jpg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img.cz.prg.cmestatic.com/media/images/600x338/Feb2012/945901.jpg?bdee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ucevzhuru.cz/poradna/1/obrazky/nobel/medaile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thumb/a/a1/Jaroslav_Seifert_grave_at_Kralupy_nad_Vltavou_cemetery_CZ_0007.jpg/220px-Jaroslav_Seifert_grave_at_Kralupy_nad_Vltavou_cemetery_CZ_0007.jpg" TargetMode="External"/><Relationship Id="rId4" Type="http://schemas.openxmlformats.org/officeDocument/2006/relationships/hyperlink" Target="http://www.turistik.cz/cz/kraje/stredocesky-kraj/okres-melnik/kralupy-nad-vltavou/hrob-jaroslava-seiferta-v-kralupech-nad-vltavou/galerie/ir/files/gallery/21414/70114--c800x600.JPG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niortip.cz/portal/cz/seniortip/article/2458/Image/mlad.jpg" TargetMode="External"/><Relationship Id="rId7" Type="http://schemas.openxmlformats.org/officeDocument/2006/relationships/hyperlink" Target="http://www.turistik.cz/cz/kraje/stredocesky-kraj/okres-melnik/kralupy-nad-vltavou/hrob-jaroslava-seiferta-v-kralupech-nad-vltavou/galerie/ir/files/gallery/21414/70114--c800x600.JPG" TargetMode="External"/><Relationship Id="rId2" Type="http://schemas.openxmlformats.org/officeDocument/2006/relationships/hyperlink" Target="http://www.phil.muni.cz/~holoubkova/skacel.jpg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img.radio.cz/pictures/veda/nobelova_cena2.jpg" TargetMode="External"/><Relationship Id="rId5" Type="http://schemas.openxmlformats.org/officeDocument/2006/relationships/hyperlink" Target="http://img.cz.prg.cmestatic.com/media/images/600x338/Feb2012/945901.jpg?bdee" TargetMode="External"/><Relationship Id="rId4" Type="http://schemas.openxmlformats.org/officeDocument/2006/relationships/hyperlink" Target="http://2.bp.blogspot.com/-T8iSlt-i13I/TnL01NlVfwI/AAAAAAAAAmc/ZlUxJ7jeXzQ/s1600/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3114" name="Group 42"/>
          <p:cNvGraphicFramePr>
            <a:graphicFrameLocks noGrp="1"/>
          </p:cNvGraphicFramePr>
          <p:nvPr/>
        </p:nvGraphicFramePr>
        <p:xfrm>
          <a:off x="468313" y="590550"/>
          <a:ext cx="7570787" cy="6156333"/>
        </p:xfrm>
        <a:graphic>
          <a:graphicData uri="http://schemas.openxmlformats.org/drawingml/2006/table">
            <a:tbl>
              <a:tblPr/>
              <a:tblGrid>
                <a:gridCol w="1367329"/>
                <a:gridCol w="6203458"/>
              </a:tblGrid>
              <a:tr h="3657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452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Střední škola pedagogická, hotelnictví a služeb, Litoměřice, příspěvková organizace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97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 literatura po roce 1945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97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Pilousová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97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19. Česká poezie po roce 1945, český básník.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97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Čtvrtý středních škol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4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1.pololetí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školního roku 2012/2013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10168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Opakování  4. období Seifertovy tvorby, zařadit tři ukázky. Píseň o Viktorce (1950) a  její kritika. Rysy poetiky 3. období vývoje – pravidelný verš, rým a opakování. Sbírka Maminka (1954) a 4 tematické skupiny básní. Srovnání zobrazení maminky v poezii Jaroslav Seiferta a  Vladimíra Holana .Změna poetiky ve 4. období: úryvek ze sbírky Koncert na ostrově a skladby Morový sloup (1981).</a:t>
                      </a:r>
                      <a:endParaRPr lang="cs-CZ" sz="1200" dirty="0"/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8229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opakování na závěr probraného tématu.Směřuje k rozvoji 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jejich čtenářské gramotnosti  , pozorné práci s textem a prohlubuje  orientaci ve vývoji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poezie.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13715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Klíčová slova:</a:t>
                      </a: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Opakování  4. období Seifertovy tvorby, zařadit tři ukázky. Píseň o Viktorce (1950) a  její kritika. Rysy poetiky 3. období vývoje – pravidelný verš, rým a opakování. Sbírka Maminka (1954) a 4 tematické skupiny básní. Srovnání zobrazení maminky v poezii Jaroslav Seiferta a  Vladimíra Holana. Změna poetiky ve 4. období: úryvek ze sbírky Koncert na ostrově a skladby Morový sloup (1981) - nový motiv setkání se smrtí a nová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– volný verš.</a:t>
                      </a:r>
                      <a:endParaRPr lang="cs-CZ" sz="12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27" marR="91427"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45075" y="115888"/>
            <a:ext cx="4135438" cy="10112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Obdélník 3"/>
          <p:cNvSpPr>
            <a:spLocks noChangeArrowheads="1"/>
          </p:cNvSpPr>
          <p:nvPr/>
        </p:nvSpPr>
        <p:spPr bwMode="auto">
          <a:xfrm>
            <a:off x="395288" y="981075"/>
            <a:ext cx="8497887" cy="584200"/>
          </a:xfrm>
          <a:prstGeom prst="rect">
            <a:avLst/>
          </a:prstGeom>
          <a:solidFill>
            <a:schemeClr val="tx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defRPr/>
            </a:pPr>
            <a:r>
              <a:rPr lang="cs-CZ" sz="3200" dirty="0">
                <a:solidFill>
                  <a:schemeClr val="bg1"/>
                </a:solidFill>
                <a:latin typeface="Arial Black" pitchFamily="34" charset="0"/>
              </a:rPr>
              <a:t>ČESKÁ</a:t>
            </a:r>
            <a:r>
              <a:rPr lang="cs-CZ" sz="3200" b="1" dirty="0">
                <a:solidFill>
                  <a:schemeClr val="bg1"/>
                </a:solidFill>
                <a:latin typeface="Arial Black" pitchFamily="34" charset="0"/>
              </a:rPr>
              <a:t> 	POEZIE PO ROCE 1945 </a:t>
            </a:r>
          </a:p>
        </p:txBody>
      </p:sp>
      <p:sp>
        <p:nvSpPr>
          <p:cNvPr id="6" name="Obdélník 5"/>
          <p:cNvSpPr/>
          <p:nvPr/>
        </p:nvSpPr>
        <p:spPr>
          <a:xfrm>
            <a:off x="827088" y="1557338"/>
            <a:ext cx="7921625" cy="48958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42988" y="1866900"/>
            <a:ext cx="7345362" cy="235426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5288" y="2133600"/>
            <a:ext cx="6264275" cy="1417638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763713" y="2708275"/>
            <a:ext cx="6985000" cy="2592388"/>
          </a:xfrm>
          <a:gradFill flip="none" rotWithShape="1">
            <a:gsLst>
              <a:gs pos="0">
                <a:schemeClr val="tx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tx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tx2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rtlCol="0">
            <a:normAutofit/>
          </a:bodyPr>
          <a:lstStyle/>
          <a:p>
            <a:pPr marL="742950" indent="-7429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4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</a:p>
          <a:p>
            <a:pPr marL="742950" indent="-7429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400" dirty="0" smtClean="0">
                <a:solidFill>
                  <a:srgbClr val="002060"/>
                </a:solidFill>
                <a:latin typeface="Arial Black" pitchFamily="34" charset="0"/>
              </a:rPr>
              <a:t>ČESKÝ BÁSNÍK</a:t>
            </a:r>
            <a:r>
              <a:rPr lang="cs-CZ" sz="4000" b="1" u="sng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</a:p>
          <a:p>
            <a:pPr marL="742950" indent="-74295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4000" b="1" u="sng" dirty="0" smtClean="0">
                <a:solidFill>
                  <a:schemeClr val="bg1"/>
                </a:solidFill>
                <a:latin typeface="Arial Black" pitchFamily="34" charset="0"/>
              </a:rPr>
              <a:t>OPAKOVÁNÍ</a:t>
            </a:r>
            <a:endParaRPr lang="cs-CZ" sz="2800" dirty="0" smtClean="0">
              <a:solidFill>
                <a:srgbClr val="002060"/>
              </a:solidFill>
            </a:endParaRPr>
          </a:p>
        </p:txBody>
      </p:sp>
      <p:sp>
        <p:nvSpPr>
          <p:cNvPr id="7171" name="Rectangle 6"/>
          <p:cNvSpPr>
            <a:spLocks noChangeArrowheads="1"/>
          </p:cNvSpPr>
          <p:nvPr/>
        </p:nvSpPr>
        <p:spPr bwMode="auto">
          <a:xfrm>
            <a:off x="1038225" y="1620838"/>
            <a:ext cx="77962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200">
                <a:solidFill>
                  <a:schemeClr val="bg1"/>
                </a:solidFill>
                <a:latin typeface="Arial Black" pitchFamily="34" charset="0"/>
              </a:rPr>
              <a:t>19. OSOBNOSTI</a:t>
            </a:r>
            <a:r>
              <a:rPr lang="cs-CZ" altLang="cs-CZ" sz="3200" b="1">
                <a:solidFill>
                  <a:schemeClr val="bg1"/>
                </a:solidFill>
                <a:latin typeface="Arial Black" pitchFamily="34" charset="0"/>
              </a:rPr>
              <a:t>  ČESKÉ POEZIE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50825" y="1196975"/>
            <a:ext cx="720725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800" dirty="0">
                <a:latin typeface="Arial Black" pitchFamily="34" charset="0"/>
              </a:rPr>
              <a:t>1</a:t>
            </a:r>
          </a:p>
        </p:txBody>
      </p:sp>
      <p:sp>
        <p:nvSpPr>
          <p:cNvPr id="9" name="Obdélník 8"/>
          <p:cNvSpPr/>
          <p:nvPr/>
        </p:nvSpPr>
        <p:spPr>
          <a:xfrm>
            <a:off x="3419475" y="1270000"/>
            <a:ext cx="865188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800" dirty="0">
                <a:latin typeface="Arial Black" pitchFamily="34" charset="0"/>
              </a:rPr>
              <a:t>2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084888" y="1339850"/>
            <a:ext cx="863600" cy="504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800" dirty="0">
                <a:latin typeface="Arial Black" pitchFamily="34" charset="0"/>
              </a:rPr>
              <a:t>3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45025" y="1022350"/>
            <a:ext cx="431800" cy="461963"/>
          </a:xfrm>
          <a:prstGeom prst="rect">
            <a:avLst/>
          </a:prstGeom>
          <a:solidFill>
            <a:schemeClr val="accent2">
              <a:lumMod val="75000"/>
            </a:schemeClr>
          </a:solidFill>
          <a:ln w="12700">
            <a:solidFill>
              <a:srgbClr val="0070C0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486650" y="1044575"/>
            <a:ext cx="415925" cy="43021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latin typeface="Arial Black" pitchFamily="34" charset="0"/>
              </a:rPr>
              <a:t>3</a:t>
            </a:r>
          </a:p>
        </p:txBody>
      </p:sp>
      <p:sp>
        <p:nvSpPr>
          <p:cNvPr id="14" name="Obdélník 13"/>
          <p:cNvSpPr/>
          <p:nvPr/>
        </p:nvSpPr>
        <p:spPr>
          <a:xfrm flipH="1">
            <a:off x="1547813" y="1060450"/>
            <a:ext cx="431800" cy="4238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latin typeface="Arial Black" pitchFamily="34" charset="0"/>
              </a:rPr>
              <a:t>1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42863" y="549275"/>
            <a:ext cx="9109075" cy="4000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latin typeface="Arial Black" pitchFamily="34" charset="0"/>
              </a:rPr>
              <a:t>Přiřaďte  portrétům jména:  </a:t>
            </a:r>
            <a:r>
              <a:rPr lang="cs-CZ" altLang="cs-CZ" b="1">
                <a:latin typeface="Arial Black" pitchFamily="34" charset="0"/>
              </a:rPr>
              <a:t> F. Halas, V. Holan, V. Nezval, J. Skácel, J. Seifert,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0825" y="1763713"/>
            <a:ext cx="1330325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Jan Skácel </a:t>
            </a: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348038" y="1773238"/>
            <a:ext cx="1744662" cy="307975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Jaroslav Seifert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011863" y="1825625"/>
            <a:ext cx="1689100" cy="307975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Vladimír Holan </a:t>
            </a:r>
            <a:endParaRPr lang="cs-CZ" dirty="0">
              <a:solidFill>
                <a:schemeClr val="bg1"/>
              </a:solidFill>
              <a:latin typeface="Arial" pitchFamily="34" charset="0"/>
            </a:endParaRPr>
          </a:p>
        </p:txBody>
      </p:sp>
      <p:pic>
        <p:nvPicPr>
          <p:cNvPr id="8204" name="Picture 3" descr="C:\Users\Věra\Downloads\Desktop\1.Česká poezie-obrázky\00holan u stolu čte.jpg"/>
          <p:cNvPicPr>
            <a:picLocks noChangeAspect="1" noChangeArrowheads="1"/>
          </p:cNvPicPr>
          <p:nvPr/>
        </p:nvPicPr>
        <p:blipFill>
          <a:blip r:embed="rId2" cstate="print"/>
          <a:srcRect l="39349" t="1340"/>
          <a:stretch>
            <a:fillRect/>
          </a:stretch>
        </p:blipFill>
        <p:spPr bwMode="auto">
          <a:xfrm>
            <a:off x="5935663" y="2060575"/>
            <a:ext cx="3208337" cy="417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5" name="Obdélník 20"/>
          <p:cNvSpPr>
            <a:spLocks noChangeArrowheads="1"/>
          </p:cNvSpPr>
          <p:nvPr/>
        </p:nvSpPr>
        <p:spPr bwMode="auto">
          <a:xfrm>
            <a:off x="5969000" y="6186488"/>
            <a:ext cx="320833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cs-CZ" sz="800">
                <a:latin typeface="Calibri" pitchFamily="34" charset="0"/>
                <a:hlinkClick r:id="rId3"/>
              </a:rPr>
              <a:t>http://2.bp.blogspot.com/-T8iSlt-i13I/TnL01NlVfwI/AAAAAAAAAmc/ZlUxJ7jeXzQ/s1600/001.jpg</a:t>
            </a:r>
            <a:endParaRPr lang="cs-CZ" altLang="cs-CZ" sz="800"/>
          </a:p>
        </p:txBody>
      </p:sp>
      <p:pic>
        <p:nvPicPr>
          <p:cNvPr id="8206" name="Picture 4" descr="C:\Users\Věra\Downloads\Desktop\1.Česká poezie-obrázky\skacel mladý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20638" y="2074863"/>
            <a:ext cx="3024188" cy="421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7" name="Obdélník 22"/>
          <p:cNvSpPr>
            <a:spLocks noChangeArrowheads="1"/>
          </p:cNvSpPr>
          <p:nvPr/>
        </p:nvSpPr>
        <p:spPr bwMode="auto">
          <a:xfrm>
            <a:off x="0" y="6237288"/>
            <a:ext cx="22685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cs-CZ" sz="800">
                <a:latin typeface="Calibri" pitchFamily="34" charset="0"/>
                <a:hlinkClick r:id="rId5"/>
              </a:rPr>
              <a:t>http://www.phil.muni.cz/~holoubkova/skacel.jpg</a:t>
            </a:r>
            <a:endParaRPr lang="cs-CZ" altLang="cs-CZ" sz="800"/>
          </a:p>
        </p:txBody>
      </p:sp>
      <p:pic>
        <p:nvPicPr>
          <p:cNvPr id="8208" name="Picture 5" descr="C:\Users\Věra\Downloads\Desktop\1.Česká poezie-obrázky\seifet mladý.jpg"/>
          <p:cNvPicPr>
            <a:picLocks noChangeAspect="1" noChangeArrowheads="1"/>
          </p:cNvPicPr>
          <p:nvPr/>
        </p:nvPicPr>
        <p:blipFill>
          <a:blip r:embed="rId6" cstate="print"/>
          <a:srcRect l="9604" t="15932" r="8960" b="4425"/>
          <a:stretch>
            <a:fillRect/>
          </a:stretch>
        </p:blipFill>
        <p:spPr bwMode="auto">
          <a:xfrm>
            <a:off x="2852738" y="2060575"/>
            <a:ext cx="30956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9" name="Obdélník 24"/>
          <p:cNvSpPr>
            <a:spLocks noChangeArrowheads="1"/>
          </p:cNvSpPr>
          <p:nvPr/>
        </p:nvSpPr>
        <p:spPr bwMode="auto">
          <a:xfrm>
            <a:off x="2771775" y="6413500"/>
            <a:ext cx="30956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7"/>
              </a:rPr>
              <a:t>http://www.seniortip.cz/portal/cz/seniortip/article/2458/Image/mlad.jpg</a:t>
            </a:r>
            <a:endParaRPr lang="cs-CZ" altLang="cs-CZ" sz="800"/>
          </a:p>
        </p:txBody>
      </p:sp>
      <p:sp>
        <p:nvSpPr>
          <p:cNvPr id="19" name="Obdélník 18"/>
          <p:cNvSpPr/>
          <p:nvPr/>
        </p:nvSpPr>
        <p:spPr>
          <a:xfrm>
            <a:off x="0" y="149225"/>
            <a:ext cx="9144000" cy="40005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latin typeface="Arial Black" pitchFamily="34" charset="0"/>
              </a:rPr>
              <a:t>Byli mladí a naprosto neznámí. Poznáte je? </a:t>
            </a:r>
            <a:endParaRPr lang="cs-CZ" sz="2000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7378700" y="115888"/>
            <a:ext cx="1585913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200" b="1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Řešení: </a:t>
            </a:r>
            <a:endParaRPr lang="cs-CZ" altLang="cs-CZ" sz="240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107950" y="5046663"/>
            <a:ext cx="2089150" cy="685800"/>
          </a:xfrm>
          <a:solidFill>
            <a:srgbClr val="FF0000"/>
          </a:solidFill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altLang="cs-CZ" b="1" smtClean="0">
                <a:solidFill>
                  <a:schemeClr val="bg1"/>
                </a:solidFill>
                <a:latin typeface="Arial Black" pitchFamily="34" charset="0"/>
              </a:rPr>
              <a:t>Úkoly:</a:t>
            </a:r>
            <a:endParaRPr lang="cs-CZ" altLang="cs-CZ" smtClean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2276475"/>
            <a:ext cx="8497887" cy="46196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Times New Roman" pitchFamily="18" charset="0"/>
              </a:rPr>
              <a:t>2.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období poetismu – hravost a fantazie</a:t>
            </a:r>
            <a:endParaRPr lang="cs-CZ" sz="2400" dirty="0">
              <a:solidFill>
                <a:schemeClr val="tx2">
                  <a:lumMod val="50000"/>
                </a:schemeClr>
              </a:solidFill>
              <a:latin typeface="Arial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288" y="3905250"/>
            <a:ext cx="8497887" cy="83026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4. období  - intimní lyrika s novou poetikou</a:t>
            </a:r>
          </a:p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             a novými prožitky</a:t>
            </a:r>
            <a:endParaRPr lang="cs-CZ" sz="2400" dirty="0">
              <a:solidFill>
                <a:schemeClr val="tx2">
                  <a:lumMod val="50000"/>
                </a:schemeClr>
              </a:solidFill>
              <a:latin typeface="Arial" pitchFamily="34" charset="0"/>
              <a:ea typeface="Calibri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288" y="1700213"/>
            <a:ext cx="8497887" cy="46196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1. období proletářského umění – osobité  pojetí 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52" name="Rectangle 11"/>
          <p:cNvSpPr>
            <a:spLocks noChangeArrowheads="1"/>
          </p:cNvSpPr>
          <p:nvPr/>
        </p:nvSpPr>
        <p:spPr bwMode="auto">
          <a:xfrm>
            <a:off x="107950" y="476250"/>
            <a:ext cx="8785225" cy="10160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bg1"/>
                </a:solidFill>
              </a:rPr>
              <a:t> </a:t>
            </a:r>
            <a:r>
              <a:rPr 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V díle Jaroslava Seiferta můžeme rozlišit čtyři vrcholy tvorby- vždy přinesl nový pohled na život</a:t>
            </a:r>
            <a:r>
              <a:rPr lang="cs-CZ" sz="28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: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95288" y="2959100"/>
            <a:ext cx="8497887" cy="83026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Times New Roman" pitchFamily="18" charset="0"/>
              </a:rPr>
              <a:t>3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Times New Roman" pitchFamily="18" charset="0"/>
              </a:rPr>
              <a:t>. období  a) i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ntimní lyrika s nostalgií     	  	        </a:t>
            </a:r>
          </a:p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          b) občanská a bojovná poezie</a:t>
            </a:r>
          </a:p>
        </p:txBody>
      </p:sp>
      <p:sp>
        <p:nvSpPr>
          <p:cNvPr id="10248" name="Obdélník 7"/>
          <p:cNvSpPr>
            <a:spLocks noChangeArrowheads="1"/>
          </p:cNvSpPr>
          <p:nvPr/>
        </p:nvSpPr>
        <p:spPr bwMode="auto">
          <a:xfrm>
            <a:off x="395288" y="5805488"/>
            <a:ext cx="8497887" cy="8302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Zařaďte následující ukázky básní do jednotlivých období vývoje Jaroslava Seiferta: </a:t>
            </a:r>
            <a:endParaRPr lang="cs-CZ" altLang="cs-CZ" sz="24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uild="p" animBg="1"/>
      <p:bldP spid="4" grpId="0" animBg="1"/>
      <p:bldP spid="5" grpId="0" animBg="1"/>
      <p:bldP spid="9" grpId="0" animBg="1"/>
      <p:bldP spid="10" grpId="0" animBg="1"/>
      <p:bldP spid="1024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1"/>
          <p:cNvSpPr>
            <a:spLocks noChangeArrowheads="1"/>
          </p:cNvSpPr>
          <p:nvPr/>
        </p:nvSpPr>
        <p:spPr bwMode="auto">
          <a:xfrm>
            <a:off x="539750" y="1590675"/>
            <a:ext cx="8604250" cy="507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buFont typeface="Arial" charset="0"/>
              <a:buNone/>
            </a:pPr>
            <a:endParaRPr lang="cs-CZ" altLang="cs-CZ" sz="280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/>
              <a:t>Krásná jako kvítka na modranském džbánku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/>
              <a:t>Je ta země, která vlastí je ti,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/>
              <a:t>Krásná jako kvítka na modranském džbánku,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/>
              <a:t>Sladká jako střída dalamánku,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/>
              <a:t>Do nějž nůž si vnořil k rukojeti.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altLang="cs-CZ" sz="280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/>
              <a:t>Stokrát zklamán, rady nevěda si,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/>
              <a:t>znovu vždycky navracíš se domů,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/>
              <a:t>stokrát zklamán, rady nevěda si,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/>
              <a:t>k zemi bohaté a plné krásy,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/>
              <a:t>K chudé jako jaro v čerstvém lomu.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400">
                <a:latin typeface="Arial Black" pitchFamily="34" charset="0"/>
              </a:rPr>
              <a:t>			                       Píseň o rodné zemi</a:t>
            </a:r>
          </a:p>
        </p:txBody>
      </p:sp>
      <p:sp>
        <p:nvSpPr>
          <p:cNvPr id="9219" name="Obdélník 2"/>
          <p:cNvSpPr>
            <a:spLocks noChangeArrowheads="1"/>
          </p:cNvSpPr>
          <p:nvPr/>
        </p:nvSpPr>
        <p:spPr bwMode="auto">
          <a:xfrm>
            <a:off x="323850" y="188913"/>
            <a:ext cx="8640763" cy="4000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</a:pPr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Zařaďte 1. ukázku do období vývoje poezie J. Seiferta:</a:t>
            </a:r>
          </a:p>
        </p:txBody>
      </p:sp>
      <p:sp>
        <p:nvSpPr>
          <p:cNvPr id="6" name="Obdélník 5"/>
          <p:cNvSpPr/>
          <p:nvPr/>
        </p:nvSpPr>
        <p:spPr>
          <a:xfrm>
            <a:off x="2700338" y="796925"/>
            <a:ext cx="6264275" cy="7080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3. období – b) občanská a bojovná poezie :    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                  Zhasněte  světla (1938)</a:t>
            </a:r>
            <a:endParaRPr lang="cs-CZ" sz="2000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116013" y="796925"/>
            <a:ext cx="1441450" cy="40005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Řešení:</a:t>
            </a:r>
            <a:endParaRPr lang="cs-CZ" altLang="cs-CZ" sz="20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796925"/>
            <a:ext cx="576262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1.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animBg="1"/>
      <p:bldP spid="6" grpId="0" animBg="1"/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0538" y="931863"/>
            <a:ext cx="5329237" cy="3786187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 otevřenýma očima         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prošel jsem touto zemí.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Je krásná, vždyť víte.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Byla mi možná víc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než všechny mé lásky najednou.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její objetí trvalo celý život.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Když jsem míval hlad,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živil jsem se téměř denně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slovy jejích písní.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…</a:t>
            </a:r>
            <a:endParaRPr lang="cs-CZ" sz="3600" i="1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8313" y="4724400"/>
            <a:ext cx="6389687" cy="19399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Sbohem. V životě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jsem nic nezradil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Tím jsem si jist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můžete mi věřit.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Však nejkrásnější ze všech bohů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je Láska.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79388" y="188913"/>
            <a:ext cx="8964612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</a:pPr>
            <a:r>
              <a:rPr lang="cs-CZ" altLang="cs-CZ" sz="2400" b="1">
                <a:solidFill>
                  <a:schemeClr val="bg1"/>
                </a:solidFill>
              </a:rPr>
              <a:t>Zařaďte 2. ukázku do období vývoje poezie J. Seiferta: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5219700" y="806450"/>
            <a:ext cx="492125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2.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5819775" y="806450"/>
            <a:ext cx="1431925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Řešení:</a:t>
            </a:r>
            <a:endParaRPr lang="cs-CZ" altLang="cs-CZ" sz="24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19700" y="1412875"/>
            <a:ext cx="3673475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4. období  -Morový sloup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514350" y="2060575"/>
            <a:ext cx="7920038" cy="468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buFont typeface="Arial" charset="0"/>
              <a:buNone/>
            </a:pPr>
            <a:endParaRPr lang="cs-CZ" altLang="cs-CZ" sz="2800" dirty="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dirty="0"/>
              <a:t>Bílým šátkem mává,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dirty="0"/>
              <a:t>kdo se loučí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dirty="0"/>
              <a:t>každého dne se něco končí,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dirty="0"/>
              <a:t>něco překrásného končí.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altLang="cs-CZ" sz="2800" dirty="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dirty="0"/>
              <a:t>…..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dirty="0"/>
              <a:t>Setři si slzy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dirty="0"/>
              <a:t>a usměj se uplakanýma očima,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dirty="0"/>
              <a:t>každého dne se něco počíná,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dirty="0"/>
              <a:t>něco překrásného počíná.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400" dirty="0">
                <a:latin typeface="Arial Black" pitchFamily="34" charset="0"/>
              </a:rPr>
              <a:t>				                           Píseň</a:t>
            </a:r>
          </a:p>
        </p:txBody>
      </p:sp>
      <p:sp>
        <p:nvSpPr>
          <p:cNvPr id="11267" name="Obdélník 2"/>
          <p:cNvSpPr>
            <a:spLocks noChangeArrowheads="1"/>
          </p:cNvSpPr>
          <p:nvPr/>
        </p:nvSpPr>
        <p:spPr bwMode="auto">
          <a:xfrm>
            <a:off x="250825" y="115888"/>
            <a:ext cx="8642350" cy="4000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449263">
              <a:buFont typeface="Georgia" pitchFamily="18" charset="0"/>
              <a:buNone/>
            </a:pPr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Zařaďte 3. ukázku do období vývoje poezie J. Seiferta: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76600" y="1476375"/>
            <a:ext cx="5867400" cy="7080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latin typeface="Arial Black" pitchFamily="34" charset="0"/>
              </a:rPr>
              <a:t>2. období pod vlivem poetismu</a:t>
            </a:r>
          </a:p>
          <a:p>
            <a:pPr>
              <a:defRPr/>
            </a:pPr>
            <a:r>
              <a:rPr lang="cs-CZ" sz="2000" dirty="0">
                <a:latin typeface="Arial Black" pitchFamily="34" charset="0"/>
              </a:rPr>
              <a:t>                       – </a:t>
            </a:r>
            <a:r>
              <a:rPr lang="cs-CZ" sz="2000" dirty="0">
                <a:latin typeface="Arial Black" pitchFamily="34" charset="0"/>
                <a:cs typeface="Arial" pitchFamily="34" charset="0"/>
              </a:rPr>
              <a:t>Poštovní holub (1929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514350" y="1598613"/>
            <a:ext cx="596900" cy="461962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3.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692275" y="1598613"/>
            <a:ext cx="1431925" cy="461962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Řešení:</a:t>
            </a:r>
            <a:endParaRPr lang="cs-CZ" altLang="cs-CZ" sz="240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animBg="1"/>
      <p:bldP spid="4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2"/>
          <p:cNvSpPr>
            <a:spLocks noChangeArrowheads="1"/>
          </p:cNvSpPr>
          <p:nvPr/>
        </p:nvSpPr>
        <p:spPr bwMode="auto">
          <a:xfrm>
            <a:off x="0" y="404813"/>
            <a:ext cx="9144000" cy="8302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Zařaďte jednotlivá díla do odpovídajících období </a:t>
            </a:r>
          </a:p>
          <a:p>
            <a:pPr algn="ctr"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                          vývoje tvorby Jaroslava Seiferta:</a:t>
            </a:r>
            <a:endParaRPr lang="cs-CZ" sz="2400" b="1" dirty="0">
              <a:solidFill>
                <a:srgbClr val="953735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903288" y="4672013"/>
            <a:ext cx="3487737" cy="64611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914400" lvl="1" indent="-457200">
              <a:defRPr/>
            </a:pPr>
            <a:r>
              <a:rPr lang="cs-CZ" altLang="cs-CZ" sz="18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Svatební cesta, </a:t>
            </a:r>
          </a:p>
          <a:p>
            <a:pPr marL="914400" lvl="1" indent="-457200">
              <a:defRPr/>
            </a:pPr>
            <a:r>
              <a:rPr lang="cs-CZ" altLang="cs-CZ" sz="18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Poštovní holub</a:t>
            </a:r>
            <a:endParaRPr lang="cs-CZ" altLang="cs-CZ" sz="1800" b="1" dirty="0">
              <a:solidFill>
                <a:srgbClr val="10253F"/>
              </a:solidFill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24" name="Obdélník 4"/>
          <p:cNvSpPr>
            <a:spLocks noChangeArrowheads="1"/>
          </p:cNvSpPr>
          <p:nvPr/>
        </p:nvSpPr>
        <p:spPr bwMode="auto">
          <a:xfrm>
            <a:off x="863600" y="2997200"/>
            <a:ext cx="3527425" cy="3683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altLang="cs-CZ" sz="18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Město v slzách, Samá láska  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863600" y="2003425"/>
            <a:ext cx="3524250" cy="64611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18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Zhasněte světla, Přilba hlíny</a:t>
            </a:r>
          </a:p>
          <a:p>
            <a:pPr>
              <a:defRPr/>
            </a:pPr>
            <a:r>
              <a:rPr lang="cs-CZ" altLang="cs-CZ" sz="1800" b="1" dirty="0">
                <a:solidFill>
                  <a:srgbClr val="10253F"/>
                </a:solidFill>
                <a:latin typeface="Arial" pitchFamily="34" charset="0"/>
                <a:cs typeface="Arial" pitchFamily="34" charset="0"/>
              </a:rPr>
              <a:t>Píseň o Viktorce,  </a:t>
            </a:r>
            <a:endParaRPr lang="cs-CZ" altLang="cs-CZ" sz="1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03288" y="3754438"/>
            <a:ext cx="3484562" cy="64928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marL="914400" lvl="1" indent="-457200">
              <a:defRPr/>
            </a:pPr>
            <a:r>
              <a:rPr lang="cs-CZ" sz="1800" b="1" dirty="0">
                <a:solidFill>
                  <a:srgbClr val="10253F"/>
                </a:solidFill>
              </a:rPr>
              <a:t>Koncert na ostrově,</a:t>
            </a:r>
          </a:p>
          <a:p>
            <a:pPr marL="914400" lvl="1" indent="-457200">
              <a:defRPr/>
            </a:pPr>
            <a:r>
              <a:rPr lang="cs-CZ" sz="1800" b="1" dirty="0">
                <a:solidFill>
                  <a:srgbClr val="10253F"/>
                </a:solidFill>
              </a:rPr>
              <a:t>Morový sloup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59313" y="2125663"/>
            <a:ext cx="4484687" cy="40005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1. období proletářského umění</a:t>
            </a:r>
            <a:r>
              <a:rPr lang="cs-CZ" altLang="cs-CZ" sz="2000" dirty="0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200" name="Obdélník 8"/>
          <p:cNvSpPr>
            <a:spLocks noChangeArrowheads="1"/>
          </p:cNvSpPr>
          <p:nvPr/>
        </p:nvSpPr>
        <p:spPr bwMode="auto">
          <a:xfrm>
            <a:off x="4659313" y="3716338"/>
            <a:ext cx="4484687" cy="677862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1800" dirty="0">
                <a:solidFill>
                  <a:schemeClr val="bg1"/>
                </a:solidFill>
                <a:latin typeface="Arial Black" pitchFamily="34" charset="0"/>
                <a:cs typeface="Times New Roman" pitchFamily="18" charset="0"/>
              </a:rPr>
              <a:t>3. </a:t>
            </a:r>
            <a:r>
              <a:rPr lang="cs-CZ" sz="2000" dirty="0">
                <a:solidFill>
                  <a:schemeClr val="bg1"/>
                </a:solidFill>
                <a:latin typeface="Arial Black" pitchFamily="34" charset="0"/>
                <a:cs typeface="Times New Roman" pitchFamily="18" charset="0"/>
              </a:rPr>
              <a:t>období</a:t>
            </a:r>
            <a:r>
              <a:rPr lang="cs-CZ" sz="1800" dirty="0">
                <a:solidFill>
                  <a:schemeClr val="bg1"/>
                </a:solidFill>
                <a:latin typeface="Arial Black" pitchFamily="34" charset="0"/>
                <a:cs typeface="Times New Roman" pitchFamily="18" charset="0"/>
              </a:rPr>
              <a:t>  a) i</a:t>
            </a:r>
            <a:r>
              <a:rPr lang="cs-CZ" sz="18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ntimní lyrika      </a:t>
            </a:r>
          </a:p>
          <a:p>
            <a:pPr>
              <a:defRPr/>
            </a:pPr>
            <a:r>
              <a:rPr lang="cs-CZ" sz="18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                 b) občanská a bojovná  </a:t>
            </a:r>
            <a:endParaRPr lang="cs-CZ" sz="1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59313" y="2965450"/>
            <a:ext cx="4484687" cy="40005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bg1"/>
                </a:solidFill>
                <a:latin typeface="Arial Black" pitchFamily="34" charset="0"/>
                <a:cs typeface="Times New Roman" pitchFamily="18" charset="0"/>
              </a:rPr>
              <a:t>2. </a:t>
            </a:r>
            <a:r>
              <a:rPr lang="cs-CZ" sz="20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období poetismu 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59313" y="4641850"/>
            <a:ext cx="4484687" cy="7080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4. období  - intimní lyrika </a:t>
            </a:r>
          </a:p>
          <a:p>
            <a:pPr>
              <a:defRPr/>
            </a:pPr>
            <a:r>
              <a:rPr lang="cs-CZ" sz="20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                 s novou poetikou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auto">
          <a:xfrm>
            <a:off x="196850" y="2003425"/>
            <a:ext cx="576263" cy="64611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600">
                <a:solidFill>
                  <a:schemeClr val="bg1"/>
                </a:solidFill>
                <a:latin typeface="Arial Black" pitchFamily="34" charset="0"/>
              </a:rPr>
              <a:t>A</a:t>
            </a: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96850" y="2857500"/>
            <a:ext cx="544513" cy="6477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600">
                <a:solidFill>
                  <a:schemeClr val="bg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96850" y="3752850"/>
            <a:ext cx="544513" cy="64611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6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96850" y="4659313"/>
            <a:ext cx="542925" cy="6477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6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87325" y="5940425"/>
            <a:ext cx="1431925" cy="4619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altLang="cs-CZ" sz="24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Řešení: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905000" y="5940425"/>
            <a:ext cx="449263" cy="46196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1</a:t>
            </a:r>
            <a:r>
              <a:rPr lang="cs-CZ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Obdélník 22"/>
          <p:cNvSpPr>
            <a:spLocks noChangeArrowheads="1"/>
          </p:cNvSpPr>
          <p:nvPr/>
        </p:nvSpPr>
        <p:spPr bwMode="auto">
          <a:xfrm>
            <a:off x="2354263" y="5848350"/>
            <a:ext cx="544512" cy="64611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600">
                <a:solidFill>
                  <a:schemeClr val="bg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3132138" y="5940425"/>
            <a:ext cx="492125" cy="46196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  <a:cs typeface="Times New Roman" pitchFamily="18" charset="0"/>
              </a:rPr>
              <a:t>2.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délník 24"/>
          <p:cNvSpPr>
            <a:spLocks noChangeArrowheads="1"/>
          </p:cNvSpPr>
          <p:nvPr/>
        </p:nvSpPr>
        <p:spPr bwMode="auto">
          <a:xfrm>
            <a:off x="3624263" y="5846763"/>
            <a:ext cx="544512" cy="6477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6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26" name="Obdélník 25"/>
          <p:cNvSpPr>
            <a:spLocks noChangeArrowheads="1"/>
          </p:cNvSpPr>
          <p:nvPr/>
        </p:nvSpPr>
        <p:spPr bwMode="auto">
          <a:xfrm>
            <a:off x="4818063" y="5827713"/>
            <a:ext cx="544512" cy="6477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3600">
                <a:solidFill>
                  <a:schemeClr val="bg1"/>
                </a:solidFill>
                <a:latin typeface="Arial Black" pitchFamily="34" charset="0"/>
              </a:rPr>
              <a:t>A</a:t>
            </a:r>
          </a:p>
        </p:txBody>
      </p:sp>
      <p:sp>
        <p:nvSpPr>
          <p:cNvPr id="27" name="Obdélník 26"/>
          <p:cNvSpPr>
            <a:spLocks noChangeArrowheads="1"/>
          </p:cNvSpPr>
          <p:nvPr/>
        </p:nvSpPr>
        <p:spPr bwMode="auto">
          <a:xfrm>
            <a:off x="6000750" y="5829300"/>
            <a:ext cx="544513" cy="64611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altLang="cs-CZ" sz="36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325938" y="5919788"/>
            <a:ext cx="492125" cy="46196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  <a:cs typeface="Times New Roman" pitchFamily="18" charset="0"/>
              </a:rPr>
              <a:t>3.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508625" y="5940425"/>
            <a:ext cx="492125" cy="46196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4.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nimBg="1"/>
      <p:bldP spid="4" grpId="0" animBg="1"/>
      <p:bldP spid="5124" grpId="0" animBg="1"/>
      <p:bldP spid="6" grpId="0" animBg="1"/>
      <p:bldP spid="7" grpId="0" animBg="1"/>
      <p:bldP spid="8" grpId="0" animBg="1"/>
      <p:bldP spid="8200" grpId="0" animBg="1"/>
      <p:bldP spid="10" grpId="0" animBg="1"/>
      <p:bldP spid="11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3"/>
          <p:cNvSpPr>
            <a:spLocks noChangeArrowheads="1"/>
          </p:cNvSpPr>
          <p:nvPr/>
        </p:nvSpPr>
        <p:spPr bwMode="auto">
          <a:xfrm>
            <a:off x="1716088" y="1282700"/>
            <a:ext cx="5735637" cy="49545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800"/>
              <a:t>- </a:t>
            </a:r>
            <a:r>
              <a:rPr lang="cs-CZ" altLang="cs-CZ" sz="2400"/>
              <a:t>Na něžnou křivku ňader tvých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je těžko hledět bez závrati.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Hráč vroucně housle k tváři zdvih,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a pobožně chce na ně hráti.</a:t>
            </a:r>
          </a:p>
          <a:p>
            <a:r>
              <a:rPr lang="cs-CZ" altLang="cs-CZ" sz="2400"/>
              <a:t>Je těžko hledět bez závrati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 na něžnou křivku ňader tvých.</a:t>
            </a:r>
          </a:p>
          <a:p>
            <a:pPr>
              <a:buFont typeface="Arial" charset="0"/>
              <a:buNone/>
            </a:pPr>
            <a:endParaRPr lang="cs-CZ" altLang="cs-CZ" sz="2400"/>
          </a:p>
          <a:p>
            <a:pPr>
              <a:buFont typeface="Arial" charset="0"/>
              <a:buNone/>
            </a:pPr>
            <a:r>
              <a:rPr lang="cs-CZ" altLang="cs-CZ" sz="2400"/>
              <a:t>- Když se jen dotkneš ruky mé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a dlaň tvá lehce padne do mé,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struny, o kterých nevíme,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ozvou se tiše, povědomé.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Když dlaň tvá lehce padne do mé,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když se jen dotkneš ruky mé.</a:t>
            </a:r>
          </a:p>
        </p:txBody>
      </p:sp>
      <p:sp>
        <p:nvSpPr>
          <p:cNvPr id="9219" name="Obdélník 2"/>
          <p:cNvSpPr>
            <a:spLocks noChangeArrowheads="1"/>
          </p:cNvSpPr>
          <p:nvPr/>
        </p:nvSpPr>
        <p:spPr bwMode="auto">
          <a:xfrm>
            <a:off x="0" y="333375"/>
            <a:ext cx="9144000" cy="70643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>
                <a:solidFill>
                  <a:schemeClr val="bg1"/>
                </a:solidFill>
                <a:latin typeface="Arial Black" pitchFamily="34" charset="0"/>
              </a:rPr>
              <a:t> Ze závěrečné části 4. zpěvu pocházejí tyto verše, pokuste  se určit o jakou skladbu jde:</a:t>
            </a:r>
            <a:r>
              <a:rPr lang="cs-CZ" altLang="cs-CZ">
                <a:solidFill>
                  <a:schemeClr val="bg1"/>
                </a:solidFill>
                <a:latin typeface="Arial Black" pitchFamily="34" charset="0"/>
              </a:rPr>
              <a:t>  </a:t>
            </a:r>
            <a:endParaRPr lang="cs-CZ" altLang="cs-CZ" sz="1600" b="1">
              <a:solidFill>
                <a:schemeClr val="bg1"/>
              </a:solidFill>
            </a:endParaRPr>
          </a:p>
        </p:txBody>
      </p:sp>
      <p:sp>
        <p:nvSpPr>
          <p:cNvPr id="9220" name="Obdélník 3"/>
          <p:cNvSpPr>
            <a:spLocks noChangeArrowheads="1"/>
          </p:cNvSpPr>
          <p:nvPr/>
        </p:nvSpPr>
        <p:spPr bwMode="auto">
          <a:xfrm>
            <a:off x="179388" y="6308725"/>
            <a:ext cx="1284287" cy="4000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Řešení: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6443663" y="6276975"/>
            <a:ext cx="2520950" cy="40005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Následuje dále: </a:t>
            </a:r>
            <a:endParaRPr lang="cs-CZ" altLang="cs-CZ" sz="2000">
              <a:solidFill>
                <a:schemeClr val="bg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nimBg="1"/>
      <p:bldP spid="9219" grpId="0" animBg="1"/>
      <p:bldP spid="9220" grpId="0" animBg="1"/>
      <p:bldP spid="92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32400" y="6210300"/>
            <a:ext cx="3960813" cy="647700"/>
          </a:xfrm>
        </p:spPr>
        <p:txBody>
          <a:bodyPr rtlCol="0">
            <a:normAutofit/>
          </a:bodyPr>
          <a:lstStyle/>
          <a:p>
            <a:pPr marL="514350" indent="-514350" eaLnBrk="1" fontAlgn="auto" hangingPunct="1">
              <a:spcAft>
                <a:spcPts val="0"/>
              </a:spcAft>
              <a:buClr>
                <a:schemeClr val="accent3"/>
              </a:buClr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Ivan Skála, 1950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263525"/>
            <a:ext cx="9144000" cy="830263"/>
          </a:xfrm>
          <a:prstGeom prst="rect">
            <a:avLst/>
          </a:prstGeom>
          <a:solidFill>
            <a:srgbClr val="C00000"/>
          </a:solidFill>
        </p:spPr>
        <p:txBody>
          <a:bodyPr>
            <a:spAutoFit/>
          </a:bodyPr>
          <a:lstStyle/>
          <a:p>
            <a:pPr indent="449263">
              <a:buFont typeface="Arial" charset="0"/>
              <a:buNone/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Které Seifertovo dílo bylo v padesátých letech nespravedlivě odmítnuto marxistickými kritiky?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 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0825" y="1484313"/>
            <a:ext cx="8893175" cy="9540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266700" indent="-266700">
              <a:defRPr/>
            </a:pPr>
            <a:r>
              <a:rPr lang="cs-CZ" sz="2800" b="1" dirty="0">
                <a:solidFill>
                  <a:schemeClr val="accent2">
                    <a:lumMod val="50000"/>
                  </a:schemeClr>
                </a:solidFill>
              </a:rPr>
              <a:t>   „</a:t>
            </a:r>
            <a:r>
              <a:rPr lang="cs-CZ" sz="2800" dirty="0">
                <a:solidFill>
                  <a:srgbClr val="C00000"/>
                </a:solidFill>
              </a:rPr>
              <a:t>Je to kniha , jejíž obsah prudce a spravedlivě </a:t>
            </a:r>
            <a:r>
              <a:rPr lang="cs-CZ" sz="2800" b="1" dirty="0">
                <a:solidFill>
                  <a:srgbClr val="C00000"/>
                </a:solidFill>
              </a:rPr>
              <a:t>pobouří čtenáře</a:t>
            </a:r>
            <a:r>
              <a:rPr lang="cs-CZ" sz="2800" dirty="0">
                <a:solidFill>
                  <a:srgbClr val="C00000"/>
                </a:solidFill>
              </a:rPr>
              <a:t>, který ji otevřel…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0825" y="2636838"/>
            <a:ext cx="8893175" cy="18161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   </a:t>
            </a:r>
            <a:r>
              <a:rPr lang="cs-CZ" sz="2800" dirty="0">
                <a:solidFill>
                  <a:srgbClr val="C00000"/>
                </a:solidFill>
              </a:rPr>
              <a:t>Do prázdné slupky formální dovednosti vtěluje Seifert   svou </a:t>
            </a:r>
            <a:r>
              <a:rPr lang="cs-CZ" sz="2800" b="1" dirty="0">
                <a:solidFill>
                  <a:srgbClr val="C00000"/>
                </a:solidFill>
              </a:rPr>
              <a:t>lhostejnost k životu pracujícího člověka</a:t>
            </a:r>
            <a:r>
              <a:rPr lang="cs-CZ" sz="2800" dirty="0">
                <a:solidFill>
                  <a:srgbClr val="C00000"/>
                </a:solidFill>
              </a:rPr>
              <a:t>, svůj  nihilismus </a:t>
            </a:r>
            <a:r>
              <a:rPr lang="cs-CZ" sz="2800" dirty="0" err="1">
                <a:solidFill>
                  <a:srgbClr val="C00000"/>
                </a:solidFill>
              </a:rPr>
              <a:t>měšťáka</a:t>
            </a:r>
            <a:r>
              <a:rPr lang="cs-CZ" sz="2800" dirty="0">
                <a:solidFill>
                  <a:srgbClr val="C00000"/>
                </a:solidFill>
              </a:rPr>
              <a:t>, svou </a:t>
            </a:r>
            <a:r>
              <a:rPr lang="cs-CZ" sz="2800" b="1" dirty="0">
                <a:solidFill>
                  <a:srgbClr val="C00000"/>
                </a:solidFill>
              </a:rPr>
              <a:t>nevraživost</a:t>
            </a:r>
            <a:r>
              <a:rPr lang="cs-CZ" sz="2800" dirty="0">
                <a:solidFill>
                  <a:srgbClr val="C00000"/>
                </a:solidFill>
              </a:rPr>
              <a:t> k současnosti ….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50825" y="4635500"/>
            <a:ext cx="8929688" cy="13843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/>
              <a:t> </a:t>
            </a:r>
            <a:r>
              <a:rPr lang="cs-CZ" sz="2800" dirty="0">
                <a:solidFill>
                  <a:srgbClr val="C00000"/>
                </a:solidFill>
              </a:rPr>
              <a:t>Seifert  </a:t>
            </a:r>
            <a:r>
              <a:rPr lang="cs-CZ" sz="2800" b="1" dirty="0">
                <a:solidFill>
                  <a:srgbClr val="C00000"/>
                </a:solidFill>
              </a:rPr>
              <a:t>závidí ptákům zpěv </a:t>
            </a:r>
            <a:r>
              <a:rPr lang="cs-CZ" sz="2800" dirty="0">
                <a:solidFill>
                  <a:srgbClr val="C00000"/>
                </a:solidFill>
              </a:rPr>
              <a:t>i křídla. Nevidí a nechce</a:t>
            </a:r>
          </a:p>
          <a:p>
            <a:pPr>
              <a:defRPr/>
            </a:pPr>
            <a:r>
              <a:rPr lang="cs-CZ" sz="2800" dirty="0">
                <a:solidFill>
                  <a:srgbClr val="C00000"/>
                </a:solidFill>
              </a:rPr>
              <a:t>vidět křídla, která narůstají našemu pracujícímu </a:t>
            </a:r>
          </a:p>
          <a:p>
            <a:pPr>
              <a:defRPr/>
            </a:pPr>
            <a:r>
              <a:rPr lang="cs-CZ" sz="2800" dirty="0">
                <a:solidFill>
                  <a:srgbClr val="C00000"/>
                </a:solidFill>
              </a:rPr>
              <a:t>člověku  v rozletu za socialistickou budoucností…“ </a:t>
            </a:r>
            <a:r>
              <a:rPr lang="cs-CZ" dirty="0">
                <a:solidFill>
                  <a:srgbClr val="C00000"/>
                </a:solidFill>
              </a:rPr>
              <a:t>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6375" y="2247900"/>
            <a:ext cx="7667625" cy="4603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Básnický ……….    o sedmi zpěvech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0243" name="Obdélník 5"/>
          <p:cNvSpPr>
            <a:spLocks noChangeArrowheads="1"/>
          </p:cNvSpPr>
          <p:nvPr/>
        </p:nvSpPr>
        <p:spPr bwMode="auto">
          <a:xfrm>
            <a:off x="0" y="260350"/>
            <a:ext cx="9144000" cy="40005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 algn="ctr"/>
            <a:r>
              <a:rPr lang="cs-CZ" altLang="cs-CZ" sz="2000" b="1">
                <a:solidFill>
                  <a:schemeClr val="bg1"/>
                </a:solidFill>
              </a:rPr>
              <a:t>Kterou osobnost a jaké její výročí chtěl Seifert připomenout tímto dílem?</a:t>
            </a:r>
          </a:p>
        </p:txBody>
      </p:sp>
      <p:sp>
        <p:nvSpPr>
          <p:cNvPr id="7" name="Obdélník 6"/>
          <p:cNvSpPr/>
          <p:nvPr/>
        </p:nvSpPr>
        <p:spPr>
          <a:xfrm>
            <a:off x="5076825" y="765175"/>
            <a:ext cx="4067175" cy="70802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/>
                </a:solidFill>
                <a:latin typeface="Arial Black" pitchFamily="34" charset="0"/>
                <a:cs typeface="Arial" pitchFamily="34" charset="0"/>
              </a:rPr>
              <a:t>Boženu Němcovou, její  130. výročí narození</a:t>
            </a:r>
            <a:r>
              <a:rPr lang="cs-CZ" sz="2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76375" y="4221163"/>
            <a:ext cx="7667625" cy="12001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 ……      laděné verše na téma    …... a  …...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závěr 4. zpěvu patří k nejkrásnějším veršům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…….     poezie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.   </a:t>
            </a:r>
            <a:endParaRPr lang="cs-CZ" sz="2000" dirty="0"/>
          </a:p>
        </p:txBody>
      </p:sp>
      <p:sp>
        <p:nvSpPr>
          <p:cNvPr id="41990" name="Obdélník 8"/>
          <p:cNvSpPr>
            <a:spLocks noChangeArrowheads="1"/>
          </p:cNvSpPr>
          <p:nvPr/>
        </p:nvSpPr>
        <p:spPr bwMode="auto">
          <a:xfrm>
            <a:off x="173038" y="765175"/>
            <a:ext cx="4645025" cy="461963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Píseň o Viktorce (1950)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76375" y="5661025"/>
            <a:ext cx="7667625" cy="4603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400" b="1" dirty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Píseň o síle a osudovosti  …….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76375" y="2867025"/>
            <a:ext cx="7667625" cy="12001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Dvě příběhové linie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osud  …….     a tragický úděl </a:t>
            </a:r>
          </a:p>
          <a:p>
            <a:pPr marL="514350" indent="-514350"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……………..  . V posledním zpěvu se osudy obou žen prolínají  ……..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54013" y="2247900"/>
            <a:ext cx="508000" cy="50323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53" name="Obdélník 15"/>
          <p:cNvSpPr>
            <a:spLocks noChangeArrowheads="1"/>
          </p:cNvSpPr>
          <p:nvPr/>
        </p:nvSpPr>
        <p:spPr bwMode="auto">
          <a:xfrm>
            <a:off x="147638" y="1660525"/>
            <a:ext cx="4824412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/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Doplňte vynechaná slova:</a:t>
            </a:r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016250" y="2247900"/>
            <a:ext cx="1152525" cy="4603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cyklus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4859338" y="2852738"/>
            <a:ext cx="1274762" cy="46196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Viktorky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1547813" y="3213100"/>
            <a:ext cx="2598737" cy="4619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Boženy Němcové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3884613" y="3675063"/>
            <a:ext cx="1260475" cy="46196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ve smrti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1549400" y="4221163"/>
            <a:ext cx="1222375" cy="46196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Teskně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6115050" y="4221163"/>
            <a:ext cx="2273300" cy="46196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lásky a stesku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1476375" y="4941888"/>
            <a:ext cx="1333500" cy="4603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milostné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5795963" y="5661025"/>
            <a:ext cx="1077912" cy="4619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514350" indent="-514350">
              <a:defRPr/>
            </a:pPr>
            <a:r>
              <a:rPr lang="cs-CZ" sz="2400" b="1" dirty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lásky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310" name="Obdélník 23"/>
          <p:cNvSpPr>
            <a:spLocks noChangeArrowheads="1"/>
          </p:cNvSpPr>
          <p:nvPr/>
        </p:nvSpPr>
        <p:spPr bwMode="auto">
          <a:xfrm>
            <a:off x="147638" y="6342063"/>
            <a:ext cx="5245100" cy="4000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Jak skladbu přijala dobová kritika?</a:t>
            </a:r>
            <a:endParaRPr lang="cs-CZ" altLang="cs-CZ" sz="2000"/>
          </a:p>
        </p:txBody>
      </p:sp>
      <p:sp>
        <p:nvSpPr>
          <p:cNvPr id="12311" name="Obdélník 24"/>
          <p:cNvSpPr>
            <a:spLocks noChangeArrowheads="1"/>
          </p:cNvSpPr>
          <p:nvPr/>
        </p:nvSpPr>
        <p:spPr bwMode="auto">
          <a:xfrm>
            <a:off x="5468938" y="6262688"/>
            <a:ext cx="3563937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chemeClr val="tx2"/>
                </a:solidFill>
                <a:latin typeface="Arial Black" pitchFamily="34" charset="0"/>
              </a:rPr>
              <a:t>Krutě a nespravedlivě byla odmítnuta.</a:t>
            </a:r>
          </a:p>
          <a:p>
            <a:r>
              <a:rPr lang="cs-CZ" altLang="cs-CZ" b="1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altLang="cs-CZ" b="1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354013" y="2925763"/>
            <a:ext cx="508000" cy="503237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54013" y="4248150"/>
            <a:ext cx="508000" cy="50323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54013" y="5616575"/>
            <a:ext cx="508000" cy="50323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2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2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2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243" grpId="0" animBg="1"/>
      <p:bldP spid="7" grpId="0" animBg="1"/>
      <p:bldP spid="8" grpId="0" animBg="1"/>
      <p:bldP spid="41990" grpId="0" animBg="1"/>
      <p:bldP spid="10" grpId="0" animBg="1"/>
      <p:bldP spid="11" grpId="0" animBg="1"/>
      <p:bldP spid="12" grpId="0" animBg="1"/>
      <p:bldP spid="10253" grpId="0" animBg="1"/>
      <p:bldP spid="17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12310" grpId="0" animBg="1"/>
      <p:bldP spid="12311" grpId="0"/>
      <p:bldP spid="25" grpId="0" animBg="1"/>
      <p:bldP spid="26" grpId="0" animBg="1"/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3"/>
          <p:cNvSpPr>
            <a:spLocks noChangeArrowheads="1"/>
          </p:cNvSpPr>
          <p:nvPr/>
        </p:nvSpPr>
        <p:spPr bwMode="auto">
          <a:xfrm>
            <a:off x="684213" y="1557338"/>
            <a:ext cx="4967287" cy="53244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800"/>
              <a:t>- </a:t>
            </a:r>
            <a:r>
              <a:rPr lang="cs-CZ" altLang="cs-CZ" sz="2400"/>
              <a:t>Na něžnou křivku ňader tvých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je těžko hledět bez závrati.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Hráč vroucně housle k tváři zdvih,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a pobožně chce na ně hráti.</a:t>
            </a:r>
          </a:p>
          <a:p>
            <a:r>
              <a:rPr lang="cs-CZ" altLang="cs-CZ" sz="2400"/>
              <a:t>Je těžko hledět bez závrati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 na něžnou křivku ňader tvých.</a:t>
            </a:r>
          </a:p>
          <a:p>
            <a:pPr>
              <a:buFont typeface="Arial" charset="0"/>
              <a:buNone/>
            </a:pPr>
            <a:endParaRPr lang="cs-CZ" altLang="cs-CZ" sz="2400"/>
          </a:p>
          <a:p>
            <a:pPr>
              <a:buFont typeface="Arial" charset="0"/>
              <a:buNone/>
            </a:pPr>
            <a:r>
              <a:rPr lang="cs-CZ" altLang="cs-CZ" sz="2400"/>
              <a:t>- Když se jen dotkneš ruky mé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a dlaň tvá lehce padne do mé,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struny, o kterých nevíme,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ozvou se tiše, povědomé.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Když dlaň tvá lehce padne do mé,</a:t>
            </a:r>
          </a:p>
          <a:p>
            <a:pPr>
              <a:buFont typeface="Arial" charset="0"/>
              <a:buNone/>
            </a:pPr>
            <a:r>
              <a:rPr lang="cs-CZ" altLang="cs-CZ" sz="2400"/>
              <a:t>když se jen dotkneš ruky mé.</a:t>
            </a:r>
          </a:p>
          <a:p>
            <a:pPr>
              <a:buFont typeface="Arial" charset="0"/>
              <a:buNone/>
            </a:pPr>
            <a:endParaRPr lang="cs-CZ" altLang="cs-CZ" sz="2400"/>
          </a:p>
        </p:txBody>
      </p:sp>
      <p:sp>
        <p:nvSpPr>
          <p:cNvPr id="9219" name="Obdélník 2"/>
          <p:cNvSpPr>
            <a:spLocks noChangeArrowheads="1"/>
          </p:cNvSpPr>
          <p:nvPr/>
        </p:nvSpPr>
        <p:spPr bwMode="auto">
          <a:xfrm>
            <a:off x="0" y="333375"/>
            <a:ext cx="9144000" cy="101441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Pro 3. období vývoje Jaroslava Seiferta je typický pravidelný verš, melodičnost. Najděte v textu také opakování a  všimněte si rýmu.</a:t>
            </a:r>
          </a:p>
        </p:txBody>
      </p:sp>
      <p:sp>
        <p:nvSpPr>
          <p:cNvPr id="9220" name="Obdélník 3"/>
          <p:cNvSpPr>
            <a:spLocks noChangeArrowheads="1"/>
          </p:cNvSpPr>
          <p:nvPr/>
        </p:nvSpPr>
        <p:spPr bwMode="auto">
          <a:xfrm>
            <a:off x="7104063" y="1700213"/>
            <a:ext cx="1284287" cy="4000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Řešení:</a:t>
            </a:r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altLang="cs-CZ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6084888" y="2852738"/>
            <a:ext cx="2879725" cy="70802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Básník pracuje</a:t>
            </a:r>
          </a:p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 s rýmem: </a:t>
            </a:r>
            <a:endParaRPr lang="cs-CZ" altLang="cs-CZ" sz="20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16688" y="2205038"/>
            <a:ext cx="1992312" cy="46196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opakování</a:t>
            </a:r>
            <a:r>
              <a:rPr lang="cs-CZ" sz="2400" dirty="0">
                <a:latin typeface="Arial Black" pitchFamily="34" charset="0"/>
                <a:cs typeface="Arial" pitchFamily="34" charset="0"/>
              </a:rPr>
              <a:t> 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827088" y="2060575"/>
            <a:ext cx="360045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55650" y="2420938"/>
            <a:ext cx="302418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971550" y="3500438"/>
            <a:ext cx="316865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827088" y="3860800"/>
            <a:ext cx="3168650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755650" y="4652963"/>
            <a:ext cx="367188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827088" y="5013325"/>
            <a:ext cx="3384550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755650" y="6021388"/>
            <a:ext cx="3887788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900113" y="6453188"/>
            <a:ext cx="309562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643438" y="1989138"/>
            <a:ext cx="288925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4859338" y="2708275"/>
            <a:ext cx="288925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4356100" y="3860800"/>
            <a:ext cx="360363" cy="0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>
            <a:spLocks noChangeArrowheads="1"/>
          </p:cNvSpPr>
          <p:nvPr/>
        </p:nvSpPr>
        <p:spPr bwMode="auto">
          <a:xfrm>
            <a:off x="6451600" y="3716338"/>
            <a:ext cx="355600" cy="40005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000">
                <a:solidFill>
                  <a:schemeClr val="bg1"/>
                </a:solidFill>
                <a:latin typeface="Arial Black" pitchFamily="34" charset="0"/>
              </a:rPr>
              <a:t>a</a:t>
            </a:r>
            <a:endParaRPr lang="cs-CZ" altLang="cs-CZ" sz="2000"/>
          </a:p>
        </p:txBody>
      </p:sp>
      <p:sp>
        <p:nvSpPr>
          <p:cNvPr id="44" name="Šipka ohnutá nahoru 43"/>
          <p:cNvSpPr/>
          <p:nvPr/>
        </p:nvSpPr>
        <p:spPr>
          <a:xfrm>
            <a:off x="4140200" y="2265363"/>
            <a:ext cx="287338" cy="227012"/>
          </a:xfrm>
          <a:prstGeom prst="bentUpArrow">
            <a:avLst>
              <a:gd name="adj1" fmla="val 29310"/>
              <a:gd name="adj2" fmla="val 25000"/>
              <a:gd name="adj3" fmla="val 25000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Šipka ohnutá nahoru 44"/>
          <p:cNvSpPr/>
          <p:nvPr/>
        </p:nvSpPr>
        <p:spPr>
          <a:xfrm>
            <a:off x="4356100" y="2924175"/>
            <a:ext cx="287338" cy="300038"/>
          </a:xfrm>
          <a:prstGeom prst="bentUp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Šipka ohnutá nahoru 45"/>
          <p:cNvSpPr/>
          <p:nvPr/>
        </p:nvSpPr>
        <p:spPr>
          <a:xfrm>
            <a:off x="4081463" y="3357563"/>
            <a:ext cx="419100" cy="227012"/>
          </a:xfrm>
          <a:prstGeom prst="bentUp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7" name="Šipka ohnutá nahoru 46"/>
          <p:cNvSpPr/>
          <p:nvPr/>
        </p:nvSpPr>
        <p:spPr>
          <a:xfrm>
            <a:off x="7250113" y="3849688"/>
            <a:ext cx="490537" cy="442912"/>
          </a:xfrm>
          <a:prstGeom prst="bentUp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53" name="Obdélník 52"/>
          <p:cNvSpPr>
            <a:spLocks noChangeArrowheads="1"/>
          </p:cNvSpPr>
          <p:nvPr/>
        </p:nvSpPr>
        <p:spPr bwMode="auto">
          <a:xfrm>
            <a:off x="4419600" y="3275013"/>
            <a:ext cx="3048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solidFill>
                  <a:schemeClr val="bg1"/>
                </a:solidFill>
                <a:latin typeface="Arial Black" pitchFamily="34" charset="0"/>
              </a:rPr>
              <a:t>a</a:t>
            </a:r>
            <a:endParaRPr lang="cs-CZ" altLang="cs-CZ"/>
          </a:p>
        </p:txBody>
      </p:sp>
      <p:cxnSp>
        <p:nvCxnSpPr>
          <p:cNvPr id="56" name="Přímá spojovací čára 55"/>
          <p:cNvCxnSpPr/>
          <p:nvPr/>
        </p:nvCxnSpPr>
        <p:spPr>
          <a:xfrm>
            <a:off x="4500563" y="4652963"/>
            <a:ext cx="358775" cy="0"/>
          </a:xfrm>
          <a:prstGeom prst="line">
            <a:avLst/>
          </a:prstGeom>
          <a:ln w="762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>
            <a:off x="4284663" y="5013325"/>
            <a:ext cx="503237" cy="0"/>
          </a:xfrm>
          <a:prstGeom prst="line">
            <a:avLst/>
          </a:prstGeom>
          <a:ln w="762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>
            <a:off x="3779838" y="5732463"/>
            <a:ext cx="360362" cy="0"/>
          </a:xfrm>
          <a:prstGeom prst="line">
            <a:avLst/>
          </a:prstGeom>
          <a:ln w="762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4859338" y="6092825"/>
            <a:ext cx="433387" cy="0"/>
          </a:xfrm>
          <a:prstGeom prst="line">
            <a:avLst/>
          </a:prstGeom>
          <a:ln w="762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/>
          <p:nvPr/>
        </p:nvCxnSpPr>
        <p:spPr>
          <a:xfrm>
            <a:off x="4284663" y="6381750"/>
            <a:ext cx="358775" cy="0"/>
          </a:xfrm>
          <a:prstGeom prst="line">
            <a:avLst/>
          </a:prstGeom>
          <a:ln w="762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délník 85"/>
          <p:cNvSpPr>
            <a:spLocks noChangeArrowheads="1"/>
          </p:cNvSpPr>
          <p:nvPr/>
        </p:nvSpPr>
        <p:spPr bwMode="auto">
          <a:xfrm>
            <a:off x="8012113" y="3789363"/>
            <a:ext cx="388937" cy="461962"/>
          </a:xfrm>
          <a:prstGeom prst="rect">
            <a:avLst/>
          </a:prstGeom>
          <a:solidFill>
            <a:srgbClr val="66FF33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c</a:t>
            </a:r>
            <a:endParaRPr lang="cs-CZ" altLang="cs-CZ" sz="24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nimBg="1"/>
      <p:bldP spid="9219" grpId="0" animBg="1"/>
      <p:bldP spid="9220" grpId="0" animBg="1"/>
      <p:bldP spid="9221" grpId="0" animBg="1"/>
      <p:bldP spid="7" grpId="0" animBg="1"/>
      <p:bldP spid="42" grpId="0" animBg="1"/>
      <p:bldP spid="47" grpId="0" animBg="1"/>
      <p:bldP spid="53" grpId="0"/>
      <p:bldP spid="8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Věra\Desktop\1.Česká poezie-obrázky\Únor 48\stakin s květinam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3888" y="2160588"/>
            <a:ext cx="7620000" cy="429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4572000" y="6484938"/>
            <a:ext cx="3713163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altLang="cs-CZ" sz="800">
                <a:latin typeface="Calibri" pitchFamily="34" charset="0"/>
                <a:hlinkClick r:id="rId3"/>
              </a:rPr>
              <a:t>http://img.cz.prg.cmestatic.com/media/images/600x338/Feb2012/945901.jpg?bdee</a:t>
            </a:r>
            <a:endParaRPr lang="cs-CZ" altLang="cs-CZ" sz="800"/>
          </a:p>
        </p:txBody>
      </p:sp>
      <p:sp>
        <p:nvSpPr>
          <p:cNvPr id="14340" name="Obdélník 3"/>
          <p:cNvSpPr>
            <a:spLocks noChangeArrowheads="1"/>
          </p:cNvSpPr>
          <p:nvPr/>
        </p:nvSpPr>
        <p:spPr bwMode="auto">
          <a:xfrm>
            <a:off x="468313" y="541338"/>
            <a:ext cx="8424862" cy="10160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Marxistický literární kritik Ladislav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Štoll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vyčetl Seifertovi, že 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nenašel verš pro Stalina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! Seifert se tomuto tématu vyhnul tím, že napsal sbírku</a:t>
            </a:r>
          </a:p>
          <a:p>
            <a:pPr>
              <a:defRPr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 prostém pracovitém  člověku. Jak se tato sbírka jmenovala?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908175" y="1628775"/>
            <a:ext cx="1933575" cy="3079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bg1"/>
                </a:solidFill>
                <a:latin typeface="Arial Black" pitchFamily="34" charset="0"/>
              </a:rPr>
              <a:t>Maminka (1954)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270" name="Obdélník 5"/>
          <p:cNvSpPr>
            <a:spLocks noChangeArrowheads="1"/>
          </p:cNvSpPr>
          <p:nvPr/>
        </p:nvSpPr>
        <p:spPr bwMode="auto">
          <a:xfrm>
            <a:off x="611188" y="1628775"/>
            <a:ext cx="1090612" cy="3079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Řešení:   </a:t>
            </a:r>
            <a:endParaRPr lang="cs-CZ" altLang="cs-CZ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14340" grpId="0" animBg="1"/>
      <p:bldP spid="5" grpId="0" animBg="1"/>
      <p:bldP spid="1127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971550" y="5157788"/>
            <a:ext cx="7777163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4.Vzpomínky    …  ….…….. …………    z dětství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550" y="4191000"/>
            <a:ext cx="7921625" cy="4619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4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…..   ……….        všeho světa – ztělesnění bezpečí</a:t>
            </a:r>
            <a:endParaRPr lang="cs-CZ" sz="2400" b="1" dirty="0">
              <a:solidFill>
                <a:srgbClr val="17375E"/>
              </a:solidFill>
            </a:endParaRPr>
          </a:p>
        </p:txBody>
      </p:sp>
      <p:sp>
        <p:nvSpPr>
          <p:cNvPr id="25607" name="Obdélník 9"/>
          <p:cNvSpPr>
            <a:spLocks noChangeArrowheads="1"/>
          </p:cNvSpPr>
          <p:nvPr/>
        </p:nvSpPr>
        <p:spPr bwMode="auto">
          <a:xfrm>
            <a:off x="5364163" y="115888"/>
            <a:ext cx="3744912" cy="523875"/>
          </a:xfrm>
          <a:prstGeom prst="rect">
            <a:avLst/>
          </a:prstGeom>
          <a:gradFill rotWithShape="1">
            <a:gsLst>
              <a:gs pos="0">
                <a:srgbClr val="770000"/>
              </a:gs>
              <a:gs pos="50000">
                <a:srgbClr val="AD0000"/>
              </a:gs>
              <a:gs pos="100000">
                <a:srgbClr val="CE0000"/>
              </a:gs>
            </a:gsLst>
            <a:lin ang="13500000" scaled="1"/>
          </a:gra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 b="1">
                <a:solidFill>
                  <a:schemeClr val="bg1"/>
                </a:solidFill>
                <a:latin typeface="Arial Black" pitchFamily="34" charset="0"/>
              </a:rPr>
              <a:t>Maminka (1954) </a:t>
            </a:r>
            <a:endParaRPr lang="cs-CZ" altLang="cs-CZ" sz="280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3528" y="3212976"/>
            <a:ext cx="360040" cy="576064"/>
          </a:xfrm>
          <a:prstGeom prst="rect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95288" y="692150"/>
            <a:ext cx="8353425" cy="100806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latin typeface="Arial Black" pitchFamily="34" charset="0"/>
                <a:cs typeface="Arial" pitchFamily="34" charset="0"/>
              </a:rPr>
              <a:t>Tematicky můžeme básně rozdělit do 4 skupin, doplňte vynechaná slova: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23850" y="5084763"/>
            <a:ext cx="360363" cy="57467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3850" y="4148138"/>
            <a:ext cx="360363" cy="57626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3528" y="2204864"/>
            <a:ext cx="360040" cy="576064"/>
          </a:xfrm>
          <a:prstGeom prst="rect">
            <a:avLst/>
          </a:prstGeo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971550" y="2246313"/>
            <a:ext cx="6991350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</a:rPr>
              <a:t>1. Vzpomínky na   …………..      ..……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971550" y="3255963"/>
            <a:ext cx="7416800" cy="4603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</a:rPr>
              <a:t>2. Kouzlo zmizelého světa    ………………………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643313" y="2246313"/>
            <a:ext cx="3160712" cy="46196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</a:rPr>
              <a:t>bezstarostné dětství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960938" y="3254375"/>
            <a:ext cx="3211512" cy="4619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</a:rPr>
              <a:t>žižkovského činžáku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382713" y="4191000"/>
            <a:ext cx="2541587" cy="4619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Matka centrum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092450" y="5157788"/>
            <a:ext cx="3279775" cy="4603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zmizelé předměty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>
            <a:spLocks noChangeArrowheads="1"/>
          </p:cNvSpPr>
          <p:nvPr/>
        </p:nvSpPr>
        <p:spPr bwMode="auto">
          <a:xfrm>
            <a:off x="684213" y="6145213"/>
            <a:ext cx="1738312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Řešení:   </a:t>
            </a:r>
            <a:endParaRPr lang="cs-CZ" altLang="cs-CZ" sz="24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25607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16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0825" y="765175"/>
            <a:ext cx="4608513" cy="18764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sz="2800" dirty="0">
                <a:solidFill>
                  <a:srgbClr val="C00000"/>
                </a:solidFill>
                <a:latin typeface="Arial Black" pitchFamily="34" charset="0"/>
                <a:cs typeface="Arial" pitchFamily="34" charset="0"/>
              </a:rPr>
              <a:t>1)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V</a:t>
            </a:r>
          </a:p>
          <a:p>
            <a:pPr marL="514350" indent="-514350">
              <a:defRPr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	 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Vlak jede a kouř chomáči</a:t>
            </a:r>
            <a:endParaRPr lang="cs-CZ" sz="2000" b="1" dirty="0">
              <a:solidFill>
                <a:schemeClr val="accent2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	   padá na okna pavlačí.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Maminka okno rozhodí,       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bydlíme v třetím poschodí.</a:t>
            </a:r>
          </a:p>
        </p:txBody>
      </p:sp>
      <p:sp>
        <p:nvSpPr>
          <p:cNvPr id="20483" name="Obdélník 4"/>
          <p:cNvSpPr>
            <a:spLocks noChangeArrowheads="1"/>
          </p:cNvSpPr>
          <p:nvPr/>
        </p:nvSpPr>
        <p:spPr bwMode="auto">
          <a:xfrm>
            <a:off x="0" y="404813"/>
            <a:ext cx="9144000" cy="4000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000" b="1">
                <a:solidFill>
                  <a:schemeClr val="bg1"/>
                </a:solidFill>
              </a:rPr>
              <a:t>Pokuste se přiřadit úryvkům  básní názvy doplněním prvního písmene:</a:t>
            </a:r>
          </a:p>
        </p:txBody>
      </p:sp>
      <p:sp>
        <p:nvSpPr>
          <p:cNvPr id="5" name="Obdélník 4"/>
          <p:cNvSpPr/>
          <p:nvPr/>
        </p:nvSpPr>
        <p:spPr>
          <a:xfrm>
            <a:off x="900113" y="2816225"/>
            <a:ext cx="4752975" cy="16922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2) V         d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Pak zlobila se s žehličkou,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protože v kamnech vyhasíná,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do sklepa šla se svíčkou,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nebyla tenkrát elektřina </a:t>
            </a:r>
          </a:p>
        </p:txBody>
      </p:sp>
      <p:sp>
        <p:nvSpPr>
          <p:cNvPr id="7" name="Obdélník 6"/>
          <p:cNvSpPr/>
          <p:nvPr/>
        </p:nvSpPr>
        <p:spPr>
          <a:xfrm>
            <a:off x="827088" y="4652963"/>
            <a:ext cx="4572000" cy="20002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) H      v   k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Když těžké vozy, plné ledu,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 jiné náklady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lidé na velocipédu,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Jezdili za zády,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 bobku, hrou tou zaujati,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5508625" y="1657350"/>
            <a:ext cx="1641475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</a:rPr>
              <a:t> </a:t>
            </a:r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1) Vlaky</a:t>
            </a:r>
            <a:endParaRPr lang="cs-CZ" altLang="cs-CZ" sz="240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0487" name="Obdélník 8"/>
          <p:cNvSpPr>
            <a:spLocks noChangeArrowheads="1"/>
          </p:cNvSpPr>
          <p:nvPr/>
        </p:nvSpPr>
        <p:spPr bwMode="auto">
          <a:xfrm>
            <a:off x="4027488" y="3275013"/>
            <a:ext cx="10890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b="1">
                <a:solidFill>
                  <a:schemeClr val="bg1"/>
                </a:solidFill>
                <a:latin typeface="Arial Black" pitchFamily="34" charset="0"/>
              </a:rPr>
              <a:t>Řešení:   </a:t>
            </a:r>
            <a:endParaRPr lang="cs-CZ" altLang="cs-CZ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5508625" y="981075"/>
            <a:ext cx="1641475" cy="4619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Řešení:   </a:t>
            </a:r>
            <a:endParaRPr lang="cs-CZ" altLang="cs-CZ" sz="240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5580063" y="2936875"/>
            <a:ext cx="2520950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2) Všední den  </a:t>
            </a:r>
            <a:endParaRPr lang="cs-CZ" altLang="cs-CZ" sz="240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580063" y="4752975"/>
            <a:ext cx="2808287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/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3)Hra v kuličky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 animBg="1"/>
      <p:bldP spid="10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8438" y="1196975"/>
            <a:ext cx="4445000" cy="25542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Když bylo dobře mamince,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bylo i pěkně v našem bytě.</a:t>
            </a:r>
          </a:p>
          <a:p>
            <a:pPr marL="514350" indent="-514350">
              <a:defRPr/>
            </a:pPr>
            <a:r>
              <a:rPr lang="cs-CZ" sz="2000" b="1" dirty="0" err="1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Hmoždýř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 který stál na skříňce,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zatřpytil se a okamžitě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skla oken, po nichž před chvilkou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plakalo ještě bílé jíní,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svítila opět po kuchyni,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kde vonělo to vanilkou.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850" y="663575"/>
            <a:ext cx="2490788" cy="4619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Večerní píseň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388" y="4076700"/>
            <a:ext cx="4392612" cy="25542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Když  zpívala, hned vesele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spustili ptáci pod okny nám.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Měla-li mráček na čele,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odletěli hned ptáci jinam.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Zmlkli jsme rázem, ztichl smích,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 černé kotě, které tlapkou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pohrávalo si ze skořápkou,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dívalo se jí po očích.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4716463" y="979488"/>
            <a:ext cx="4192587" cy="3170237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Když  padala již únavou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večer spát nás odnášela,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tu ruku drsnou od popela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stlala nám měkce pod hlavou.               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 hořáku ještě přede plyn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nad pelestí přechází nám,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podobaje se pavučinám, </a:t>
            </a:r>
          </a:p>
          <a:p>
            <a:pPr marL="514350" indent="-514350">
              <a:defRPr/>
            </a:pPr>
            <a:r>
              <a:rPr lang="cs-CZ" sz="2000" b="1" dirty="0" err="1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velikánský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stín maminčin.</a:t>
            </a:r>
          </a:p>
          <a:p>
            <a:pPr marL="514350" indent="-514350">
              <a:defRPr/>
            </a:pPr>
            <a:endParaRPr lang="cs-CZ" sz="2000" b="1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Dnes už tak šťastně neusínám.</a:t>
            </a:r>
            <a:endParaRPr lang="cs-CZ" sz="2000" b="1" dirty="0"/>
          </a:p>
        </p:txBody>
      </p:sp>
      <p:sp>
        <p:nvSpPr>
          <p:cNvPr id="21510" name="Obdélník 5"/>
          <p:cNvSpPr>
            <a:spLocks noChangeArrowheads="1"/>
          </p:cNvSpPr>
          <p:nvPr/>
        </p:nvSpPr>
        <p:spPr bwMode="auto">
          <a:xfrm>
            <a:off x="0" y="158750"/>
            <a:ext cx="9144000" cy="4619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chemeClr val="bg1"/>
                </a:solidFill>
                <a:latin typeface="Arial Black" pitchFamily="34" charset="0"/>
              </a:rPr>
              <a:t>Připomeňte si  verše Jaroslava Seiferta o mamince: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250825" y="1339850"/>
            <a:ext cx="8893175" cy="54737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MAMINKA! Ta stále na nástupišti loučení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a nakonec sama! …Nejmenšími dveřmi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vstoupí , když je nám zle,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k její oslavě by nestačila noc,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i kdyby hvězdy jednou rukou zvedly vůz,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do kterého by usedla, jen aby spěchajíc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ke svému dítěti, dorazila dřív než její úzkost,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zatímco tma blázní.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MATKA!... Ta její trpělivost, to její zas a zase,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které by mohlo oddalovat věčnost,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kdyby tou věčností už nebylo….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Ty její tiché krůčky, když jsi stonal,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…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ty ruce lehounké, jako by pokušení křídel bylo v nich,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ale ty ruce věrné všemu vezdejšímu ,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co jako polštář třeba natřásti</a:t>
            </a:r>
          </a:p>
          <a:p>
            <a:pPr>
              <a:buFont typeface="Arial" charset="0"/>
              <a:buNone/>
            </a:pPr>
            <a:r>
              <a:rPr lang="cs-CZ" altLang="cs-CZ" sz="1800" b="1" smtClean="0">
                <a:latin typeface="Arial" charset="0"/>
                <a:cs typeface="Arial" charset="0"/>
              </a:rPr>
              <a:t>pod hlavou syna, i kdyby to byl vrah…</a:t>
            </a:r>
            <a:endParaRPr lang="cs-CZ" alt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22531" name="Obdélník 2"/>
          <p:cNvSpPr>
            <a:spLocks noChangeArrowheads="1"/>
          </p:cNvSpPr>
          <p:nvPr/>
        </p:nvSpPr>
        <p:spPr bwMode="auto">
          <a:xfrm>
            <a:off x="0" y="188913"/>
            <a:ext cx="9144000" cy="40005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>
                <a:solidFill>
                  <a:schemeClr val="bg1"/>
                </a:solidFill>
                <a:latin typeface="Arial Black" pitchFamily="34" charset="0"/>
              </a:rPr>
              <a:t>Srovnejte  Seifertovo a Holanovo zobrazení maminky:</a:t>
            </a:r>
          </a:p>
        </p:txBody>
      </p:sp>
      <p:sp>
        <p:nvSpPr>
          <p:cNvPr id="22532" name="Obdélník 3"/>
          <p:cNvSpPr>
            <a:spLocks noChangeArrowheads="1"/>
          </p:cNvSpPr>
          <p:nvPr/>
        </p:nvSpPr>
        <p:spPr bwMode="auto">
          <a:xfrm>
            <a:off x="7700963" y="115888"/>
            <a:ext cx="1335087" cy="40163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Řešení:   </a:t>
            </a:r>
            <a:endParaRPr lang="cs-CZ" altLang="cs-CZ" sz="200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692150"/>
            <a:ext cx="9144000" cy="5857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J.Seifert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oživuje konkrétní vzpomínky na dětství, V. Holan vytváří obecnější obraz, který je oslavou těch nejobdivuhodnějších vlastností maminek, více užívá básnické obrazy.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1744663" y="4437063"/>
            <a:ext cx="6696075" cy="523875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buFont typeface="Georgia" pitchFamily="18" charset="0"/>
              <a:buNone/>
              <a:defRPr/>
            </a:pPr>
            <a:r>
              <a:rPr lang="cs-CZ" sz="2400" b="1" dirty="0" smtClean="0">
                <a:solidFill>
                  <a:srgbClr val="17375E"/>
                </a:solidFill>
                <a:latin typeface="Arial Black" pitchFamily="34" charset="0"/>
              </a:rPr>
              <a:t>Morový sloup</a:t>
            </a:r>
            <a:r>
              <a:rPr lang="cs-CZ" sz="2400" dirty="0" smtClean="0">
                <a:solidFill>
                  <a:srgbClr val="17375E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17375E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smtClean="0">
                <a:solidFill>
                  <a:srgbClr val="17375E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17375E"/>
                </a:solidFill>
                <a:latin typeface="Arial Black" pitchFamily="34" charset="0"/>
                <a:cs typeface="Arial" pitchFamily="34" charset="0"/>
              </a:rPr>
              <a:t>Praha 1981) </a:t>
            </a:r>
          </a:p>
        </p:txBody>
      </p:sp>
      <p:sp>
        <p:nvSpPr>
          <p:cNvPr id="8195" name="Obdélník 3"/>
          <p:cNvSpPr>
            <a:spLocks noChangeArrowheads="1"/>
          </p:cNvSpPr>
          <p:nvPr/>
        </p:nvSpPr>
        <p:spPr bwMode="auto">
          <a:xfrm>
            <a:off x="0" y="620713"/>
            <a:ext cx="9144000" cy="830262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     Které z následujících děl  nepatří do 4. období</a:t>
            </a:r>
          </a:p>
          <a:p>
            <a:pPr eaLnBrk="0" hangingPunct="0"/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     vývoje poezie Jaroslava Seiferta? </a:t>
            </a:r>
            <a:endParaRPr lang="cs-CZ" altLang="cs-CZ" sz="2400" b="1">
              <a:solidFill>
                <a:schemeClr val="bg1"/>
              </a:solidFill>
            </a:endParaRPr>
          </a:p>
        </p:txBody>
      </p:sp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1781175" y="2781300"/>
            <a:ext cx="6678613" cy="4619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rgbClr val="17375E"/>
                </a:solidFill>
                <a:latin typeface="Arial Black" pitchFamily="34" charset="0"/>
              </a:rPr>
              <a:t>Halleyova kometa (1967)</a:t>
            </a:r>
            <a:endParaRPr lang="cs-CZ" sz="2400" dirty="0">
              <a:solidFill>
                <a:srgbClr val="10253F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8197" name="Obdélník 4"/>
          <p:cNvSpPr>
            <a:spLocks noChangeArrowheads="1"/>
          </p:cNvSpPr>
          <p:nvPr/>
        </p:nvSpPr>
        <p:spPr bwMode="auto">
          <a:xfrm>
            <a:off x="1763713" y="1876425"/>
            <a:ext cx="6696075" cy="4619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sz="2400" b="1" dirty="0">
                <a:solidFill>
                  <a:srgbClr val="17375E"/>
                </a:solidFill>
                <a:latin typeface="Arial Black" pitchFamily="34" charset="0"/>
              </a:rPr>
              <a:t>Koncert na ostrově (1965)</a:t>
            </a:r>
            <a:endParaRPr lang="cs-CZ" sz="2000" b="1" dirty="0">
              <a:solidFill>
                <a:srgbClr val="17375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0825" y="1865313"/>
            <a:ext cx="1152525" cy="484187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latin typeface="Arial Black" pitchFamily="34" charset="0"/>
              </a:rPr>
              <a:t>A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50825" y="2781300"/>
            <a:ext cx="1152525" cy="52228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solidFill>
                  <a:schemeClr val="bg1"/>
                </a:solidFill>
                <a:latin typeface="Arial Black" pitchFamily="34" charset="0"/>
              </a:rPr>
              <a:t>B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63713" y="3573463"/>
            <a:ext cx="6696075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 err="1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Smuténka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 (1965)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250825" y="3573463"/>
            <a:ext cx="1152525" cy="522287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250825" y="4437063"/>
            <a:ext cx="1152525" cy="5238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solidFill>
                  <a:schemeClr val="bg1"/>
                </a:solidFill>
                <a:latin typeface="Arial Black" pitchFamily="34" charset="0"/>
              </a:rPr>
              <a:t>D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250825" y="6075363"/>
            <a:ext cx="1152525" cy="522287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solidFill>
                  <a:schemeClr val="bg1"/>
                </a:solidFill>
                <a:latin typeface="Arial Black" pitchFamily="34" charset="0"/>
              </a:rPr>
              <a:t>C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0" y="1628775"/>
            <a:ext cx="9144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2124075" y="6081713"/>
            <a:ext cx="6335713" cy="46196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buFont typeface="Arial" charset="0"/>
              <a:buNone/>
              <a:defRPr/>
            </a:pPr>
            <a:r>
              <a:rPr lang="cs-CZ" altLang="cs-CZ" sz="2400" dirty="0">
                <a:solidFill>
                  <a:srgbClr val="10253F"/>
                </a:solidFill>
                <a:latin typeface="Arial Black" pitchFamily="34" charset="0"/>
              </a:rPr>
              <a:t>Jan</a:t>
            </a:r>
            <a:r>
              <a:rPr lang="cs-CZ" altLang="cs-CZ" sz="2400" dirty="0">
                <a:solidFill>
                  <a:srgbClr val="10253F"/>
                </a:solidFill>
                <a:latin typeface="Times New Roman" pitchFamily="18" charset="0"/>
              </a:rPr>
              <a:t>  </a:t>
            </a:r>
            <a:r>
              <a:rPr lang="cs-CZ" altLang="cs-CZ" sz="2400" dirty="0">
                <a:solidFill>
                  <a:srgbClr val="10253F"/>
                </a:solidFill>
                <a:latin typeface="Arial Black" pitchFamily="34" charset="0"/>
              </a:rPr>
              <a:t>Skácel </a:t>
            </a:r>
            <a:r>
              <a:rPr lang="cs-CZ" altLang="cs-CZ" sz="2400" dirty="0">
                <a:solidFill>
                  <a:srgbClr val="17375E"/>
                </a:solidFill>
                <a:latin typeface="Arial Black" pitchFamily="34" charset="0"/>
              </a:rPr>
              <a:t>  - </a:t>
            </a:r>
            <a:r>
              <a:rPr lang="cs-CZ" altLang="cs-CZ" sz="2400" dirty="0" err="1">
                <a:solidFill>
                  <a:srgbClr val="17375E"/>
                </a:solidFill>
                <a:latin typeface="Arial Black" pitchFamily="34" charset="0"/>
              </a:rPr>
              <a:t>Smuténka</a:t>
            </a:r>
            <a:r>
              <a:rPr lang="cs-CZ" altLang="cs-CZ" sz="2400" dirty="0">
                <a:solidFill>
                  <a:srgbClr val="17375E"/>
                </a:solidFill>
                <a:latin typeface="Arial Black" pitchFamily="34" charset="0"/>
              </a:rPr>
              <a:t> (1965)</a:t>
            </a:r>
            <a:endParaRPr lang="cs-CZ" altLang="cs-CZ" sz="2400" dirty="0">
              <a:solidFill>
                <a:srgbClr val="17375E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24075" y="5435600"/>
            <a:ext cx="1431925" cy="461963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/>
                </a:solidFill>
                <a:latin typeface="Arial Black" pitchFamily="34" charset="0"/>
              </a:rPr>
              <a:t>Řešení</a:t>
            </a:r>
            <a:r>
              <a:rPr lang="cs-CZ" sz="2400" b="1" dirty="0">
                <a:solidFill>
                  <a:schemeClr val="bg1"/>
                </a:solidFill>
              </a:rPr>
              <a:t>: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819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 animBg="1"/>
      <p:bldP spid="8195" grpId="0" animBg="1"/>
      <p:bldP spid="8196" grpId="0" animBg="1"/>
      <p:bldP spid="8197" grpId="0" animBg="1"/>
      <p:bldP spid="6" grpId="0" animBg="1"/>
      <p:bldP spid="7" grpId="0" animBg="1"/>
      <p:bldP spid="8" grpId="0" animBg="1"/>
      <p:bldP spid="9" grpId="0" animBg="1"/>
      <p:bldP spid="10" grpId="0" animBg="1"/>
      <p:bldP spid="14" grpId="0" animBg="1"/>
      <p:bldP spid="15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8313" y="1570038"/>
            <a:ext cx="6172200" cy="4954587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36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…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Když jsem se zhroutil bolestmi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smrt si již naslinila prst, aby mi zhasila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červený plamínek krve,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přišla ta, která mi byla nejblíže,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poklekla vedle mě a sklonila se níž,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aby mi dlouhými polibky jako utopenci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nadechla do plic svůj sladký dech.</a:t>
            </a:r>
          </a:p>
          <a:p>
            <a:pPr marL="514350" indent="-514350">
              <a:defRPr/>
            </a:pPr>
            <a:endParaRPr lang="cs-CZ" sz="2000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ten, kdo už odcházel, otevřel znovu oči,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aby se rukama zoufale zachytil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skloněných ramen a vlasů.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Snad je možno i bez lásky žít,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však umírat bez ní, to je zoufalství.</a:t>
            </a:r>
          </a:p>
          <a:p>
            <a:pPr marL="514350" indent="-514350"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…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750" y="1444625"/>
            <a:ext cx="3346450" cy="4619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14350" indent="-514350"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Tvář nad mou tváří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260350"/>
            <a:ext cx="9144000" cy="10160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bg1"/>
                </a:solidFill>
                <a:latin typeface="Arial Black" pitchFamily="34" charset="0"/>
              </a:rPr>
              <a:t>Koncert na ostrově (1965) </a:t>
            </a:r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přináší do Seifertovy poezie nové rysy, nejen novou formu, ale i některé nové motivy. Poznáte z následujícího textu, o jaký motiv jde?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6516688" y="4849813"/>
            <a:ext cx="1738312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Řešení:   </a:t>
            </a:r>
            <a:endParaRPr lang="cs-CZ" altLang="cs-CZ" sz="240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6408738" y="5516563"/>
            <a:ext cx="24844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1800" b="1">
                <a:solidFill>
                  <a:srgbClr val="17375E"/>
                </a:solidFill>
              </a:rPr>
              <a:t>Pohled na život je prohloubený </a:t>
            </a:r>
          </a:p>
          <a:p>
            <a:pPr>
              <a:buFont typeface="Arial" charset="0"/>
              <a:buNone/>
            </a:pPr>
            <a:r>
              <a:rPr lang="cs-CZ" altLang="cs-CZ" sz="1800" b="1">
                <a:solidFill>
                  <a:srgbClr val="17375E"/>
                </a:solidFill>
              </a:rPr>
              <a:t>o setkání se smrtí. </a:t>
            </a:r>
            <a:r>
              <a:rPr lang="cs-CZ" altLang="cs-CZ">
                <a:solidFill>
                  <a:srgbClr val="17375E"/>
                </a:solidFill>
              </a:rPr>
              <a:t> </a:t>
            </a:r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8313" y="1784350"/>
            <a:ext cx="5832475" cy="37861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 celý život byl jsem věrný lásce.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jsou-li ruce ženy víc než křídla,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co jsou její nohy?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Tak rád jsem zkoušel jejich sílu.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Je něžná, když stisknou.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Ať tedy rozdrtí kolena mou hlavu!</a:t>
            </a:r>
          </a:p>
          <a:p>
            <a:pPr marL="514350" indent="-514350">
              <a:defRPr/>
            </a:pPr>
            <a:endParaRPr lang="cs-CZ" sz="2000" b="1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Kdybych zavřel oči v tomto sevření,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nebyla by tak opilá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nebušilo by mi tak zběsile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 mých spáncích.</a:t>
            </a:r>
          </a:p>
          <a:p>
            <a:pPr marL="514350" indent="-514350"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Ale proč bych je zavíral?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188913"/>
            <a:ext cx="9144000" cy="646112"/>
          </a:xfrm>
          <a:prstGeom prst="rect">
            <a:avLst/>
          </a:prstGeom>
          <a:solidFill>
            <a:srgbClr val="C00000"/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1800" b="1" dirty="0">
                <a:solidFill>
                  <a:schemeClr val="bg1"/>
                </a:solidFill>
                <a:latin typeface="Arial Black" pitchFamily="34" charset="0"/>
              </a:rPr>
              <a:t>Ve 4. období vývoje J. Seifert podstatně mění formu své poezie.  Najdete nějaké rozdíly mezi těmito verši a předcházejícími ukázkami ?</a:t>
            </a:r>
            <a:endParaRPr lang="cs-CZ" sz="1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84438" y="5732463"/>
            <a:ext cx="6335712" cy="7080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Opouští  pravidelný verš a rým a užívá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verš volný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který se blíží próze, někdy i hovorové řeči</a:t>
            </a:r>
            <a:r>
              <a:rPr lang="cs-CZ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750" y="1052513"/>
            <a:ext cx="5043488" cy="4619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514350" indent="-514350"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Morový sloup (1981) 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(úryvek)</a:t>
            </a:r>
            <a:endParaRPr lang="cs-CZ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678" name="Obdélník 6"/>
          <p:cNvSpPr>
            <a:spLocks noChangeArrowheads="1"/>
          </p:cNvSpPr>
          <p:nvPr/>
        </p:nvSpPr>
        <p:spPr bwMode="auto">
          <a:xfrm>
            <a:off x="468313" y="5848350"/>
            <a:ext cx="1738312" cy="4603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bg1"/>
                </a:solidFill>
                <a:latin typeface="Arial Black" pitchFamily="34" charset="0"/>
              </a:rPr>
              <a:t>Řešení:   </a:t>
            </a:r>
            <a:endParaRPr lang="cs-CZ" altLang="cs-CZ" sz="24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4" grpId="0" animBg="1"/>
      <p:bldP spid="6" grpId="0" animBg="1"/>
      <p:bldP spid="2867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Obdélník 2"/>
          <p:cNvSpPr>
            <a:spLocks noChangeArrowheads="1"/>
          </p:cNvSpPr>
          <p:nvPr/>
        </p:nvSpPr>
        <p:spPr bwMode="auto">
          <a:xfrm>
            <a:off x="6113463" y="6232525"/>
            <a:ext cx="1841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altLang="cs-CZ" sz="800"/>
          </a:p>
        </p:txBody>
      </p:sp>
      <p:sp>
        <p:nvSpPr>
          <p:cNvPr id="26627" name="Obdélník 3"/>
          <p:cNvSpPr>
            <a:spLocks noChangeArrowheads="1"/>
          </p:cNvSpPr>
          <p:nvPr/>
        </p:nvSpPr>
        <p:spPr bwMode="auto">
          <a:xfrm>
            <a:off x="323850" y="908050"/>
            <a:ext cx="86407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000" b="1"/>
              <a:t>V roce 1984  byla Jaroslavu Seifertovi jako prvnímu českému spisovateli udělena  </a:t>
            </a:r>
            <a:r>
              <a:rPr lang="cs-CZ" altLang="cs-CZ" sz="2000" b="1">
                <a:solidFill>
                  <a:srgbClr val="C00000"/>
                </a:solidFill>
                <a:latin typeface="Arial Black" pitchFamily="34" charset="0"/>
              </a:rPr>
              <a:t>Nobelova cena za literaturu</a:t>
            </a:r>
          </a:p>
        </p:txBody>
      </p:sp>
      <p:pic>
        <p:nvPicPr>
          <p:cNvPr id="2662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41438" y="2536825"/>
            <a:ext cx="6835775" cy="366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Obdélník 1"/>
          <p:cNvSpPr>
            <a:spLocks noChangeArrowheads="1"/>
          </p:cNvSpPr>
          <p:nvPr/>
        </p:nvSpPr>
        <p:spPr bwMode="auto">
          <a:xfrm>
            <a:off x="2463800" y="6448425"/>
            <a:ext cx="45720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800">
                <a:hlinkClick r:id="rId3"/>
              </a:rPr>
              <a:t>http://www.rucevzhuru.cz/poradna/1/obrazky/nobel/medaile.jpg</a:t>
            </a:r>
            <a:endParaRPr lang="cs-CZ" altLang="cs-CZ" sz="800"/>
          </a:p>
          <a:p>
            <a:pPr algn="ctr"/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C:\Users\Věra\Desktop\1.Česká poezie-obrázky\hrob j. s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0863" y="1235075"/>
            <a:ext cx="6954837" cy="521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3" descr="C:\Users\Věra\Desktop\1.Česká poezie-obrázky\hrob j.s. zdálky.jpg"/>
          <p:cNvPicPr>
            <a:picLocks noChangeAspect="1" noChangeArrowheads="1"/>
          </p:cNvPicPr>
          <p:nvPr/>
        </p:nvPicPr>
        <p:blipFill>
          <a:blip r:embed="rId3" cstate="print"/>
          <a:srcRect l="16628" t="4338" r="16861" b="16637"/>
          <a:stretch>
            <a:fillRect/>
          </a:stretch>
        </p:blipFill>
        <p:spPr bwMode="auto">
          <a:xfrm>
            <a:off x="468313" y="765175"/>
            <a:ext cx="1727200" cy="273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Obdélník 3"/>
          <p:cNvSpPr>
            <a:spLocks noChangeArrowheads="1"/>
          </p:cNvSpPr>
          <p:nvPr/>
        </p:nvSpPr>
        <p:spPr bwMode="auto">
          <a:xfrm>
            <a:off x="-207963" y="6434138"/>
            <a:ext cx="8964613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800" u="sng">
                <a:hlinkClick r:id="rId4"/>
              </a:rPr>
              <a:t>http://www.turistik.cz/cz/kraje/stredocesky-kraj/okres-melnik/kralupy-nad-vltavou/hrob-jaroslava-seiferta-v-kralupech-nad-vltavou/galerie/ir/files/gallery/21414/70114--c800x600.JPG</a:t>
            </a:r>
            <a:endParaRPr lang="cs-CZ" altLang="cs-CZ" sz="800"/>
          </a:p>
        </p:txBody>
      </p:sp>
      <p:sp>
        <p:nvSpPr>
          <p:cNvPr id="27653" name="Obdélník 4"/>
          <p:cNvSpPr>
            <a:spLocks noChangeArrowheads="1"/>
          </p:cNvSpPr>
          <p:nvPr/>
        </p:nvSpPr>
        <p:spPr bwMode="auto">
          <a:xfrm>
            <a:off x="323850" y="3573463"/>
            <a:ext cx="122396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 sz="800"/>
          </a:p>
        </p:txBody>
      </p:sp>
      <p:sp>
        <p:nvSpPr>
          <p:cNvPr id="6" name="Obdélník 5"/>
          <p:cNvSpPr/>
          <p:nvPr/>
        </p:nvSpPr>
        <p:spPr>
          <a:xfrm>
            <a:off x="2268538" y="765175"/>
            <a:ext cx="6696075" cy="40005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Hrob Jaroslava Seiferta v Kralupech nad Vltavou 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655" name="Obdélník 1"/>
          <p:cNvSpPr>
            <a:spLocks noChangeArrowheads="1"/>
          </p:cNvSpPr>
          <p:nvPr/>
        </p:nvSpPr>
        <p:spPr bwMode="auto">
          <a:xfrm>
            <a:off x="438150" y="3573463"/>
            <a:ext cx="1254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>
                <a:hlinkClick r:id="rId5"/>
              </a:rPr>
              <a:t>http://upload.wikimedia.org/wikipedia/commons/thumb/a/a1/Jaroslav_Seifert_grave_at_Kralupy_nad_Vltavou_cemetery_CZ_0007.jpg/220px-Jaroslav_Seifert_grave_at_Kralupy_nad_Vltavou_cemetery_CZ_0007.jpg</a:t>
            </a:r>
            <a:endParaRPr lang="cs-CZ" altLang="cs-CZ" sz="800"/>
          </a:p>
          <a:p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463" y="2924175"/>
            <a:ext cx="8748712" cy="4333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Georgia" pitchFamily="18" charset="0"/>
              <a:buNone/>
            </a:pPr>
            <a:r>
              <a:rPr lang="cs-CZ" altLang="cs-CZ" sz="210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 </a:t>
            </a:r>
            <a:r>
              <a:rPr lang="cs-CZ" altLang="cs-CZ" sz="200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Po těžké nemoci  se jeho pohled prohloubil o motiv blízkosti smrti</a:t>
            </a:r>
            <a:r>
              <a:rPr lang="cs-CZ" altLang="cs-CZ" sz="210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.</a:t>
            </a:r>
            <a:r>
              <a:rPr lang="cs-CZ" altLang="cs-CZ" sz="1300" smtClean="0">
                <a:solidFill>
                  <a:srgbClr val="10253F"/>
                </a:solidFill>
                <a:latin typeface="Arial" charset="0"/>
                <a:ea typeface="Calibri" pitchFamily="34" charset="0"/>
                <a:cs typeface="Arial" charset="0"/>
              </a:rPr>
              <a:t>	                                                                                  </a:t>
            </a:r>
            <a:endParaRPr lang="cs-CZ" altLang="cs-CZ" sz="1500" smtClean="0">
              <a:ea typeface="Calibri" pitchFamily="34" charset="0"/>
              <a:cs typeface="Arial" charset="0"/>
            </a:endParaRPr>
          </a:p>
        </p:txBody>
      </p:sp>
      <p:sp>
        <p:nvSpPr>
          <p:cNvPr id="15364" name="Obdélník 3"/>
          <p:cNvSpPr>
            <a:spLocks noChangeArrowheads="1"/>
          </p:cNvSpPr>
          <p:nvPr/>
        </p:nvSpPr>
        <p:spPr bwMode="auto">
          <a:xfrm>
            <a:off x="179388" y="4508500"/>
            <a:ext cx="89646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>
                <a:solidFill>
                  <a:srgbClr val="10253F"/>
                </a:solidFill>
              </a:rPr>
              <a:t>Pravidelný melodický verš byl nahrazen veršem volným, bez rýmu. Básnická obraznost  omezena, převažují konkrétní pojmenování.</a:t>
            </a:r>
          </a:p>
        </p:txBody>
      </p:sp>
      <p:sp>
        <p:nvSpPr>
          <p:cNvPr id="15365" name="Obdélník 5"/>
          <p:cNvSpPr>
            <a:spLocks noChangeArrowheads="1"/>
          </p:cNvSpPr>
          <p:nvPr/>
        </p:nvSpPr>
        <p:spPr bwMode="auto">
          <a:xfrm>
            <a:off x="285750" y="1712913"/>
            <a:ext cx="86074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Rozlišujeme 4 vrcholy tvorby- vždy přinesl nový pohled na život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.</a:t>
            </a:r>
            <a:r>
              <a:rPr lang="cs-CZ" sz="2000" b="1" dirty="0">
                <a:solidFill>
                  <a:schemeClr val="bg1"/>
                </a:solidFill>
                <a:latin typeface="Arial Black" pitchFamily="34" charset="0"/>
                <a:cs typeface="Arial" pitchFamily="34" charset="0"/>
              </a:rPr>
              <a:t>přinesl nový pohled na život</a:t>
            </a:r>
            <a:r>
              <a:rPr lang="cs-CZ" altLang="cs-CZ" sz="2000" dirty="0">
                <a:solidFill>
                  <a:srgbClr val="10253F"/>
                </a:solidFill>
              </a:rPr>
              <a:t> </a:t>
            </a:r>
          </a:p>
        </p:txBody>
      </p:sp>
      <p:sp>
        <p:nvSpPr>
          <p:cNvPr id="13317" name="Obdélník 6"/>
          <p:cNvSpPr>
            <a:spLocks noChangeArrowheads="1"/>
          </p:cNvSpPr>
          <p:nvPr/>
        </p:nvSpPr>
        <p:spPr bwMode="auto">
          <a:xfrm>
            <a:off x="250825" y="1228725"/>
            <a:ext cx="8713788" cy="4000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Kolik tvůrčích období můžeme rozlišit v díle J. Seiferta?      </a:t>
            </a:r>
          </a:p>
        </p:txBody>
      </p:sp>
      <p:sp>
        <p:nvSpPr>
          <p:cNvPr id="13318" name="Obdélník 7"/>
          <p:cNvSpPr>
            <a:spLocks noChangeArrowheads="1"/>
          </p:cNvSpPr>
          <p:nvPr/>
        </p:nvSpPr>
        <p:spPr bwMode="auto">
          <a:xfrm>
            <a:off x="250825" y="2308225"/>
            <a:ext cx="8713788" cy="4000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O jaký nový motiv se obohatila poezie Seiferta ve 4. období ?      </a:t>
            </a:r>
          </a:p>
        </p:txBody>
      </p:sp>
      <p:sp>
        <p:nvSpPr>
          <p:cNvPr id="43015" name="Rectangle 9"/>
          <p:cNvSpPr>
            <a:spLocks noChangeArrowheads="1"/>
          </p:cNvSpPr>
          <p:nvPr/>
        </p:nvSpPr>
        <p:spPr bwMode="auto">
          <a:xfrm>
            <a:off x="250825" y="528638"/>
            <a:ext cx="8893175" cy="523875"/>
          </a:xfrm>
          <a:prstGeom prst="rect">
            <a:avLst/>
          </a:prstGeom>
          <a:solidFill>
            <a:schemeClr val="accent2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FFFF00"/>
                </a:solidFill>
                <a:latin typeface="Arial Black" pitchFamily="34" charset="0"/>
              </a:rPr>
              <a:t>SHRNUTÍ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250825" y="3533775"/>
            <a:ext cx="8713788" cy="70802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Jaká nastala proměna poetiky Seifertovy poezie ve sbírce Koncert na ostrově?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250825" y="5445125"/>
            <a:ext cx="8713788" cy="4000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chemeClr val="bg1"/>
                </a:solidFill>
                <a:latin typeface="Arial Black" pitchFamily="34" charset="0"/>
              </a:rPr>
              <a:t>Uveďte nejvýznamnější témata Seifertovy celoživotní tvorby</a:t>
            </a:r>
            <a:endParaRPr lang="cs-CZ" altLang="cs-CZ" sz="200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80975" y="6021388"/>
            <a:ext cx="914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None/>
            </a:pPr>
            <a:r>
              <a:rPr lang="cs-CZ" altLang="cs-CZ" sz="2000">
                <a:solidFill>
                  <a:srgbClr val="10253F"/>
                </a:solidFill>
              </a:rPr>
              <a:t>Vztah k matce,  osobnost Boženy Němcové, vztah  k rodné zemi, motiv uplývajícího času, oslava Prahy, oslava poezie, krása ženství</a:t>
            </a:r>
            <a:r>
              <a:rPr lang="cs-CZ" altLang="cs-CZ" sz="2000" b="1">
                <a:solidFill>
                  <a:srgbClr val="10253F"/>
                </a:solidFill>
              </a:rPr>
              <a:t> </a:t>
            </a:r>
            <a:r>
              <a:rPr lang="cs-CZ" altLang="cs-CZ" sz="2000">
                <a:solidFill>
                  <a:srgbClr val="10253F"/>
                </a:solidFill>
              </a:rPr>
              <a:t>a oslava lásky</a:t>
            </a:r>
            <a:endParaRPr lang="cs-CZ" altLang="cs-CZ" sz="20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5364" grpId="0"/>
      <p:bldP spid="15365" grpId="0"/>
      <p:bldP spid="13317" grpId="0" animBg="1"/>
      <p:bldP spid="13318" grpId="0" animBg="1"/>
      <p:bldP spid="8" grpId="0" animBg="1"/>
      <p:bldP spid="9" grpId="0" animBg="1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84213" y="2133600"/>
            <a:ext cx="8135937" cy="2951163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Soukal, Josef a kol.: Literatura pro 4. ročník SOŠ, SPN 2005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Sochrová, Marie: Čítanka IV. K literaruře v kostce, Fragment 2004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Machala, Lubomír a kol.:Panorama české literatury, Olomouc 1994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Hošek, Milan a kol.: Literatura pro 4. ročník SŠ, Didaktis 2010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Holý, Jiří  a Lukeš, Emil: Čítanka české literatury 4,Český spisovatel 1996</a:t>
            </a:r>
          </a:p>
          <a:p>
            <a:pPr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 </a:t>
            </a: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spcBef>
                <a:spcPct val="0"/>
              </a:spcBef>
            </a:pPr>
            <a:endParaRPr lang="cs-CZ" altLang="cs-CZ" sz="2000" smtClean="0">
              <a:latin typeface="Arial" charset="0"/>
              <a:cs typeface="Arial" charset="0"/>
            </a:endParaRPr>
          </a:p>
        </p:txBody>
      </p:sp>
      <p:sp>
        <p:nvSpPr>
          <p:cNvPr id="29699" name="Obdélník 4"/>
          <p:cNvSpPr>
            <a:spLocks noChangeArrowheads="1"/>
          </p:cNvSpPr>
          <p:nvPr/>
        </p:nvSpPr>
        <p:spPr bwMode="auto">
          <a:xfrm>
            <a:off x="539750" y="549275"/>
            <a:ext cx="26590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981075"/>
            <a:ext cx="9144000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701" name="Obdélník 6"/>
          <p:cNvSpPr>
            <a:spLocks noChangeArrowheads="1"/>
          </p:cNvSpPr>
          <p:nvPr/>
        </p:nvSpPr>
        <p:spPr bwMode="auto">
          <a:xfrm>
            <a:off x="492125" y="1341438"/>
            <a:ext cx="1863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Literatura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700213"/>
            <a:ext cx="9144000" cy="14446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Obdélník 4"/>
          <p:cNvSpPr>
            <a:spLocks noChangeArrowheads="1"/>
          </p:cNvSpPr>
          <p:nvPr/>
        </p:nvSpPr>
        <p:spPr bwMode="auto">
          <a:xfrm>
            <a:off x="539750" y="476250"/>
            <a:ext cx="2659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836613"/>
            <a:ext cx="91440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24" name="Obdélník 6"/>
          <p:cNvSpPr>
            <a:spLocks noChangeArrowheads="1"/>
          </p:cNvSpPr>
          <p:nvPr/>
        </p:nvSpPr>
        <p:spPr bwMode="auto">
          <a:xfrm>
            <a:off x="595313" y="1196975"/>
            <a:ext cx="16589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Obrázky 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628775"/>
            <a:ext cx="9144000" cy="1444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26" name="TextovéPole 1"/>
          <p:cNvSpPr txBox="1">
            <a:spLocks noChangeArrowheads="1"/>
          </p:cNvSpPr>
          <p:nvPr/>
        </p:nvSpPr>
        <p:spPr bwMode="auto">
          <a:xfrm>
            <a:off x="646113" y="2060575"/>
            <a:ext cx="80295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</p:txBody>
      </p:sp>
      <p:sp>
        <p:nvSpPr>
          <p:cNvPr id="30727" name="Obdélník 6"/>
          <p:cNvSpPr>
            <a:spLocks noChangeArrowheads="1"/>
          </p:cNvSpPr>
          <p:nvPr/>
        </p:nvSpPr>
        <p:spPr bwMode="auto">
          <a:xfrm>
            <a:off x="179388" y="1916113"/>
            <a:ext cx="8785225" cy="424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cs-CZ" sz="1200">
                <a:hlinkClick r:id="rId2"/>
              </a:rPr>
              <a:t>http://www.phil.muni.cz/ ~holoubkova/skacel.jpg</a:t>
            </a:r>
            <a:endParaRPr lang="cs-CZ" altLang="cs-CZ" sz="1200"/>
          </a:p>
          <a:p>
            <a:pPr eaLnBrk="0" hangingPunct="0"/>
            <a:r>
              <a:rPr lang="cs-CZ" altLang="cs-CZ" sz="1200" u="sng">
                <a:hlinkClick r:id="rId3"/>
              </a:rPr>
              <a:t>http://www.seniortip.cz/portal/cz/seniortip/article/2458/Image/mlad.jpg</a:t>
            </a:r>
            <a:endParaRPr lang="cs-CZ" altLang="cs-CZ" sz="1200" u="sng"/>
          </a:p>
          <a:p>
            <a:pPr eaLnBrk="0" hangingPunct="0"/>
            <a:r>
              <a:rPr lang="cs-CZ" altLang="cs-CZ" sz="1200">
                <a:hlinkClick r:id="rId4"/>
              </a:rPr>
              <a:t>http://2.bp.blogspot.com/-T8iSlt-i13I/TnL01NlVfwI/AAAAAAAAAmc/ ZlUxJ7jeXzQ/ s1600/001.jpg</a:t>
            </a:r>
            <a:endParaRPr lang="cs-CZ" altLang="cs-CZ" sz="1200"/>
          </a:p>
          <a:p>
            <a:pPr eaLnBrk="0" hangingPunct="0"/>
            <a:r>
              <a:rPr lang="cs-CZ" altLang="cs-CZ" sz="1200">
                <a:hlinkClick r:id="rId5"/>
              </a:rPr>
              <a:t>http://img.cz.prg.cmestatic.com/media/images/600x338/Feb2012/945901.jpg?bdee</a:t>
            </a:r>
            <a:endParaRPr lang="cs-CZ" altLang="cs-CZ" sz="1200"/>
          </a:p>
          <a:p>
            <a:pPr eaLnBrk="0" hangingPunct="0"/>
            <a:r>
              <a:rPr lang="cs-CZ" altLang="cs-CZ" sz="1200" u="sng">
                <a:hlinkClick r:id="rId6"/>
              </a:rPr>
              <a:t>http://img.radio.cz/pictures/veda/nobelova_cena2.jpg</a:t>
            </a:r>
            <a:endParaRPr lang="cs-CZ" altLang="cs-CZ" sz="1200" u="sng"/>
          </a:p>
          <a:p>
            <a:pPr eaLnBrk="0" hangingPunct="0"/>
            <a:r>
              <a:rPr lang="cs-CZ" altLang="cs-CZ" sz="1200" u="sng">
                <a:hlinkClick r:id="rId7"/>
              </a:rPr>
              <a:t>http://upload.wikimedia.org/wikipedia/commons/thumb/a/a1/Jaroslav_Seifert_grave_at_Kralupy_nad_Vltavou_cemetery_CZ_0007.jpg/220px-Jaroslav_Seifert_grave_at_Kralupy_nad_Vltavou_cemetery_CZ_0007.jpg</a:t>
            </a:r>
          </a:p>
          <a:p>
            <a:pPr eaLnBrk="0" hangingPunct="0"/>
            <a:r>
              <a:rPr lang="cs-CZ" altLang="cs-CZ" sz="1200" u="sng">
                <a:hlinkClick r:id="rId7"/>
              </a:rPr>
              <a:t>http://www.turistik.cz/cz/kraje/stredocesky-kraj/okres-melnik/kralupy-nad-vltavou/hrob-jaroslava-seiferta-v-kralupech-nad-vltavou/galerie/ir/files/gallery/21414/70114--c800x600.JPG</a:t>
            </a:r>
            <a:endParaRPr lang="cs-CZ" altLang="cs-CZ" sz="1200"/>
          </a:p>
          <a:p>
            <a:pPr eaLnBrk="0" hangingPunct="0"/>
            <a:endParaRPr lang="cs-CZ" altLang="cs-CZ" sz="1800"/>
          </a:p>
          <a:p>
            <a:pPr eaLnBrk="0" hangingPunct="0"/>
            <a:endParaRPr lang="cs-CZ" altLang="cs-CZ" sz="1800"/>
          </a:p>
          <a:p>
            <a:pPr eaLnBrk="0" hangingPunct="0"/>
            <a:endParaRPr lang="cs-CZ" altLang="cs-CZ" sz="1800"/>
          </a:p>
          <a:p>
            <a:pPr eaLnBrk="0" hangingPunct="0"/>
            <a:endParaRPr lang="cs-CZ" altLang="cs-CZ" sz="1800"/>
          </a:p>
          <a:p>
            <a:pPr eaLnBrk="0" hangingPunct="0"/>
            <a:endParaRPr lang="cs-CZ" altLang="cs-CZ" sz="1800"/>
          </a:p>
          <a:p>
            <a:pPr eaLnBrk="0" hangingPunct="0"/>
            <a:endParaRPr lang="cs-CZ" altLang="cs-CZ" sz="1800"/>
          </a:p>
          <a:p>
            <a:pPr eaLnBrk="0" hangingPunct="0"/>
            <a:endParaRPr lang="cs-CZ" altLang="cs-CZ" sz="1800"/>
          </a:p>
          <a:p>
            <a:pPr eaLnBrk="0" hangingPunct="0"/>
            <a:endParaRPr lang="cs-CZ" altLang="cs-CZ" sz="1800"/>
          </a:p>
          <a:p>
            <a:pPr eaLnBrk="0" hangingPunct="0"/>
            <a:endParaRPr lang="cs-CZ" altLang="cs-CZ" sz="18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Vlastní 1">
      <a:dk1>
        <a:sysClr val="windowText" lastClr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4108</TotalTime>
  <Words>2226</Words>
  <Application>Microsoft Office PowerPoint</Application>
  <PresentationFormat>Předvádění na obrazovce (4:3)</PresentationFormat>
  <Paragraphs>381</Paragraphs>
  <Slides>26</Slides>
  <Notes>3</Notes>
  <HiddenSlides>1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5" baseType="lpstr">
      <vt:lpstr>Arial</vt:lpstr>
      <vt:lpstr>Trebuchet MS</vt:lpstr>
      <vt:lpstr>Georgia</vt:lpstr>
      <vt:lpstr>Wingdings 2</vt:lpstr>
      <vt:lpstr>Calibri</vt:lpstr>
      <vt:lpstr>Wingdings</vt:lpstr>
      <vt:lpstr>Arial Black</vt:lpstr>
      <vt:lpstr>Times New Roman</vt:lpstr>
      <vt:lpstr>Urbanistický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české poezie po roce 1945</dc:title>
  <dc:creator>Věra</dc:creator>
  <cp:lastModifiedBy>Dum</cp:lastModifiedBy>
  <cp:revision>604</cp:revision>
  <dcterms:created xsi:type="dcterms:W3CDTF">2012-09-04T07:20:51Z</dcterms:created>
  <dcterms:modified xsi:type="dcterms:W3CDTF">2014-03-18T09:51:45Z</dcterms:modified>
</cp:coreProperties>
</file>