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4" r:id="rId1"/>
  </p:sldMasterIdLst>
  <p:notesMasterIdLst>
    <p:notesMasterId r:id="rId32"/>
  </p:notesMasterIdLst>
  <p:sldIdLst>
    <p:sldId id="274" r:id="rId2"/>
    <p:sldId id="303" r:id="rId3"/>
    <p:sldId id="271" r:id="rId4"/>
    <p:sldId id="359" r:id="rId5"/>
    <p:sldId id="371" r:id="rId6"/>
    <p:sldId id="358" r:id="rId7"/>
    <p:sldId id="357" r:id="rId8"/>
    <p:sldId id="365" r:id="rId9"/>
    <p:sldId id="366" r:id="rId10"/>
    <p:sldId id="370" r:id="rId11"/>
    <p:sldId id="360" r:id="rId12"/>
    <p:sldId id="369" r:id="rId13"/>
    <p:sldId id="374" r:id="rId14"/>
    <p:sldId id="368" r:id="rId15"/>
    <p:sldId id="375" r:id="rId16"/>
    <p:sldId id="376" r:id="rId17"/>
    <p:sldId id="377" r:id="rId18"/>
    <p:sldId id="378" r:id="rId19"/>
    <p:sldId id="379" r:id="rId20"/>
    <p:sldId id="380" r:id="rId21"/>
    <p:sldId id="348" r:id="rId22"/>
    <p:sldId id="381" r:id="rId23"/>
    <p:sldId id="382" r:id="rId24"/>
    <p:sldId id="383" r:id="rId25"/>
    <p:sldId id="384" r:id="rId26"/>
    <p:sldId id="385" r:id="rId27"/>
    <p:sldId id="386" r:id="rId28"/>
    <p:sldId id="390" r:id="rId29"/>
    <p:sldId id="391" r:id="rId30"/>
    <p:sldId id="392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DAFAFE"/>
    <a:srgbClr val="93071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76" autoAdjust="0"/>
    <p:restoredTop sz="94607" autoAdjust="0"/>
  </p:normalViewPr>
  <p:slideViewPr>
    <p:cSldViewPr>
      <p:cViewPr varScale="1">
        <p:scale>
          <a:sx n="101" d="100"/>
          <a:sy n="101" d="100"/>
        </p:scale>
        <p:origin x="-15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3651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130"/>
    </p:cViewPr>
  </p:sorterViewPr>
  <p:notesViewPr>
    <p:cSldViewPr>
      <p:cViewPr varScale="1">
        <p:scale>
          <a:sx n="55" d="100"/>
          <a:sy n="55" d="100"/>
        </p:scale>
        <p:origin x="-290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Arial" charset="0"/>
              </a:defRPr>
            </a:lvl1pPr>
          </a:lstStyle>
          <a:p>
            <a:pPr>
              <a:defRPr/>
            </a:pPr>
            <a:fld id="{70F9A6D0-3B76-41D8-A5CB-BC2237481C28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Arial" charset="0"/>
              </a:defRPr>
            </a:lvl1pPr>
          </a:lstStyle>
          <a:p>
            <a:pPr>
              <a:defRPr/>
            </a:pPr>
            <a:fld id="{831FC85B-1974-4892-A25A-D26991A98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F567602-87CA-4ED2-9026-8FBA37F6CBBE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243F4F2-771F-42D2-B5F2-D06AD879CBCC}" type="slidenum">
              <a:rPr lang="cs-CZ" altLang="cs-CZ" smtClean="0"/>
              <a:pPr/>
              <a:t>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2413974-E2E3-43CD-87B3-618D2FC07DD0}" type="slidenum">
              <a:rPr lang="cs-CZ" altLang="cs-CZ" smtClean="0"/>
              <a:pPr/>
              <a:t>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altLang="cs-CZ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2663958-C77A-4F74-833A-87E4EECED4BF}" type="slidenum">
              <a:rPr lang="cs-CZ" altLang="cs-CZ" smtClean="0"/>
              <a:pPr/>
              <a:t>8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altLang="cs-CZ" smtClean="0"/>
          </a:p>
        </p:txBody>
      </p:sp>
      <p:sp>
        <p:nvSpPr>
          <p:cNvPr id="409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A35C39D-8B60-475B-B91C-69403CA61000}" type="slidenum">
              <a:rPr lang="cs-CZ" altLang="cs-CZ" smtClean="0"/>
              <a:pPr/>
              <a:t>12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19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2EEB69F-2810-4A19-8E33-7C099A66258A}" type="slidenum">
              <a:rPr lang="cs-CZ" altLang="cs-CZ" smtClean="0"/>
              <a:pPr/>
              <a:t>13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30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914737D-79E7-431A-B8F1-92FE792DEF52}" type="slidenum">
              <a:rPr lang="cs-CZ" altLang="cs-CZ" smtClean="0"/>
              <a:pPr/>
              <a:t>18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AFCCCA5-DEFC-4FDA-9997-6EDFDB026AB8}" type="slidenum">
              <a:rPr lang="cs-CZ" altLang="cs-CZ" smtClean="0"/>
              <a:pPr/>
              <a:t>21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50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721FE59-E25A-4DE4-896B-E56E0FB96492}" type="slidenum">
              <a:rPr lang="cs-CZ" altLang="cs-CZ" smtClean="0"/>
              <a:pPr/>
              <a:t>22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DD709BE-4C33-4BE7-97A6-32BD664FE698}" type="slidenum">
              <a:rPr lang="cs-CZ" altLang="cs-CZ" smtClean="0"/>
              <a:pPr/>
              <a:t>23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C117C7F-F3C5-4417-8D76-961C374F8DD0}" type="slidenum">
              <a:rPr lang="cs-CZ" altLang="cs-CZ" smtClean="0"/>
              <a:pPr/>
              <a:t>26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4F25FAC9-2D76-4696-8314-B047E760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91EFF-5D1B-4F64-8C00-FB63AED14A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AD7DE-8D9F-4A05-830D-FFC083F30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4F3B8-D38A-4F5A-A0D5-B87B215553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7DB56B1-88FB-41F2-B4EE-E22D68C0A3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3E275-9FAC-41DB-86C0-6542E8441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8046A-0CE3-4121-A381-14DD765AB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9C4CD-A362-4802-ADFF-A698521B1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01078-E66B-4870-BF13-78D9BEA74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235D4-3503-4E01-B395-01358C3E08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54403-ABD2-4017-899B-FF87918F9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  <a:cs typeface="Arial" charset="0"/>
              </a:defRPr>
            </a:lvl1pPr>
          </a:lstStyle>
          <a:p>
            <a:pPr>
              <a:defRPr/>
            </a:pPr>
            <a:fld id="{A5A97FA9-2829-4A3B-88DC-582CDB0D6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39" r:id="rId1"/>
    <p:sldLayoutId id="2147484531" r:id="rId2"/>
    <p:sldLayoutId id="2147484532" r:id="rId3"/>
    <p:sldLayoutId id="2147484533" r:id="rId4"/>
    <p:sldLayoutId id="2147484540" r:id="rId5"/>
    <p:sldLayoutId id="2147484541" r:id="rId6"/>
    <p:sldLayoutId id="2147484534" r:id="rId7"/>
    <p:sldLayoutId id="2147484535" r:id="rId8"/>
    <p:sldLayoutId id="2147484536" r:id="rId9"/>
    <p:sldLayoutId id="2147484537" r:id="rId10"/>
    <p:sldLayoutId id="214748453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▫"/>
        <a:defRPr sz="2000" kern="1200">
          <a:solidFill>
            <a:srgbClr val="9BBB5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navystavu.files.wordpress.com/2011/06/balon.jpg?w=640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du.ff.cuni.cz/soubory/galerie/01%20Cechy/Klimesova%20-%20ceske%20umeni%201940-1970/slides/Jiri%20Kolar,%20Cerny%20cukr,%20%201963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mba.cz/galerie/007a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artalkweb.files.wordpress.com/2009/01/jan-smetana1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rabasgallery.cz/sbirky/img/O-224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9.jpeg"/><Relationship Id="rId7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rtalkweb.files.wordpress.com/2009/01/jan-smetana1.jpg" TargetMode="External"/><Relationship Id="rId5" Type="http://schemas.openxmlformats.org/officeDocument/2006/relationships/image" Target="../media/image7.jpeg"/><Relationship Id="rId10" Type="http://schemas.openxmlformats.org/officeDocument/2006/relationships/hyperlink" Target="http://www.rabasgallery.cz/sbirky/img/O-224.jpg" TargetMode="External"/><Relationship Id="rId4" Type="http://schemas.openxmlformats.org/officeDocument/2006/relationships/hyperlink" Target="http://udu.ff.cuni.cz/soubory/galerie/01%20Cechy/Klimesova%20-%20ceske%20umeni%201940-1970/slides/Jiri%20Kolar,%20Cerny%20cukr,%20%201963.jpg" TargetMode="External"/><Relationship Id="rId9" Type="http://schemas.openxmlformats.org/officeDocument/2006/relationships/hyperlink" Target="http://www.bimba.cz/galerie/007a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oas.cz/authorsPhoto/101/vaclav-tikal-posledni-jednani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imageproxy.jxs.cz/~nd01/jxs/cz~/544/397/20aea72334_16797071_o2.jpg" TargetMode="External"/><Relationship Id="rId4" Type="http://schemas.openxmlformats.org/officeDocument/2006/relationships/hyperlink" Target="http://www.cojeco.cz/attach/photos/3b3b94ec469cc.jpg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rucevzhuru.cz/poradna/1/obrazky/nobel/medaile.jpg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bltnotjustasandwich.files.wordpress.com/2011/12/media_httpubucomhisto_pivpe-scaled500_thumb.gif?w=400&amp;h=554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ojeco.cz/attach/photos/3b3b94ec469cc.jpg" TargetMode="External"/><Relationship Id="rId3" Type="http://schemas.openxmlformats.org/officeDocument/2006/relationships/hyperlink" Target="http://udu.ff.cuni.cz/soubory/galerie/01%20Cechy/Klimesova%20-%20ceske%20umeni%201940-1970/slides/Jiri%20Kolar,%20Cerny%20cukr,%20%201963.jpg" TargetMode="External"/><Relationship Id="rId7" Type="http://schemas.openxmlformats.org/officeDocument/2006/relationships/hyperlink" Target="http://creativoas.cz/authorsPhoto/101/vaclav-tikal-posledni-jednani.jpg" TargetMode="External"/><Relationship Id="rId2" Type="http://schemas.openxmlformats.org/officeDocument/2006/relationships/hyperlink" Target="http://navystavu.files.wordpress.com/2011/06/balon.jpg?w=640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artalkweb.files.wordpress.com/2009/01/jan-smetana1.jpg" TargetMode="External"/><Relationship Id="rId5" Type="http://schemas.openxmlformats.org/officeDocument/2006/relationships/hyperlink" Target="http://www.rabasgallery.cz/sbirky/img/O-224.jpg" TargetMode="External"/><Relationship Id="rId10" Type="http://schemas.openxmlformats.org/officeDocument/2006/relationships/hyperlink" Target="http://bltnotjustasandwich.files.wordpress.com/2011/12/media_httpubucomhisto_pivpe-scaled500_thumb.gif?w=400&amp;h=554" TargetMode="External"/><Relationship Id="rId4" Type="http://schemas.openxmlformats.org/officeDocument/2006/relationships/hyperlink" Target="http://www.bimba.cz/galerie/007a.jpg" TargetMode="External"/><Relationship Id="rId9" Type="http://schemas.openxmlformats.org/officeDocument/2006/relationships/hyperlink" Target="http://www.rucevzhuru.cz/poradna/1/obrazky/nobel/medai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4" name="Group 40"/>
          <p:cNvGraphicFramePr>
            <a:graphicFrameLocks/>
          </p:cNvGraphicFramePr>
          <p:nvPr/>
        </p:nvGraphicFramePr>
        <p:xfrm>
          <a:off x="468313" y="849313"/>
          <a:ext cx="8229600" cy="589280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58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a literatura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948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Střední škola pedagogická, hotelnictví a služeb, Litoměřice, příspěvková organizace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8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 poezie  po roce 1945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98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Pilousová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5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 Česká poezie po roce 1945 – Opakování vývoje poezie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98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čtvrtý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6201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1.pololetí školního roku 2012/2013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10059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Opakování: periodizace 4 období vývoje poválečné poezie, přehled 7  básnických skupin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jejich představitelů, práce s textem úryvků  2 skladeb: Jana Zahradníčka – Znamení 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moci a Vladimíra Holana – Noc s Hamletem. Slovníček použitých básnických prostředků.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Určování úryvků veršů: Pavla Kohouta. Milana Kundery, Jana Skácela, Karla Šiktance,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Václava Hraběte a Vítězslava Nezvala.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10059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určená jako podklad pro opakování probraného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období poválečné poezie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je v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yužitelná pro  samostatné studium  žáků.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64015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Klíčová slova: periodizace 4 období vývoje poválečné poezie, přehled 7  básnických skupin a jejich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představitelů, práce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 textem úryvků  2 skladeb: Jana Zahradníčka – Znamení  moci a Vladimíra Holana – Noc s Hamletem. Určování úryvků veršů: Pavla Kohouta. Milana Kundery, Jana Skácela, Karla Šiktance, Václava Hraběte a Vítězslava Nezvala.</a:t>
                      </a:r>
                    </a:p>
                  </a:txBody>
                  <a:tcPr marL="91431" marR="91431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466725" y="436563"/>
            <a:ext cx="41751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115888"/>
            <a:ext cx="3563938" cy="8715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Obdélník 3"/>
          <p:cNvSpPr>
            <a:spLocks noChangeArrowheads="1"/>
          </p:cNvSpPr>
          <p:nvPr/>
        </p:nvSpPr>
        <p:spPr bwMode="auto">
          <a:xfrm>
            <a:off x="395288" y="981075"/>
            <a:ext cx="8497887" cy="584200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ČESKÁ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 POEZIE PO ROCE 1945 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088" y="1557338"/>
            <a:ext cx="7921625" cy="48958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2988" y="1866900"/>
            <a:ext cx="7345362" cy="2354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288" y="2133600"/>
            <a:ext cx="6264275" cy="1417638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835150" y="2997200"/>
            <a:ext cx="7308850" cy="2657475"/>
          </a:xfr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sz="44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rgbClr val="002060"/>
                </a:solidFill>
                <a:latin typeface="Arial Black" pitchFamily="34" charset="0"/>
              </a:rPr>
              <a:t>OD DOBY POVÁLEČNÉ</a:t>
            </a: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b="1" u="sng" dirty="0" smtClean="0">
                <a:solidFill>
                  <a:schemeClr val="bg1"/>
                </a:solidFill>
                <a:latin typeface="Arial Black" pitchFamily="34" charset="0"/>
              </a:rPr>
              <a:t>OPAKOVÁNÍ VÝVOJE  POEZIE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sz="2800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1038225" y="1836738"/>
            <a:ext cx="80867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20. ČESKÁ</a:t>
            </a:r>
            <a:r>
              <a:rPr lang="cs-CZ" altLang="cs-CZ" sz="3200" b="1">
                <a:solidFill>
                  <a:schemeClr val="bg1"/>
                </a:solidFill>
                <a:latin typeface="Arial Black" pitchFamily="34" charset="0"/>
              </a:rPr>
              <a:t> POEZIE  PO ROCE 1945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900113" y="5268913"/>
            <a:ext cx="8243887" cy="64770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Georgia" pitchFamily="18" charset="0"/>
              <a:buNone/>
              <a:defRPr/>
            </a:pPr>
            <a:r>
              <a:rPr lang="cs-CZ" sz="2000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Uvolnění režimu umožnilo, aby česká kultura začala pozvolna</a:t>
            </a:r>
          </a:p>
          <a:p>
            <a:pPr eaLnBrk="1" hangingPunct="1">
              <a:buFont typeface="Georgia" pitchFamily="18" charset="0"/>
              <a:buNone/>
              <a:defRPr/>
            </a:pPr>
            <a:r>
              <a:rPr lang="cs-CZ" sz="2000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navazovat kontakty se zahraničím,  časopis </a:t>
            </a:r>
            <a:r>
              <a:rPr lang="cs-CZ" sz="20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Světová literatura</a:t>
            </a:r>
            <a:r>
              <a:rPr lang="cs-CZ" sz="2000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altLang="cs-CZ" sz="2000" dirty="0" smtClean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altLang="cs-CZ" sz="2000" dirty="0" smtClean="0">
              <a:solidFill>
                <a:srgbClr val="17375E"/>
              </a:solidFill>
              <a:latin typeface="Arial" charset="0"/>
              <a:ea typeface="Calibri" pitchFamily="34" charset="0"/>
              <a:cs typeface="Arial" charset="0"/>
            </a:endParaRPr>
          </a:p>
        </p:txBody>
      </p:sp>
      <p:sp>
        <p:nvSpPr>
          <p:cNvPr id="8195" name="Obdélník 3"/>
          <p:cNvSpPr>
            <a:spLocks noChangeArrowheads="1"/>
          </p:cNvSpPr>
          <p:nvPr/>
        </p:nvSpPr>
        <p:spPr bwMode="auto">
          <a:xfrm>
            <a:off x="0" y="333375"/>
            <a:ext cx="9144000" cy="830263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65125" indent="-255588">
              <a:buFont typeface="Arial" charset="0"/>
              <a:buNone/>
              <a:defRPr/>
            </a:pPr>
            <a:r>
              <a:rPr lang="cs-CZ" altLang="cs-CZ" sz="2400" b="1" dirty="0">
                <a:solidFill>
                  <a:schemeClr val="bg1"/>
                </a:solidFill>
                <a:latin typeface="Arial Black" pitchFamily="34" charset="0"/>
              </a:rPr>
              <a:t>   Přiřaďte charakteristiky 4 období vývoje české literatury po roce 1945 k odpovídající době:</a:t>
            </a:r>
            <a:endParaRPr lang="cs-CZ" alt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900113" y="3068638"/>
            <a:ext cx="8243887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Konec cenzury-vycházejí díla „ze šuplíku“.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Svobodné volby,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pluralitní 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demokracie.</a:t>
            </a:r>
            <a:endParaRPr lang="cs-CZ" sz="2000" b="1" dirty="0">
              <a:solidFill>
                <a:schemeClr val="tx2">
                  <a:lumMod val="50000"/>
                </a:schemeClr>
              </a:solidFill>
              <a:latin typeface="Arial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900113" y="2060575"/>
            <a:ext cx="8243887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charset="0"/>
              </a:rPr>
              <a:t>Nastalo období </a:t>
            </a:r>
            <a:r>
              <a:rPr lang="cs-CZ" sz="2000" b="1" dirty="0">
                <a:solidFill>
                  <a:srgbClr val="10253F"/>
                </a:solidFill>
                <a:latin typeface="Arial" charset="0"/>
              </a:rPr>
              <a:t>vykonstruovaných politických procesů</a:t>
            </a:r>
            <a:r>
              <a:rPr lang="cs-CZ" sz="2000" dirty="0">
                <a:solidFill>
                  <a:srgbClr val="10253F"/>
                </a:solidFill>
                <a:latin typeface="Arial" charset="0"/>
              </a:rPr>
              <a:t>, do  vězení se dostaly tisíce nevinných lidí. Poprava M. Horákové</a:t>
            </a:r>
            <a:endParaRPr lang="cs-CZ" sz="2000" dirty="0">
              <a:solidFill>
                <a:srgbClr val="10253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8588" y="2060575"/>
            <a:ext cx="627062" cy="6270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A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28588" y="3068638"/>
            <a:ext cx="627062" cy="585787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2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altLang="cs-CZ" sz="3200" dirty="0" smtClean="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8" name="Obdélník 7"/>
          <p:cNvSpPr/>
          <p:nvPr/>
        </p:nvSpPr>
        <p:spPr>
          <a:xfrm>
            <a:off x="900113" y="4076700"/>
            <a:ext cx="8243887" cy="101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V době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normalizace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znovu ideologický tlak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omezující  svobodu psaní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, literatura se opět rozštěpila na tři větve: oficiální, samizdatovou a exilovou.</a:t>
            </a: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28588" y="4149725"/>
            <a:ext cx="627062" cy="584200"/>
          </a:xfrm>
          <a:prstGeom prst="rect">
            <a:avLst/>
          </a:prstGeom>
          <a:solidFill>
            <a:srgbClr val="FF0000"/>
          </a:solidFill>
          <a:ln w="19050">
            <a:solidFill>
              <a:srgbClr val="0070C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28588" y="5300663"/>
            <a:ext cx="627062" cy="584200"/>
          </a:xfrm>
          <a:prstGeom prst="rect">
            <a:avLst/>
          </a:prstGeom>
          <a:solidFill>
            <a:srgbClr val="FF0000"/>
          </a:solidFill>
          <a:ln w="28575">
            <a:solidFill>
              <a:srgbClr val="0070C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539750" y="1412875"/>
            <a:ext cx="1584325" cy="36988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chemeClr val="bg1"/>
                </a:solidFill>
                <a:latin typeface="Arial Black" pitchFamily="34" charset="0"/>
              </a:rPr>
              <a:t>1945 -1948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-34925" y="1125538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59338" y="1412875"/>
            <a:ext cx="1749425" cy="3698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1956 – 1968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627313" y="1412875"/>
            <a:ext cx="1633537" cy="3698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1948 -1956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258050" y="1412875"/>
            <a:ext cx="1635125" cy="3698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1969 -1989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01613" y="1412875"/>
            <a:ext cx="338137" cy="3698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</a:t>
            </a:r>
            <a:endParaRPr lang="cs-CZ" dirty="0"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268538" y="1412875"/>
            <a:ext cx="401637" cy="3698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2</a:t>
            </a:r>
            <a:endParaRPr lang="cs-CZ" dirty="0"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457700" y="1412875"/>
            <a:ext cx="401638" cy="3698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3</a:t>
            </a:r>
            <a:endParaRPr lang="cs-CZ" dirty="0"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905625" y="1412875"/>
            <a:ext cx="403225" cy="3698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4</a:t>
            </a:r>
            <a:endParaRPr lang="cs-CZ" dirty="0"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160713" y="6299200"/>
            <a:ext cx="403225" cy="3698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</a:t>
            </a:r>
            <a:endParaRPr lang="cs-CZ" dirty="0"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537075" y="6299200"/>
            <a:ext cx="403225" cy="3698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2</a:t>
            </a:r>
            <a:endParaRPr lang="cs-CZ" dirty="0"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795963" y="6308725"/>
            <a:ext cx="403225" cy="3698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3</a:t>
            </a:r>
            <a:endParaRPr lang="cs-CZ" dirty="0"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50088" y="6299200"/>
            <a:ext cx="401637" cy="3698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4</a:t>
            </a:r>
            <a:endParaRPr lang="cs-CZ" dirty="0">
              <a:cs typeface="Arial" pitchFamily="34" charset="0"/>
            </a:endParaRPr>
          </a:p>
        </p:txBody>
      </p:sp>
      <p:sp>
        <p:nvSpPr>
          <p:cNvPr id="28" name="Obdélník 27"/>
          <p:cNvSpPr>
            <a:spLocks noChangeArrowheads="1"/>
          </p:cNvSpPr>
          <p:nvPr/>
        </p:nvSpPr>
        <p:spPr bwMode="auto">
          <a:xfrm>
            <a:off x="3563938" y="6083300"/>
            <a:ext cx="568325" cy="5857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altLang="cs-CZ" sz="3200" b="1">
                <a:solidFill>
                  <a:schemeClr val="bg1"/>
                </a:solidFill>
                <a:latin typeface="Arial Black" pitchFamily="34" charset="0"/>
              </a:rPr>
              <a:t>B</a:t>
            </a:r>
            <a:endParaRPr lang="cs-CZ" altLang="cs-CZ" sz="3200"/>
          </a:p>
        </p:txBody>
      </p:sp>
      <p:sp>
        <p:nvSpPr>
          <p:cNvPr id="29" name="Obdélník 28"/>
          <p:cNvSpPr>
            <a:spLocks noChangeArrowheads="1"/>
          </p:cNvSpPr>
          <p:nvPr/>
        </p:nvSpPr>
        <p:spPr bwMode="auto">
          <a:xfrm>
            <a:off x="4932363" y="6083300"/>
            <a:ext cx="503237" cy="584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A</a:t>
            </a:r>
          </a:p>
        </p:txBody>
      </p:sp>
      <p:sp>
        <p:nvSpPr>
          <p:cNvPr id="30" name="Obdélník 29"/>
          <p:cNvSpPr>
            <a:spLocks noChangeArrowheads="1"/>
          </p:cNvSpPr>
          <p:nvPr/>
        </p:nvSpPr>
        <p:spPr bwMode="auto">
          <a:xfrm>
            <a:off x="6199188" y="6094413"/>
            <a:ext cx="503237" cy="584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31" name="Obdélník 30"/>
          <p:cNvSpPr>
            <a:spLocks noChangeArrowheads="1"/>
          </p:cNvSpPr>
          <p:nvPr/>
        </p:nvSpPr>
        <p:spPr bwMode="auto">
          <a:xfrm>
            <a:off x="7453313" y="6092825"/>
            <a:ext cx="503237" cy="5857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250825" y="6227763"/>
            <a:ext cx="1431925" cy="46196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Řešení: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 animBg="1"/>
      <p:bldP spid="8195" grpId="0" animBg="1"/>
      <p:bldP spid="8196" grpId="0" animBg="1"/>
      <p:bldP spid="8197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6" grpId="1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2"/>
          <p:cNvSpPr>
            <a:spLocks noChangeArrowheads="1"/>
          </p:cNvSpPr>
          <p:nvPr/>
        </p:nvSpPr>
        <p:spPr bwMode="auto">
          <a:xfrm>
            <a:off x="0" y="188913"/>
            <a:ext cx="9144000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  Zařaďte jména umělců do odpovídajících skupin:</a:t>
            </a:r>
            <a:endParaRPr lang="cs-CZ" altLang="cs-CZ" sz="2400" b="1">
              <a:solidFill>
                <a:srgbClr val="953735"/>
              </a:solidFill>
              <a:latin typeface="Arial Black" pitchFamily="34" charset="0"/>
            </a:endParaRPr>
          </a:p>
        </p:txBody>
      </p:sp>
      <p:sp>
        <p:nvSpPr>
          <p:cNvPr id="9219" name="Obdélník 3"/>
          <p:cNvSpPr>
            <a:spLocks noChangeArrowheads="1"/>
          </p:cNvSpPr>
          <p:nvPr/>
        </p:nvSpPr>
        <p:spPr bwMode="auto">
          <a:xfrm>
            <a:off x="0" y="1890713"/>
            <a:ext cx="4284663" cy="3698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914400" lvl="1" indent="-457200" algn="r"/>
            <a:r>
              <a:rPr lang="cs-CZ" altLang="cs-CZ" b="1">
                <a:solidFill>
                  <a:srgbClr val="10253F"/>
                </a:solidFill>
                <a:latin typeface="Arial" charset="0"/>
              </a:rPr>
              <a:t>Ivan Blatný, Jiří Kolář </a:t>
            </a:r>
            <a:endParaRPr lang="cs-CZ" altLang="cs-CZ" b="1">
              <a:solidFill>
                <a:srgbClr val="10253F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9220" name="Obdélník 4"/>
          <p:cNvSpPr>
            <a:spLocks noChangeArrowheads="1"/>
          </p:cNvSpPr>
          <p:nvPr/>
        </p:nvSpPr>
        <p:spPr bwMode="auto">
          <a:xfrm>
            <a:off x="0" y="3203575"/>
            <a:ext cx="4284663" cy="3698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/>
            <a:r>
              <a:rPr lang="cs-CZ" altLang="cs-CZ" b="1">
                <a:solidFill>
                  <a:srgbClr val="10253F"/>
                </a:solidFill>
                <a:latin typeface="Arial" charset="0"/>
              </a:rPr>
              <a:t>Bohuslav  Reynek, Jan Zahradníček  </a:t>
            </a:r>
          </a:p>
        </p:txBody>
      </p:sp>
      <p:sp>
        <p:nvSpPr>
          <p:cNvPr id="9221" name="Obdélník 5"/>
          <p:cNvSpPr>
            <a:spLocks noChangeArrowheads="1"/>
          </p:cNvSpPr>
          <p:nvPr/>
        </p:nvSpPr>
        <p:spPr bwMode="auto">
          <a:xfrm>
            <a:off x="0" y="2565400"/>
            <a:ext cx="4284663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2000" b="1">
                <a:solidFill>
                  <a:srgbClr val="10253F"/>
                </a:solidFill>
              </a:rPr>
              <a:t> </a:t>
            </a:r>
            <a:r>
              <a:rPr lang="cs-CZ" altLang="cs-CZ" b="1">
                <a:solidFill>
                  <a:srgbClr val="10253F"/>
                </a:solidFill>
                <a:latin typeface="Arial" charset="0"/>
              </a:rPr>
              <a:t>Ludvík Kundera,Zdeněk Lorenc</a:t>
            </a:r>
            <a:endParaRPr lang="cs-CZ" altLang="cs-CZ" b="1">
              <a:latin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4594225" y="2565400"/>
            <a:ext cx="4572000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2) Skupina Ra </a:t>
            </a:r>
          </a:p>
        </p:txBody>
      </p:sp>
      <p:sp>
        <p:nvSpPr>
          <p:cNvPr id="8200" name="Obdélník 8"/>
          <p:cNvSpPr>
            <a:spLocks noChangeArrowheads="1"/>
          </p:cNvSpPr>
          <p:nvPr/>
        </p:nvSpPr>
        <p:spPr bwMode="auto">
          <a:xfrm>
            <a:off x="4578350" y="5211763"/>
            <a:ext cx="4572000" cy="4603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6) Skupina sorela 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572000" y="4479925"/>
            <a:ext cx="4572000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5) „Poezie všedního dne“ 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4591050" y="1844675"/>
            <a:ext cx="4535488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1) Skupina 42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9388" y="1320800"/>
            <a:ext cx="1354137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1400" dirty="0">
                <a:solidFill>
                  <a:schemeClr val="bg1"/>
                </a:solidFill>
                <a:latin typeface="Arial Black" pitchFamily="34" charset="0"/>
              </a:rPr>
              <a:t>Skupina </a:t>
            </a:r>
            <a:r>
              <a:rPr lang="cs-CZ" altLang="cs-CZ" sz="1400" dirty="0" err="1">
                <a:solidFill>
                  <a:schemeClr val="bg1"/>
                </a:solidFill>
                <a:latin typeface="Arial Black" pitchFamily="34" charset="0"/>
              </a:rPr>
              <a:t>Ra</a:t>
            </a:r>
            <a:r>
              <a:rPr lang="cs-CZ" altLang="cs-CZ" sz="1400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94225" y="1320800"/>
            <a:ext cx="1333500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1400" dirty="0">
                <a:solidFill>
                  <a:schemeClr val="bg1"/>
                </a:solidFill>
                <a:latin typeface="Arial Black" pitchFamily="34" charset="0"/>
              </a:rPr>
              <a:t>Skupina 42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150" y="820738"/>
            <a:ext cx="1927225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1400" dirty="0">
                <a:solidFill>
                  <a:schemeClr val="bg1"/>
                </a:solidFill>
                <a:latin typeface="Arial Black" pitchFamily="34" charset="0"/>
              </a:rPr>
              <a:t>Katoličtí básníci </a:t>
            </a:r>
            <a:endParaRPr lang="cs-CZ" sz="1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75413" y="828675"/>
            <a:ext cx="2487612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400" dirty="0">
                <a:solidFill>
                  <a:schemeClr val="bg1"/>
                </a:solidFill>
                <a:latin typeface="Arial Black" pitchFamily="34" charset="0"/>
              </a:rPr>
              <a:t>Budovatelská poezie</a:t>
            </a:r>
            <a:r>
              <a:rPr lang="cs-CZ" sz="1200" dirty="0">
                <a:solidFill>
                  <a:schemeClr val="bg1"/>
                </a:solidFill>
                <a:latin typeface="Arial Black" pitchFamily="34" charset="0"/>
              </a:rPr>
              <a:t>   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852613" y="1320800"/>
            <a:ext cx="2432050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400" dirty="0">
                <a:solidFill>
                  <a:schemeClr val="bg1"/>
                </a:solidFill>
                <a:latin typeface="Arial Black" pitchFamily="34" charset="0"/>
              </a:rPr>
              <a:t>„poezie všedního dne“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4572000" y="3759200"/>
            <a:ext cx="4572000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4) Budovatelská poezie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07950" y="806450"/>
            <a:ext cx="1620838" cy="33813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skupina </a:t>
            </a:r>
            <a:r>
              <a:rPr lang="cs-CZ" sz="16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sorela</a:t>
            </a:r>
            <a:endParaRPr lang="cs-CZ" sz="16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886200" y="806450"/>
            <a:ext cx="2447925" cy="33813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6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Experimentální poezie    </a:t>
            </a: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4572000" y="3141663"/>
            <a:ext cx="4572000" cy="4603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3) Katoličtí básníci </a:t>
            </a: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4595813" y="5830888"/>
            <a:ext cx="4537075" cy="461962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7) Experimentální  poezie </a:t>
            </a:r>
          </a:p>
        </p:txBody>
      </p:sp>
      <p:sp>
        <p:nvSpPr>
          <p:cNvPr id="9236" name="Obdélník 21"/>
          <p:cNvSpPr>
            <a:spLocks noChangeArrowheads="1"/>
          </p:cNvSpPr>
          <p:nvPr/>
        </p:nvSpPr>
        <p:spPr bwMode="auto">
          <a:xfrm>
            <a:off x="0" y="3851275"/>
            <a:ext cx="4284663" cy="3698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914400" lvl="1" indent="-457200" algn="r"/>
            <a:r>
              <a:rPr lang="cs-CZ" altLang="cs-CZ" b="1">
                <a:solidFill>
                  <a:srgbClr val="10253F"/>
                </a:solidFill>
                <a:latin typeface="Arial" charset="0"/>
              </a:rPr>
              <a:t>Pavel Kohout, Ivo Štuka</a:t>
            </a:r>
            <a:endParaRPr lang="cs-CZ" altLang="cs-CZ" b="1">
              <a:solidFill>
                <a:srgbClr val="10253F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9237" name="Obdélník 22"/>
          <p:cNvSpPr>
            <a:spLocks noChangeArrowheads="1"/>
          </p:cNvSpPr>
          <p:nvPr/>
        </p:nvSpPr>
        <p:spPr bwMode="auto">
          <a:xfrm>
            <a:off x="0" y="4508500"/>
            <a:ext cx="4284663" cy="3698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/>
            <a:r>
              <a:rPr lang="cs-CZ" altLang="cs-CZ" b="1">
                <a:solidFill>
                  <a:srgbClr val="10253F"/>
                </a:solidFill>
                <a:latin typeface="Arial" charset="0"/>
              </a:rPr>
              <a:t>Miroslav Holub, Karel Šiktanc  </a:t>
            </a:r>
          </a:p>
        </p:txBody>
      </p:sp>
      <p:sp>
        <p:nvSpPr>
          <p:cNvPr id="9238" name="Obdélník 23"/>
          <p:cNvSpPr>
            <a:spLocks noChangeArrowheads="1"/>
          </p:cNvSpPr>
          <p:nvPr/>
        </p:nvSpPr>
        <p:spPr bwMode="auto">
          <a:xfrm>
            <a:off x="-17463" y="5256213"/>
            <a:ext cx="4302126" cy="36988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b="1">
                <a:latin typeface="Arial" charset="0"/>
              </a:rPr>
              <a:t>Vlastimil Školaudy a Ivan Skála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0" y="5876925"/>
            <a:ext cx="4284663" cy="36988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indent="449263" algn="r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J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osef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Hiršal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 B.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Grögerovou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</a:t>
            </a:r>
          </a:p>
        </p:txBody>
      </p:sp>
      <p:sp>
        <p:nvSpPr>
          <p:cNvPr id="26" name="Obdélník 25"/>
          <p:cNvSpPr>
            <a:spLocks noChangeArrowheads="1"/>
          </p:cNvSpPr>
          <p:nvPr/>
        </p:nvSpPr>
        <p:spPr bwMode="auto">
          <a:xfrm>
            <a:off x="-36513" y="6351588"/>
            <a:ext cx="1482726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  <p:sp>
        <p:nvSpPr>
          <p:cNvPr id="27" name="Obdélník 26"/>
          <p:cNvSpPr/>
          <p:nvPr/>
        </p:nvSpPr>
        <p:spPr>
          <a:xfrm>
            <a:off x="6156325" y="1320800"/>
            <a:ext cx="2160588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1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Skupina Ohnice </a:t>
            </a:r>
            <a:endParaRPr lang="cs-CZ" sz="1400" b="1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200" grpId="0" animBg="1"/>
      <p:bldP spid="10" grpId="0" animBg="1"/>
      <p:bldP spid="11" grpId="0" animBg="1"/>
      <p:bldP spid="17" grpId="0" animBg="1"/>
      <p:bldP spid="20" grpId="0" animBg="1"/>
      <p:bldP spid="21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90488" y="1052513"/>
            <a:ext cx="8964612" cy="1568450"/>
          </a:xfrm>
        </p:spPr>
        <p:txBody>
          <a:bodyPr/>
          <a:lstStyle/>
          <a:p>
            <a:pPr marL="63500">
              <a:lnSpc>
                <a:spcPct val="90000"/>
              </a:lnSpc>
            </a:pP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1. Jiří Kolář, </a:t>
            </a:r>
            <a:r>
              <a:rPr lang="cs-CZ" altLang="cs-CZ" smtClean="0">
                <a:solidFill>
                  <a:schemeClr val="bg1"/>
                </a:solidFill>
                <a:latin typeface="Arial" charset="0"/>
                <a:cs typeface="Arial" charset="0"/>
              </a:rPr>
              <a:t>autor sbírky </a:t>
            </a: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Ódy a variace </a:t>
            </a:r>
          </a:p>
          <a:p>
            <a:pPr marL="63500">
              <a:lnSpc>
                <a:spcPct val="90000"/>
              </a:lnSpc>
            </a:pP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2. Ivan Blatný, </a:t>
            </a:r>
            <a:r>
              <a:rPr lang="cs-CZ" altLang="cs-CZ" smtClean="0">
                <a:solidFill>
                  <a:schemeClr val="bg1"/>
                </a:solidFill>
                <a:latin typeface="Arial" charset="0"/>
                <a:cs typeface="Arial" charset="0"/>
              </a:rPr>
              <a:t>autor sbírky </a:t>
            </a: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Tento večer</a:t>
            </a:r>
          </a:p>
          <a:p>
            <a:pPr marL="63500">
              <a:lnSpc>
                <a:spcPct val="90000"/>
              </a:lnSpc>
            </a:pP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3. Jan Zahradníček, </a:t>
            </a:r>
            <a:r>
              <a:rPr lang="cs-CZ" altLang="cs-CZ" smtClean="0">
                <a:solidFill>
                  <a:schemeClr val="bg1"/>
                </a:solidFill>
                <a:latin typeface="Arial" charset="0"/>
                <a:cs typeface="Arial" charset="0"/>
              </a:rPr>
              <a:t>autor skladby </a:t>
            </a: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Znamení moci</a:t>
            </a:r>
          </a:p>
          <a:p>
            <a:pPr marL="63500">
              <a:lnSpc>
                <a:spcPct val="90000"/>
              </a:lnSpc>
            </a:pP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4. Josef Kainar, </a:t>
            </a:r>
            <a:r>
              <a:rPr lang="cs-CZ" altLang="cs-CZ" smtClean="0">
                <a:solidFill>
                  <a:schemeClr val="bg1"/>
                </a:solidFill>
                <a:latin typeface="Arial" charset="0"/>
                <a:cs typeface="Arial" charset="0"/>
              </a:rPr>
              <a:t>autor sbírky </a:t>
            </a: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Nové Mýty</a:t>
            </a:r>
            <a:endParaRPr lang="cs-CZ" altLang="cs-CZ" smtClean="0">
              <a:solidFill>
                <a:srgbClr val="002060"/>
              </a:solidFill>
              <a:latin typeface="Arial" charset="0"/>
              <a:cs typeface="Arial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323850" y="260350"/>
            <a:ext cx="7048500" cy="5238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  </a:t>
            </a:r>
            <a:r>
              <a:rPr lang="cs-CZ" altLang="cs-CZ" sz="2800" b="1">
                <a:solidFill>
                  <a:schemeClr val="bg1"/>
                </a:solidFill>
                <a:latin typeface="Arial Black" pitchFamily="34" charset="0"/>
              </a:rPr>
              <a:t>K básníkům Skupiny 42 nepatřil:   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323850" y="2700338"/>
            <a:ext cx="1512888" cy="461962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 sz="2400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23850" y="3357563"/>
            <a:ext cx="7704138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Poznáte malíře, který je autorem  výřezu spodního obrazu? </a:t>
            </a:r>
            <a:endParaRPr lang="cs-CZ" altLang="cs-CZ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754063" y="6642100"/>
            <a:ext cx="3436937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2"/>
              </a:rPr>
              <a:t>http://navystavu.files.wordpress.com/2011/06/balon.jpg?w=640</a:t>
            </a:r>
            <a:endParaRPr lang="cs-CZ" altLang="cs-CZ" sz="800"/>
          </a:p>
          <a:p>
            <a:endParaRPr lang="cs-CZ" altLang="cs-CZ" sz="800"/>
          </a:p>
        </p:txBody>
      </p:sp>
      <p:sp>
        <p:nvSpPr>
          <p:cNvPr id="10" name="Obdélník 9"/>
          <p:cNvSpPr/>
          <p:nvPr/>
        </p:nvSpPr>
        <p:spPr>
          <a:xfrm>
            <a:off x="323850" y="4302125"/>
            <a:ext cx="1962150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Balon Ressel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3850" y="5445125"/>
            <a:ext cx="2882900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Kamil Lhoták 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286000" y="2771775"/>
            <a:ext cx="57419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latin typeface="Arial Black" pitchFamily="34" charset="0"/>
              </a:rPr>
              <a:t>Ke Skupině 42 nepatřil Jan Zahradníček </a:t>
            </a:r>
            <a:endParaRPr lang="cs-CZ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23850" y="4797425"/>
            <a:ext cx="1568450" cy="4603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  <p:pic>
        <p:nvPicPr>
          <p:cNvPr id="10251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2413" y="4032250"/>
            <a:ext cx="3989387" cy="277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  <p:bldP spid="2054" grpId="0" animBg="1"/>
      <p:bldP spid="5" grpId="0" animBg="1"/>
      <p:bldP spid="7" grpId="0" animBg="1"/>
      <p:bldP spid="9" grpId="0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5"/>
          <p:cNvSpPr>
            <a:spLocks noChangeArrowheads="1"/>
          </p:cNvSpPr>
          <p:nvPr/>
        </p:nvSpPr>
        <p:spPr bwMode="auto">
          <a:xfrm>
            <a:off x="323850" y="1397000"/>
            <a:ext cx="8424863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>
                <a:solidFill>
                  <a:srgbClr val="FFFF00"/>
                </a:solidFill>
                <a:latin typeface="Arial Black" pitchFamily="34" charset="0"/>
              </a:rPr>
              <a:t>JAN ZAHRADNÍČEK (1905 -1960):</a:t>
            </a:r>
            <a:endParaRPr lang="cs-CZ" altLang="cs-CZ" sz="2800">
              <a:solidFill>
                <a:srgbClr val="FFFF00"/>
              </a:solidFill>
              <a:latin typeface="Arial Black" pitchFamily="34" charset="0"/>
            </a:endParaRPr>
          </a:p>
          <a:p>
            <a:r>
              <a:rPr lang="cs-CZ" altLang="cs-CZ" sz="2800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sz="2800" b="1">
                <a:solidFill>
                  <a:schemeClr val="bg1"/>
                </a:solidFill>
                <a:latin typeface="Arial Black" pitchFamily="34" charset="0"/>
              </a:rPr>
              <a:t>Znamení moci  (1951)</a:t>
            </a:r>
          </a:p>
          <a:p>
            <a:r>
              <a:rPr lang="cs-CZ" altLang="cs-CZ" sz="2800" b="1">
                <a:solidFill>
                  <a:srgbClr val="FFFF00"/>
                </a:solidFill>
                <a:latin typeface="Arial Black" pitchFamily="34" charset="0"/>
              </a:rPr>
              <a:t>VLADIMÍR HOLAN (1901-1980):</a:t>
            </a:r>
            <a:r>
              <a:rPr lang="cs-CZ" altLang="cs-CZ" sz="2800" b="1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cs-CZ" altLang="cs-CZ" sz="2800" b="1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altLang="cs-CZ" sz="2800" b="1">
                <a:solidFill>
                  <a:schemeClr val="bg1"/>
                </a:solidFill>
                <a:latin typeface="Arial Black" pitchFamily="34" charset="0"/>
              </a:rPr>
              <a:t>Noc s Hamletem (1964) </a:t>
            </a:r>
            <a:endParaRPr lang="cs-CZ" altLang="cs-CZ" sz="2800">
              <a:latin typeface="Arial" charset="0"/>
            </a:endParaRPr>
          </a:p>
        </p:txBody>
      </p:sp>
      <p:sp>
        <p:nvSpPr>
          <p:cNvPr id="11267" name="Obdélník 7"/>
          <p:cNvSpPr>
            <a:spLocks noChangeArrowheads="1"/>
          </p:cNvSpPr>
          <p:nvPr/>
        </p:nvSpPr>
        <p:spPr bwMode="auto">
          <a:xfrm>
            <a:off x="468313" y="4406900"/>
            <a:ext cx="574675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A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87450" y="4500563"/>
            <a:ext cx="7956550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1. Určete žánr úryvku.  Co mají obě skladby společného?</a:t>
            </a:r>
          </a:p>
        </p:txBody>
      </p:sp>
      <p:sp>
        <p:nvSpPr>
          <p:cNvPr id="11269" name="Obdélník 9"/>
          <p:cNvSpPr>
            <a:spLocks noChangeArrowheads="1"/>
          </p:cNvSpPr>
          <p:nvPr/>
        </p:nvSpPr>
        <p:spPr bwMode="auto">
          <a:xfrm>
            <a:off x="468313" y="5127625"/>
            <a:ext cx="574675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87450" y="5148263"/>
            <a:ext cx="7956550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10253F"/>
                </a:solidFill>
                <a:latin typeface="Arial" charset="0"/>
              </a:rPr>
              <a:t>2. V čem se pohledy básníků liší?</a:t>
            </a:r>
          </a:p>
        </p:txBody>
      </p:sp>
      <p:sp>
        <p:nvSpPr>
          <p:cNvPr id="11271" name="Obdélník 11"/>
          <p:cNvSpPr>
            <a:spLocks noChangeArrowheads="1"/>
          </p:cNvSpPr>
          <p:nvPr/>
        </p:nvSpPr>
        <p:spPr bwMode="auto">
          <a:xfrm>
            <a:off x="468313" y="5848350"/>
            <a:ext cx="574675" cy="4603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187450" y="5876925"/>
            <a:ext cx="7956550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3. Všimněte si v textu básnických prostředků podle nápovědy slovníčku: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0" y="3716338"/>
            <a:ext cx="9144000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74" name="Obdélník 15"/>
          <p:cNvSpPr>
            <a:spLocks noChangeArrowheads="1"/>
          </p:cNvSpPr>
          <p:nvPr/>
        </p:nvSpPr>
        <p:spPr bwMode="auto">
          <a:xfrm>
            <a:off x="0" y="404813"/>
            <a:ext cx="9144000" cy="5222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>
                <a:solidFill>
                  <a:srgbClr val="FF0000"/>
                </a:solidFill>
                <a:latin typeface="Arial Black" pitchFamily="34" charset="0"/>
              </a:rPr>
              <a:t>    Přečtěte si následující úryvky ze skladeb: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288" y="1616075"/>
            <a:ext cx="6192837" cy="505301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  <a:cs typeface="Arial" pitchFamily="34" charset="0"/>
              </a:rPr>
              <a:t>…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Nebylo slov a nebylo úst, jež řekla by je,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že čím více se rozpoutávají sami v sobě,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tím těsnější pouto je svírá zvenčí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 že když sami v sobě už založili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panství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ani jejich domy ani jejich těla ani jejich děti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jim nepatří, ale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 když ruce, jež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sahají po věcech, jež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 když nohy, jež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chodí po cestách, jež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tu Nikdo – ten hrozný pán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otroctví nastoluje –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  <a:cs typeface="Arial" pitchFamily="34" charset="0"/>
              </a:rPr>
              <a:t>…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850" y="1023938"/>
            <a:ext cx="8496300" cy="73818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Znamení moci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(</a:t>
            </a:r>
            <a:r>
              <a:rPr lang="cs-CZ" dirty="0">
                <a:latin typeface="Arial" pitchFamily="34" charset="0"/>
                <a:cs typeface="Arial" pitchFamily="34" charset="0"/>
              </a:rPr>
              <a:t>dokončeno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1951, Paříž 1966, Praha 1990)</a:t>
            </a:r>
          </a:p>
          <a:p>
            <a:pPr>
              <a:buFont typeface="Arial" charset="0"/>
              <a:buNone/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Rozsáhlá meditativní skladba o 7 zpěvech (úryvek)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1313" y="374650"/>
            <a:ext cx="3006725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400" b="1" dirty="0">
                <a:latin typeface="Arial Black" pitchFamily="34" charset="0"/>
              </a:rPr>
              <a:t>Jan Zahradníček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395288" y="1196975"/>
            <a:ext cx="8208962" cy="48958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000" b="1" smtClean="0">
                <a:latin typeface="Arial Black" pitchFamily="34" charset="0"/>
                <a:cs typeface="Arial" charset="0"/>
              </a:rPr>
              <a:t>Noc s Hamletem (1964)  </a:t>
            </a:r>
            <a:r>
              <a:rPr lang="cs-CZ" altLang="cs-CZ" sz="1800" b="1" smtClean="0">
                <a:latin typeface="Arial Black" pitchFamily="34" charset="0"/>
                <a:cs typeface="Arial" charset="0"/>
              </a:rPr>
              <a:t>(úryvek)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 Black" pitchFamily="34" charset="0"/>
                <a:cs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…A přece zlo stoupá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míchou lidstva krvavě poplivanou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jako schody k zubařovi…Je věkovité to zlo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 unavené a každé jeho šlápnutí se štítí,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ale stoupá znovu a znovu k mozku pýchy,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neboť po tolikerých pokusech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světců a básníků,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po tolikerých pokusech světců a básníků vypnout proud - 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věří už jenom v souhlasnou chvíli,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kdy dojde ke krátkému spojení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mezi nebem a peklem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Ale ovšem…Můžeme také čekat,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až něco bouchne a spadne na nás láska…</a:t>
            </a:r>
          </a:p>
          <a:p>
            <a:pPr>
              <a:buFont typeface="Arial" charset="0"/>
              <a:buNone/>
            </a:pPr>
            <a:endParaRPr lang="cs-CZ" altLang="cs-CZ" sz="1800" b="1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.</a:t>
            </a:r>
          </a:p>
          <a:p>
            <a:pPr>
              <a:buFont typeface="Arial" charset="0"/>
              <a:buNone/>
            </a:pPr>
            <a:endParaRPr lang="cs-CZ" altLang="cs-CZ" sz="1800" b="1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cs-CZ" altLang="cs-CZ" sz="1800" b="1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750" y="590550"/>
            <a:ext cx="2662238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400" b="1" dirty="0">
                <a:latin typeface="Arial Black" pitchFamily="34" charset="0"/>
              </a:rPr>
              <a:t>Vladimír Holan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68338" y="1700213"/>
            <a:ext cx="149066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volný verš</a:t>
            </a:r>
          </a:p>
        </p:txBody>
      </p:sp>
      <p:sp>
        <p:nvSpPr>
          <p:cNvPr id="15363" name="Obdélník 4"/>
          <p:cNvSpPr>
            <a:spLocks noChangeArrowheads="1"/>
          </p:cNvSpPr>
          <p:nvPr/>
        </p:nvSpPr>
        <p:spPr bwMode="auto">
          <a:xfrm>
            <a:off x="2339975" y="1700213"/>
            <a:ext cx="6357938" cy="369887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bez pravidelných strof a počtu slabik, někdy bez interpunkce</a:t>
            </a:r>
            <a:endParaRPr lang="cs-CZ" altLang="cs-CZ"/>
          </a:p>
        </p:txBody>
      </p:sp>
      <p:sp>
        <p:nvSpPr>
          <p:cNvPr id="6" name="Obdélník 5"/>
          <p:cNvSpPr/>
          <p:nvPr/>
        </p:nvSpPr>
        <p:spPr>
          <a:xfrm>
            <a:off x="755650" y="2276475"/>
            <a:ext cx="1403350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buFont typeface="Georgia" pitchFamily="18" charset="0"/>
              <a:buNone/>
              <a:defRPr/>
            </a:pPr>
            <a:r>
              <a:rPr lang="cs-CZ" dirty="0">
                <a:latin typeface="Arial Black" pitchFamily="34" charset="0"/>
              </a:rPr>
              <a:t>metafora</a:t>
            </a:r>
          </a:p>
        </p:txBody>
      </p:sp>
      <p:sp>
        <p:nvSpPr>
          <p:cNvPr id="15365" name="Obdélník 6"/>
          <p:cNvSpPr>
            <a:spLocks noChangeArrowheads="1"/>
          </p:cNvSpPr>
          <p:nvPr/>
        </p:nvSpPr>
        <p:spPr bwMode="auto">
          <a:xfrm>
            <a:off x="2339975" y="2276475"/>
            <a:ext cx="4699000" cy="3698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" charset="0"/>
              </a:rPr>
              <a:t>přenesení významu na základě podobnosti  </a:t>
            </a:r>
          </a:p>
        </p:txBody>
      </p:sp>
      <p:sp>
        <p:nvSpPr>
          <p:cNvPr id="14342" name="Obdélník 7"/>
          <p:cNvSpPr>
            <a:spLocks noChangeArrowheads="1"/>
          </p:cNvSpPr>
          <p:nvPr/>
        </p:nvSpPr>
        <p:spPr bwMode="auto">
          <a:xfrm>
            <a:off x="0" y="490538"/>
            <a:ext cx="7308850" cy="5238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   Slovníček básnických prostředků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354013" y="2765425"/>
            <a:ext cx="1804987" cy="3683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paralelismus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90613" y="4121150"/>
            <a:ext cx="1068387" cy="3683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epifora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84250" y="3573463"/>
            <a:ext cx="1174750" cy="3683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anafora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381750"/>
            <a:ext cx="5194300" cy="3683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spojení konkrétních a abstraktních slov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30188" y="4724400"/>
            <a:ext cx="1908175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personifikace</a:t>
            </a:r>
          </a:p>
        </p:txBody>
      </p:sp>
      <p:sp>
        <p:nvSpPr>
          <p:cNvPr id="15372" name="Obdélník 13"/>
          <p:cNvSpPr>
            <a:spLocks noChangeArrowheads="1"/>
          </p:cNvSpPr>
          <p:nvPr/>
        </p:nvSpPr>
        <p:spPr bwMode="auto">
          <a:xfrm>
            <a:off x="2339975" y="4724400"/>
            <a:ext cx="4968875" cy="3698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přisouzení lidských vlastností neživým věcem  </a:t>
            </a:r>
          </a:p>
        </p:txBody>
      </p:sp>
      <p:sp>
        <p:nvSpPr>
          <p:cNvPr id="15373" name="Obdélník 14"/>
          <p:cNvSpPr>
            <a:spLocks noChangeArrowheads="1"/>
          </p:cNvSpPr>
          <p:nvPr/>
        </p:nvSpPr>
        <p:spPr bwMode="auto">
          <a:xfrm>
            <a:off x="2339975" y="2765425"/>
            <a:ext cx="5400675" cy="6461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a) obdobná gramatická stavba více veršů</a:t>
            </a:r>
          </a:p>
          <a:p>
            <a:r>
              <a:rPr lang="cs-CZ" altLang="cs-CZ">
                <a:latin typeface="Arial" charset="0"/>
              </a:rPr>
              <a:t>b) druh přirovnání kladoucí jevy  volně  vedle sebe</a:t>
            </a:r>
          </a:p>
        </p:txBody>
      </p:sp>
      <p:sp>
        <p:nvSpPr>
          <p:cNvPr id="15374" name="Obdélník 15"/>
          <p:cNvSpPr>
            <a:spLocks noChangeArrowheads="1"/>
          </p:cNvSpPr>
          <p:nvPr/>
        </p:nvSpPr>
        <p:spPr bwMode="auto">
          <a:xfrm>
            <a:off x="2339975" y="3573463"/>
            <a:ext cx="3660775" cy="3683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" charset="0"/>
              </a:rPr>
              <a:t>opakování slov na začátku veršů  </a:t>
            </a:r>
          </a:p>
        </p:txBody>
      </p:sp>
      <p:sp>
        <p:nvSpPr>
          <p:cNvPr id="15375" name="Obdélník 16"/>
          <p:cNvSpPr>
            <a:spLocks noChangeArrowheads="1"/>
          </p:cNvSpPr>
          <p:nvPr/>
        </p:nvSpPr>
        <p:spPr bwMode="auto">
          <a:xfrm>
            <a:off x="2339975" y="4121150"/>
            <a:ext cx="4519613" cy="3683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" charset="0"/>
              </a:rPr>
              <a:t>opakování slov na konci veršů nebo celků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33425" y="5300663"/>
            <a:ext cx="1374775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epizeuxis</a:t>
            </a:r>
          </a:p>
        </p:txBody>
      </p:sp>
      <p:sp>
        <p:nvSpPr>
          <p:cNvPr id="15377" name="Obdélník 18"/>
          <p:cNvSpPr>
            <a:spLocks noChangeArrowheads="1"/>
          </p:cNvSpPr>
          <p:nvPr/>
        </p:nvSpPr>
        <p:spPr bwMode="auto">
          <a:xfrm>
            <a:off x="2339975" y="5300663"/>
            <a:ext cx="4403725" cy="369887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" charset="0"/>
              </a:rPr>
              <a:t>opakování slov za sebou v jednom verši 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60388" y="1114425"/>
            <a:ext cx="1598612" cy="3683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err="1">
                <a:latin typeface="Arial Black" pitchFamily="34" charset="0"/>
              </a:rPr>
              <a:t>apoziopeze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5379" name="Obdélník 20"/>
          <p:cNvSpPr>
            <a:spLocks noChangeArrowheads="1"/>
          </p:cNvSpPr>
          <p:nvPr/>
        </p:nvSpPr>
        <p:spPr bwMode="auto">
          <a:xfrm>
            <a:off x="2339975" y="1125538"/>
            <a:ext cx="6357938" cy="3683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úmyslné přerušení výpovědi označené tečkami či pomlčkou  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14338" y="5795963"/>
            <a:ext cx="169386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synekdocha</a:t>
            </a:r>
          </a:p>
        </p:txBody>
      </p:sp>
      <p:sp>
        <p:nvSpPr>
          <p:cNvPr id="15381" name="Obdélník 22"/>
          <p:cNvSpPr>
            <a:spLocks noChangeArrowheads="1"/>
          </p:cNvSpPr>
          <p:nvPr/>
        </p:nvSpPr>
        <p:spPr bwMode="auto">
          <a:xfrm>
            <a:off x="2339975" y="5803900"/>
            <a:ext cx="5472113" cy="3683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označení celku jeho částí, věcná souvislost kvantity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animBg="1"/>
      <p:bldP spid="15365" grpId="0" animBg="1"/>
      <p:bldP spid="15372" grpId="0" animBg="1"/>
      <p:bldP spid="15373" grpId="0" animBg="1"/>
      <p:bldP spid="15374" grpId="0" animBg="1"/>
      <p:bldP spid="15375" grpId="0" animBg="1"/>
      <p:bldP spid="15377" grpId="0" animBg="1"/>
      <p:bldP spid="15379" grpId="0" animBg="1"/>
      <p:bldP spid="1538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827088" y="2794000"/>
            <a:ext cx="8316912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>
                <a:solidFill>
                  <a:srgbClr val="10253F"/>
                </a:solidFill>
                <a:latin typeface="Arial" charset="0"/>
              </a:rPr>
              <a:t>2.V čem se pohledy básníků liší?</a:t>
            </a: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869950" y="1316038"/>
            <a:ext cx="8274050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1.Určete žánr úryvku.  Co mají obě skladby společného?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0825" y="1201738"/>
            <a:ext cx="627063" cy="6286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A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76225" y="2708275"/>
            <a:ext cx="576263" cy="585788"/>
          </a:xfrm>
          <a:prstGeom prst="rect">
            <a:avLst/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2013" y="4529138"/>
            <a:ext cx="8316912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3.Všimněte si v textu básnických prostředků podle nápovědy slovníčku: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95275" y="4449763"/>
            <a:ext cx="576263" cy="585787"/>
          </a:xfrm>
          <a:prstGeom prst="rect">
            <a:avLst/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-34925" y="1125538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9" name="Obdélník 17"/>
          <p:cNvSpPr>
            <a:spLocks noChangeArrowheads="1"/>
          </p:cNvSpPr>
          <p:nvPr/>
        </p:nvSpPr>
        <p:spPr bwMode="auto">
          <a:xfrm>
            <a:off x="0" y="261938"/>
            <a:ext cx="8964613" cy="646112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600" b="1">
                <a:solidFill>
                  <a:schemeClr val="bg1"/>
                </a:solidFill>
                <a:latin typeface="Arial Black" pitchFamily="34" charset="0"/>
              </a:rPr>
              <a:t> ŘEŠENÍ:</a:t>
            </a:r>
            <a:endParaRPr lang="cs-CZ" altLang="cs-CZ" sz="3600">
              <a:latin typeface="Arial Black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0825" y="1981200"/>
            <a:ext cx="8066088" cy="584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1.V obou úryvcích se lyrický mluvčí zamýšlí nad stavem společnosti – jde o meditativní lyriku. Obě skladby mají společné negativní hodnocení společenského vývoje.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95275" y="3382963"/>
            <a:ext cx="8524875" cy="9239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2. Pohled Jana Zahradníčka se více zaměřuje na protest proti totalitní moci stalinismu a příčiny úpadku lidstva vidí v odklonu od Boha. Vladimír Holan se dívá na zlo v člověku v širším záběru (je věkovité to zlo) a vidí více příčin.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33363" y="5138738"/>
            <a:ext cx="8893175" cy="646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b="1" dirty="0">
                <a:latin typeface="Arial" pitchFamily="34" charset="0"/>
                <a:cs typeface="Arial" pitchFamily="34" charset="0"/>
              </a:rPr>
              <a:t>V následujícím textu </a:t>
            </a:r>
            <a:r>
              <a:rPr lang="cs-CZ" altLang="cs-CZ" b="1" dirty="0">
                <a:latin typeface="Arial Black" pitchFamily="34" charset="0"/>
                <a:cs typeface="Arial" pitchFamily="34" charset="0"/>
              </a:rPr>
              <a:t> </a:t>
            </a:r>
            <a:r>
              <a:rPr lang="cs-CZ" altLang="cs-CZ" b="1" dirty="0">
                <a:latin typeface="Arial" pitchFamily="34" charset="0"/>
                <a:cs typeface="Arial" pitchFamily="34" charset="0"/>
              </a:rPr>
              <a:t>od Jana  Zahradníčka jsou básnické prostředky označeny takto barevně:  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33363" y="5876925"/>
            <a:ext cx="7651750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b="1" dirty="0">
                <a:latin typeface="Arial" pitchFamily="34" charset="0"/>
                <a:cs typeface="Arial" pitchFamily="34" charset="0"/>
              </a:rPr>
              <a:t>V textu</a:t>
            </a:r>
            <a:r>
              <a:rPr lang="cs-CZ" altLang="cs-CZ" b="1" dirty="0">
                <a:latin typeface="Arial Black" pitchFamily="34" charset="0"/>
                <a:cs typeface="Arial" pitchFamily="34" charset="0"/>
              </a:rPr>
              <a:t> </a:t>
            </a:r>
            <a:r>
              <a:rPr lang="cs-CZ" altLang="cs-CZ" b="1" dirty="0">
                <a:latin typeface="Arial" pitchFamily="34" charset="0"/>
                <a:cs typeface="Arial" pitchFamily="34" charset="0"/>
              </a:rPr>
              <a:t>Vladimíra Holana jsou básnické prostředky označeny takto: </a:t>
            </a:r>
            <a:endParaRPr lang="cs-CZ" dirty="0"/>
          </a:p>
        </p:txBody>
      </p:sp>
      <p:sp>
        <p:nvSpPr>
          <p:cNvPr id="17422" name="Obdélník 25"/>
          <p:cNvSpPr>
            <a:spLocks noChangeArrowheads="1"/>
          </p:cNvSpPr>
          <p:nvPr/>
        </p:nvSpPr>
        <p:spPr bwMode="auto">
          <a:xfrm>
            <a:off x="3635375" y="5435600"/>
            <a:ext cx="1693863" cy="3698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synekdocha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5435600" y="5445125"/>
            <a:ext cx="1804988" cy="36988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paralelismus</a:t>
            </a:r>
          </a:p>
        </p:txBody>
      </p:sp>
      <p:sp>
        <p:nvSpPr>
          <p:cNvPr id="17424" name="Obdélník 28"/>
          <p:cNvSpPr>
            <a:spLocks noChangeArrowheads="1"/>
          </p:cNvSpPr>
          <p:nvPr/>
        </p:nvSpPr>
        <p:spPr bwMode="auto">
          <a:xfrm>
            <a:off x="2051050" y="5435600"/>
            <a:ext cx="1327150" cy="3698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Georgia" pitchFamily="18" charset="0"/>
              <a:buNone/>
            </a:pPr>
            <a:r>
              <a:rPr lang="cs-CZ" altLang="cs-CZ">
                <a:solidFill>
                  <a:schemeClr val="bg1"/>
                </a:solidFill>
                <a:latin typeface="Arial Black" pitchFamily="34" charset="0"/>
              </a:rPr>
              <a:t>metafora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478713" y="5445125"/>
            <a:ext cx="1068387" cy="3698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buFont typeface="Georgia" pitchFamily="18" charset="0"/>
              <a:buNone/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epifora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250825" y="6308725"/>
            <a:ext cx="3889375" cy="3698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spojení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konkr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. a abstraktních slov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195763" y="6308725"/>
            <a:ext cx="1671637" cy="3698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 err="1">
                <a:latin typeface="Arial Black" pitchFamily="34" charset="0"/>
              </a:rPr>
              <a:t>apoziopeze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940425" y="6308725"/>
            <a:ext cx="1374775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epizeuxis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389813" y="6308725"/>
            <a:ext cx="1246187" cy="36830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kontrast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 animBg="1"/>
      <p:bldP spid="8197" grpId="0" animBg="1"/>
      <p:bldP spid="6" grpId="0" animBg="1"/>
      <p:bldP spid="7" grpId="0" animBg="1"/>
      <p:bldP spid="8" grpId="0" animBg="1"/>
      <p:bldP spid="9" grpId="0" animBg="1"/>
      <p:bldP spid="20" grpId="0" animBg="1"/>
      <p:bldP spid="21" grpId="0" animBg="1"/>
      <p:bldP spid="24" grpId="0" animBg="1"/>
      <p:bldP spid="25" grpId="0" animBg="1"/>
      <p:bldP spid="17422" grpId="0" animBg="1"/>
      <p:bldP spid="27" grpId="0" animBg="1"/>
      <p:bldP spid="17424" grpId="0" animBg="1"/>
      <p:bldP spid="30" grpId="0" animBg="1"/>
      <p:bldP spid="31" grpId="0" animBg="1"/>
      <p:bldP spid="32" grpId="0" animBg="1"/>
      <p:bldP spid="33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288" y="1628775"/>
            <a:ext cx="6192837" cy="505301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  <a:cs typeface="Arial" pitchFamily="34" charset="0"/>
              </a:rPr>
              <a:t>…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Nebylo slov a nebylo úst, jež řekla by je,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že čím více se rozpoutávají sami v sobě,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tím těsnější pouto je svírá zvenčí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 že když sami v sobě už založili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panství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ani jejich domy ani jejich těla ani jejich děti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jim nepatří, ale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 když ruce, jež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sahají po věcech, jež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 když nohy, jež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chodí po cestách, jež jsou nikoho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tu Nikdo – ten hrozný pán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otroctví nastoluje –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  <a:cs typeface="Arial" pitchFamily="34" charset="0"/>
              </a:rPr>
              <a:t>…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850" y="1023938"/>
            <a:ext cx="8496300" cy="73818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Znamení moci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(</a:t>
            </a:r>
            <a:r>
              <a:rPr lang="cs-CZ" dirty="0">
                <a:latin typeface="Arial" pitchFamily="34" charset="0"/>
                <a:cs typeface="Arial" pitchFamily="34" charset="0"/>
              </a:rPr>
              <a:t>dokončeno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1951, Paříž 1966, Praha 1990)</a:t>
            </a:r>
          </a:p>
          <a:p>
            <a:pPr>
              <a:buFont typeface="Arial" charset="0"/>
              <a:buNone/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Rozsáhlá meditativní skladba o 7 zpěvech (úryvek)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1313" y="374650"/>
            <a:ext cx="3006725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400" b="1" dirty="0">
                <a:latin typeface="Arial Black" pitchFamily="34" charset="0"/>
              </a:rPr>
              <a:t>Jan Zahradníček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771775" y="2276475"/>
            <a:ext cx="431800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258888" y="4581525"/>
            <a:ext cx="504825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187450" y="5300663"/>
            <a:ext cx="576263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68313" y="3644900"/>
            <a:ext cx="151130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900113" y="5949950"/>
            <a:ext cx="2376487" cy="0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700338" y="4292600"/>
            <a:ext cx="647700" cy="0"/>
          </a:xfrm>
          <a:prstGeom prst="line">
            <a:avLst/>
          </a:prstGeom>
          <a:ln w="7620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843213" y="4581525"/>
            <a:ext cx="649287" cy="0"/>
          </a:xfrm>
          <a:prstGeom prst="line">
            <a:avLst/>
          </a:prstGeom>
          <a:ln w="7620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348038" y="4941888"/>
            <a:ext cx="647700" cy="0"/>
          </a:xfrm>
          <a:prstGeom prst="line">
            <a:avLst/>
          </a:prstGeom>
          <a:ln w="7620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843213" y="5229225"/>
            <a:ext cx="649287" cy="0"/>
          </a:xfrm>
          <a:prstGeom prst="line">
            <a:avLst/>
          </a:prstGeom>
          <a:ln w="7620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348038" y="5589588"/>
            <a:ext cx="719137" cy="0"/>
          </a:xfrm>
          <a:prstGeom prst="line">
            <a:avLst/>
          </a:prstGeom>
          <a:ln w="7620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7205663" y="1619250"/>
            <a:ext cx="1327150" cy="3698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Georgia" pitchFamily="18" charset="0"/>
              <a:buNone/>
            </a:pPr>
            <a:r>
              <a:rPr lang="cs-CZ" altLang="cs-CZ">
                <a:solidFill>
                  <a:schemeClr val="bg1"/>
                </a:solidFill>
                <a:latin typeface="Arial Black" pitchFamily="34" charset="0"/>
              </a:rPr>
              <a:t>metafora</a:t>
            </a: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6838950" y="2349500"/>
            <a:ext cx="1693863" cy="3683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 Black" pitchFamily="34" charset="0"/>
              </a:rPr>
              <a:t>synekdocha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799263" y="2924175"/>
            <a:ext cx="1804987" cy="36988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paralelismus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451725" y="3500438"/>
            <a:ext cx="1069975" cy="36988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buFont typeface="Georgia" pitchFamily="18" charset="0"/>
              <a:buNone/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epifora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395288" y="1125538"/>
            <a:ext cx="6624637" cy="48958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b="1" smtClean="0">
                <a:latin typeface="Arial Black" pitchFamily="34" charset="0"/>
                <a:cs typeface="Arial" charset="0"/>
              </a:rPr>
              <a:t>Noc s Hamletem </a:t>
            </a:r>
            <a:r>
              <a:rPr lang="cs-CZ" altLang="cs-CZ" sz="2000" b="1" smtClean="0">
                <a:latin typeface="Arial Black" pitchFamily="34" charset="0"/>
                <a:cs typeface="Arial" charset="0"/>
              </a:rPr>
              <a:t>(1964)  </a:t>
            </a:r>
            <a:r>
              <a:rPr lang="cs-CZ" altLang="cs-CZ" sz="1800" b="1" smtClean="0">
                <a:latin typeface="Arial Black" pitchFamily="34" charset="0"/>
                <a:cs typeface="Arial" charset="0"/>
              </a:rPr>
              <a:t>(úryvek)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 Black" pitchFamily="34" charset="0"/>
                <a:cs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…A přece zlo stoupá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míchou lidstva krvavě poplivanou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jako schody k zubařovi…Je věkovité to zlo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 unavené a každé jeho šlápnutí se štítí,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ale stoupá znovu a znovu k mozku pýchy,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neboť po tolikerých pokusech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světců a básníků,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po tolikerých pokusech světců a básníků vypnout proud - 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věří už jenom v souhlasnou chvíli,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kdy dojde ke krátkému spojení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mezi nebem a peklem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Ale ovšem…Můžeme také čekat,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až něco bouchne a spadne na nás láska…</a:t>
            </a:r>
          </a:p>
          <a:p>
            <a:pPr>
              <a:buFont typeface="Arial" charset="0"/>
              <a:buNone/>
            </a:pPr>
            <a:endParaRPr lang="cs-CZ" altLang="cs-CZ" sz="1800" b="1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cs-CZ" altLang="cs-CZ" sz="1800" b="1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cs-CZ" altLang="cs-CZ" sz="1800" b="1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cs-CZ" altLang="cs-CZ" sz="1800" b="1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750" y="590550"/>
            <a:ext cx="2662238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400" b="1" dirty="0">
                <a:latin typeface="Arial Black" pitchFamily="34" charset="0"/>
              </a:rPr>
              <a:t>Vladimír Holan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11188" y="2492375"/>
            <a:ext cx="1512887" cy="0"/>
          </a:xfrm>
          <a:prstGeom prst="line">
            <a:avLst/>
          </a:prstGeom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08400" y="3429000"/>
            <a:ext cx="1223963" cy="0"/>
          </a:xfrm>
          <a:prstGeom prst="line">
            <a:avLst/>
          </a:prstGeom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11188" y="2205038"/>
            <a:ext cx="72072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124075" y="2781300"/>
            <a:ext cx="122396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971550" y="5661025"/>
            <a:ext cx="100806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4427538" y="5949950"/>
            <a:ext cx="865187" cy="0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835150" y="3429000"/>
            <a:ext cx="1441450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1258888" y="5300663"/>
            <a:ext cx="1657350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4932363" y="590550"/>
            <a:ext cx="3890962" cy="3698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spojení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konkr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. a abstraktních slov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221538" y="1052513"/>
            <a:ext cx="1598612" cy="3698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err="1">
                <a:latin typeface="Arial Black" pitchFamily="34" charset="0"/>
              </a:rPr>
              <a:t>apoziopeze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413625" y="1557338"/>
            <a:ext cx="1406525" cy="3683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Arial Black" pitchFamily="34" charset="0"/>
              </a:rPr>
              <a:t>epizeuxis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573963" y="2020888"/>
            <a:ext cx="1246187" cy="36830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kontrast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43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43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43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43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43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43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build="p"/>
      <p:bldP spid="3" grpId="0" animBg="1"/>
      <p:bldP spid="12" grpId="0" animBg="1"/>
      <p:bldP spid="14" grpId="0" animBg="1"/>
      <p:bldP spid="16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1187450" y="2381250"/>
            <a:ext cx="7777163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 Black" pitchFamily="34" charset="0"/>
              </a:rPr>
              <a:t>Skupina </a:t>
            </a:r>
            <a:r>
              <a:rPr lang="cs-CZ" sz="2000" dirty="0" err="1">
                <a:solidFill>
                  <a:srgbClr val="10253F"/>
                </a:solidFill>
                <a:latin typeface="Arial Black" pitchFamily="34" charset="0"/>
              </a:rPr>
              <a:t>Ra</a:t>
            </a:r>
            <a:endParaRPr lang="cs-CZ" sz="2000" dirty="0">
              <a:solidFill>
                <a:srgbClr val="10253F"/>
              </a:solidFill>
              <a:latin typeface="Arial Black" pitchFamily="34" charset="0"/>
            </a:endParaRP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1187450" y="1589088"/>
            <a:ext cx="7632700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 Black" pitchFamily="34" charset="0"/>
                <a:cs typeface="Arial" pitchFamily="34" charset="0"/>
              </a:rPr>
              <a:t> Skupina 42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8113" y="1589088"/>
            <a:ext cx="627062" cy="62706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A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87450" y="3141663"/>
            <a:ext cx="770572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Socialistický realismus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-34925" y="1125538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9" name="Obdélník 17"/>
          <p:cNvSpPr>
            <a:spLocks noChangeArrowheads="1"/>
          </p:cNvSpPr>
          <p:nvPr/>
        </p:nvSpPr>
        <p:spPr bwMode="auto">
          <a:xfrm>
            <a:off x="0" y="261938"/>
            <a:ext cx="8964613" cy="70802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 dirty="0" smtClean="0">
                <a:solidFill>
                  <a:schemeClr val="bg1"/>
                </a:solidFill>
                <a:latin typeface="Arial Black" pitchFamily="34" charset="0"/>
              </a:rPr>
              <a:t>Zařaďte </a:t>
            </a:r>
            <a:r>
              <a:rPr lang="cs-CZ" altLang="cs-CZ" sz="2000" b="1" dirty="0">
                <a:solidFill>
                  <a:schemeClr val="bg1"/>
                </a:solidFill>
                <a:latin typeface="Arial Black" pitchFamily="34" charset="0"/>
              </a:rPr>
              <a:t>následující obrazy do skupiny nebo k uměleckému směru podle této nápovědy:</a:t>
            </a:r>
            <a:endParaRPr lang="cs-CZ" altLang="cs-CZ" sz="2000" dirty="0"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7450" y="3965575"/>
            <a:ext cx="7561263" cy="4000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 Black" pitchFamily="34" charset="0"/>
              </a:rPr>
              <a:t>Experimentální poezie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3850" y="5878513"/>
            <a:ext cx="8424863" cy="64611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solidFill>
                  <a:schemeClr val="bg1"/>
                </a:solidFill>
                <a:latin typeface="Arial Black" pitchFamily="34" charset="0"/>
              </a:rPr>
              <a:t>Názvy obrazů jsou zakryty.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8113" y="2381250"/>
            <a:ext cx="627062" cy="6270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B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38113" y="3141663"/>
            <a:ext cx="627062" cy="62706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C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38113" y="3963988"/>
            <a:ext cx="627062" cy="6254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0538" y="765175"/>
            <a:ext cx="2292350" cy="3667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Černý cukr, 1963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405313" y="765175"/>
            <a:ext cx="2622550" cy="3667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Báseň pro oči, 1964</a:t>
            </a:r>
            <a:endParaRPr lang="cs-CZ" dirty="0"/>
          </a:p>
        </p:txBody>
      </p:sp>
      <p:pic>
        <p:nvPicPr>
          <p:cNvPr id="19460" name="Picture 5" descr="G:\Jiri Kolar, Cerny cukr,  19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193800"/>
            <a:ext cx="3525837" cy="480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9"/>
          <p:cNvSpPr txBox="1">
            <a:spLocks noChangeArrowheads="1"/>
          </p:cNvSpPr>
          <p:nvPr/>
        </p:nvSpPr>
        <p:spPr bwMode="auto">
          <a:xfrm>
            <a:off x="509588" y="5880100"/>
            <a:ext cx="4284662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3"/>
              </a:rPr>
              <a:t>http://udu.ff.cuni.cz/soubory/galerie/01%20Cechy/Klimesova%20-%20ceske%20umeni%201940-1970/slides/Jiri%20Kolar,%20Cerny%20cukr,%20%201963.jpg</a:t>
            </a:r>
            <a:endParaRPr lang="cs-CZ" altLang="cs-CZ" sz="800"/>
          </a:p>
        </p:txBody>
      </p:sp>
      <p:pic>
        <p:nvPicPr>
          <p:cNvPr id="19462" name="Picture 10" descr="G:\kolar báseň pro oč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184275"/>
            <a:ext cx="3532188" cy="477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Rectangle 12"/>
          <p:cNvSpPr>
            <a:spLocks noChangeArrowheads="1"/>
          </p:cNvSpPr>
          <p:nvPr/>
        </p:nvSpPr>
        <p:spPr bwMode="auto">
          <a:xfrm>
            <a:off x="4567238" y="6081713"/>
            <a:ext cx="35369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333375"/>
            <a:ext cx="9144000" cy="719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Věra\Desktop\1.Česká poezie-obrázky\více uhl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1950" y="476250"/>
            <a:ext cx="8242300" cy="550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Obdélník 4"/>
          <p:cNvSpPr>
            <a:spLocks noChangeArrowheads="1"/>
          </p:cNvSpPr>
          <p:nvPr/>
        </p:nvSpPr>
        <p:spPr bwMode="auto">
          <a:xfrm>
            <a:off x="323850" y="6165850"/>
            <a:ext cx="51276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3"/>
              </a:rPr>
              <a:t>http://www.bimba.cz/galerie/007a.jpg</a:t>
            </a:r>
            <a:endParaRPr lang="cs-CZ" altLang="cs-CZ" sz="800"/>
          </a:p>
        </p:txBody>
      </p:sp>
      <p:sp>
        <p:nvSpPr>
          <p:cNvPr id="4" name="Obdélník 3"/>
          <p:cNvSpPr/>
          <p:nvPr/>
        </p:nvSpPr>
        <p:spPr>
          <a:xfrm>
            <a:off x="323850" y="5300663"/>
            <a:ext cx="849630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Věra\Desktop\1.Česká poezie-obrázky\smetana_jan-_obra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1341438"/>
            <a:ext cx="6461125" cy="454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Obdélník 2"/>
          <p:cNvSpPr>
            <a:spLocks noChangeArrowheads="1"/>
          </p:cNvSpPr>
          <p:nvPr/>
        </p:nvSpPr>
        <p:spPr bwMode="auto">
          <a:xfrm>
            <a:off x="1042988" y="5878513"/>
            <a:ext cx="70580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3"/>
              </a:rPr>
              <a:t>http://artalkweb.files.wordpress.com/2009/01/jan-smetana1.jpg</a:t>
            </a:r>
            <a:endParaRPr lang="cs-CZ" altLang="cs-CZ" sz="800"/>
          </a:p>
        </p:txBody>
      </p:sp>
      <p:sp>
        <p:nvSpPr>
          <p:cNvPr id="4" name="Obdélník 3"/>
          <p:cNvSpPr/>
          <p:nvPr/>
        </p:nvSpPr>
        <p:spPr>
          <a:xfrm>
            <a:off x="2420938" y="765175"/>
            <a:ext cx="4302125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Jan  Smetana – Konečná stanice</a:t>
            </a: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260350"/>
            <a:ext cx="91440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Nadpis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158162" cy="57150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Arial" charset="0"/>
                <a:cs typeface="Arial" charset="0"/>
              </a:rPr>
              <a:t>Václav </a:t>
            </a:r>
            <a:r>
              <a:rPr lang="cs-CZ" sz="28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Arial" charset="0"/>
                <a:cs typeface="Arial" charset="0"/>
              </a:rPr>
              <a:t>Zykmund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Arial" charset="0"/>
                <a:cs typeface="Arial" charset="0"/>
              </a:rPr>
              <a:t> – Poraněná krasojezdkyně</a:t>
            </a:r>
          </a:p>
        </p:txBody>
      </p:sp>
      <p:pic>
        <p:nvPicPr>
          <p:cNvPr id="22531" name="Picture 4" descr="C:\Users\Věra\Desktop\zykmund-ii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50" y="1335088"/>
            <a:ext cx="6332538" cy="466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Obdélník 3"/>
          <p:cNvSpPr>
            <a:spLocks noChangeArrowheads="1"/>
          </p:cNvSpPr>
          <p:nvPr/>
        </p:nvSpPr>
        <p:spPr bwMode="auto">
          <a:xfrm>
            <a:off x="1428750" y="6124575"/>
            <a:ext cx="66976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Georgia" pitchFamily="18" charset="0"/>
              <a:buNone/>
            </a:pPr>
            <a:r>
              <a:rPr lang="cs-CZ" altLang="cs-CZ" sz="800">
                <a:latin typeface="Georgia" pitchFamily="18" charset="0"/>
                <a:hlinkClick r:id="rId4"/>
              </a:rPr>
              <a:t>http://www.rabasgallery.cz/sbirky/img/O-224.jpg</a:t>
            </a:r>
            <a:endParaRPr lang="cs-CZ" altLang="cs-CZ" sz="800">
              <a:latin typeface="Georgia" pitchFamily="18" charset="0"/>
            </a:endParaRPr>
          </a:p>
          <a:p>
            <a:endParaRPr lang="cs-CZ" altLang="cs-CZ" sz="800"/>
          </a:p>
        </p:txBody>
      </p:sp>
      <p:sp>
        <p:nvSpPr>
          <p:cNvPr id="5" name="Obdélník 4"/>
          <p:cNvSpPr/>
          <p:nvPr/>
        </p:nvSpPr>
        <p:spPr>
          <a:xfrm>
            <a:off x="0" y="404813"/>
            <a:ext cx="9144000" cy="503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755650" y="2349500"/>
            <a:ext cx="5073650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 Black" pitchFamily="34" charset="0"/>
              </a:rPr>
              <a:t>Skupina </a:t>
            </a:r>
            <a:r>
              <a:rPr lang="cs-CZ" sz="2000" dirty="0" err="1">
                <a:solidFill>
                  <a:srgbClr val="10253F"/>
                </a:solidFill>
                <a:latin typeface="Arial Black" pitchFamily="34" charset="0"/>
              </a:rPr>
              <a:t>Ra</a:t>
            </a:r>
            <a:r>
              <a:rPr lang="cs-CZ" sz="2000" dirty="0">
                <a:solidFill>
                  <a:srgbClr val="10253F"/>
                </a:solidFill>
                <a:latin typeface="Arial Black" pitchFamily="34" charset="0"/>
              </a:rPr>
              <a:t> -  č. 4</a:t>
            </a: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755650" y="1628775"/>
            <a:ext cx="3024188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 Black" pitchFamily="34" charset="0"/>
                <a:cs typeface="Arial" pitchFamily="34" charset="0"/>
              </a:rPr>
              <a:t> Skupina 42 – č. 3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8588" y="1433513"/>
            <a:ext cx="627062" cy="62706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A</a:t>
            </a:r>
          </a:p>
        </p:txBody>
      </p:sp>
      <p:sp>
        <p:nvSpPr>
          <p:cNvPr id="24581" name="Obdélník 6"/>
          <p:cNvSpPr>
            <a:spLocks noChangeArrowheads="1"/>
          </p:cNvSpPr>
          <p:nvPr/>
        </p:nvSpPr>
        <p:spPr bwMode="auto">
          <a:xfrm>
            <a:off x="128588" y="2276475"/>
            <a:ext cx="627062" cy="5857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8" name="Obdélník 7"/>
          <p:cNvSpPr/>
          <p:nvPr/>
        </p:nvSpPr>
        <p:spPr>
          <a:xfrm>
            <a:off x="684213" y="3213100"/>
            <a:ext cx="4392612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Socialistický realismus- č. 2</a:t>
            </a:r>
          </a:p>
        </p:txBody>
      </p:sp>
      <p:sp>
        <p:nvSpPr>
          <p:cNvPr id="24583" name="Obdélník 8"/>
          <p:cNvSpPr>
            <a:spLocks noChangeArrowheads="1"/>
          </p:cNvSpPr>
          <p:nvPr/>
        </p:nvSpPr>
        <p:spPr bwMode="auto">
          <a:xfrm>
            <a:off x="128588" y="3141663"/>
            <a:ext cx="627062" cy="584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-34925" y="1125538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5" name="Obdélník 17"/>
          <p:cNvSpPr>
            <a:spLocks noChangeArrowheads="1"/>
          </p:cNvSpPr>
          <p:nvPr/>
        </p:nvSpPr>
        <p:spPr bwMode="auto">
          <a:xfrm>
            <a:off x="0" y="404813"/>
            <a:ext cx="9144000" cy="64611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600" b="1">
                <a:solidFill>
                  <a:schemeClr val="bg1"/>
                </a:solidFill>
                <a:latin typeface="Arial Black" pitchFamily="34" charset="0"/>
              </a:rPr>
              <a:t>   ŘEŠENÍ:</a:t>
            </a:r>
            <a:endParaRPr lang="cs-CZ" altLang="cs-CZ" sz="3600">
              <a:latin typeface="Arial Black" pitchFamily="34" charset="0"/>
            </a:endParaRPr>
          </a:p>
        </p:txBody>
      </p:sp>
      <p:sp>
        <p:nvSpPr>
          <p:cNvPr id="24586" name="Obdélník 9"/>
          <p:cNvSpPr>
            <a:spLocks noChangeArrowheads="1"/>
          </p:cNvSpPr>
          <p:nvPr/>
        </p:nvSpPr>
        <p:spPr bwMode="auto">
          <a:xfrm>
            <a:off x="128588" y="6011863"/>
            <a:ext cx="627062" cy="5857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650" y="6197600"/>
            <a:ext cx="5256213" cy="4000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 Black" pitchFamily="34" charset="0"/>
              </a:rPr>
              <a:t>Experimentální poezie – č. 1</a:t>
            </a:r>
          </a:p>
        </p:txBody>
      </p:sp>
      <p:pic>
        <p:nvPicPr>
          <p:cNvPr id="24588" name="Picture 5" descr="G:\Jiri Kolar, Cerny cukr,  19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4708525"/>
            <a:ext cx="1439863" cy="196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9" name="Picture 10" descr="G:\kolar báseň pro oč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7313" y="4800600"/>
            <a:ext cx="1328737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90" name="Obdélník 14"/>
          <p:cNvSpPr>
            <a:spLocks noChangeArrowheads="1"/>
          </p:cNvSpPr>
          <p:nvPr/>
        </p:nvSpPr>
        <p:spPr bwMode="auto">
          <a:xfrm rot="5400000">
            <a:off x="4370387" y="5926138"/>
            <a:ext cx="2652713" cy="32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500" u="sng">
                <a:hlinkClick r:id="rId4"/>
              </a:rPr>
              <a:t>udu.ff.cuni.cz/soubory/galerie/01%20Cechy/Klimesova%20-%20ceske%20umeni%201940-1970/slides/Jiri%20Kolar,%20Cerny%20cukr,%20%201963.jpg</a:t>
            </a:r>
            <a:endParaRPr lang="cs-CZ" altLang="cs-CZ" sz="500"/>
          </a:p>
        </p:txBody>
      </p:sp>
      <p:sp>
        <p:nvSpPr>
          <p:cNvPr id="24591" name="Obdélník 16"/>
          <p:cNvSpPr>
            <a:spLocks noChangeArrowheads="1"/>
          </p:cNvSpPr>
          <p:nvPr/>
        </p:nvSpPr>
        <p:spPr bwMode="auto">
          <a:xfrm rot="5400000">
            <a:off x="6543675" y="5708650"/>
            <a:ext cx="20796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600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767388" y="4543425"/>
            <a:ext cx="1612900" cy="2778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2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Černý cukr, 1963</a:t>
            </a:r>
            <a:endParaRPr lang="cs-CZ" sz="1200" dirty="0"/>
          </a:p>
        </p:txBody>
      </p:sp>
      <p:sp>
        <p:nvSpPr>
          <p:cNvPr id="20" name="Obdélník 19"/>
          <p:cNvSpPr/>
          <p:nvPr/>
        </p:nvSpPr>
        <p:spPr>
          <a:xfrm>
            <a:off x="7661275" y="4543425"/>
            <a:ext cx="1395413" cy="2762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2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Báseň pro oči,</a:t>
            </a:r>
            <a:endParaRPr lang="cs-CZ" sz="1200" dirty="0"/>
          </a:p>
        </p:txBody>
      </p:sp>
      <p:pic>
        <p:nvPicPr>
          <p:cNvPr id="24594" name="Picture 2" descr="C:\Users\Věra\Desktop\1.Česká poezie-obrázky\smetana_jan-_obraz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838" y="115888"/>
            <a:ext cx="2808287" cy="197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Obdélník 21"/>
          <p:cNvSpPr/>
          <p:nvPr/>
        </p:nvSpPr>
        <p:spPr>
          <a:xfrm>
            <a:off x="6516688" y="1166813"/>
            <a:ext cx="1727200" cy="4619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Jan  Smetana </a:t>
            </a:r>
          </a:p>
          <a:p>
            <a:pPr>
              <a:defRPr/>
            </a:pPr>
            <a:r>
              <a:rPr lang="cs-CZ" sz="12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– Konečná stanice</a:t>
            </a:r>
          </a:p>
        </p:txBody>
      </p:sp>
      <p:sp>
        <p:nvSpPr>
          <p:cNvPr id="24596" name="Obdélník 22"/>
          <p:cNvSpPr>
            <a:spLocks noChangeArrowheads="1"/>
          </p:cNvSpPr>
          <p:nvPr/>
        </p:nvSpPr>
        <p:spPr bwMode="auto">
          <a:xfrm>
            <a:off x="3778250" y="115888"/>
            <a:ext cx="3078163" cy="16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500" u="sng">
                <a:hlinkClick r:id="rId6"/>
              </a:rPr>
              <a:t>http://artalkweb.files.wordpress.com/2009/01/jan-smetana1.jpg</a:t>
            </a:r>
            <a:endParaRPr lang="cs-CZ" altLang="cs-CZ" sz="500"/>
          </a:p>
        </p:txBody>
      </p:sp>
      <p:pic>
        <p:nvPicPr>
          <p:cNvPr id="24597" name="Picture 4" descr="C:\Users\Věra\Desktop\zykmund-iii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70588" y="2060575"/>
            <a:ext cx="3205162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98" name="Obdélník 24"/>
          <p:cNvSpPr>
            <a:spLocks noChangeArrowheads="1"/>
          </p:cNvSpPr>
          <p:nvPr/>
        </p:nvSpPr>
        <p:spPr bwMode="auto">
          <a:xfrm>
            <a:off x="808038" y="2747963"/>
            <a:ext cx="50403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300"/>
              </a:spcBef>
              <a:buClr>
                <a:srgbClr val="9BBB59"/>
              </a:buClr>
              <a:buFont typeface="Georgia" pitchFamily="18" charset="0"/>
              <a:buChar char="•"/>
              <a:defRPr sz="28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ts val="300"/>
              </a:spcBef>
              <a:buClr>
                <a:schemeClr val="accent2"/>
              </a:buClr>
              <a:buFont typeface="Georgia" pitchFamily="18" charset="0"/>
              <a:buChar char="▫"/>
              <a:defRPr sz="2600">
                <a:solidFill>
                  <a:schemeClr val="accent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Char char=""/>
              <a:defRPr sz="2400">
                <a:solidFill>
                  <a:schemeClr val="accent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Char char=""/>
              <a:defRPr sz="2200">
                <a:solidFill>
                  <a:schemeClr val="accent1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ts val="300"/>
              </a:spcBef>
              <a:buClr>
                <a:srgbClr val="9BBB59"/>
              </a:buClr>
              <a:buFont typeface="Georgia" pitchFamily="18" charset="0"/>
              <a:buChar char="▫"/>
              <a:defRPr sz="2000">
                <a:solidFill>
                  <a:srgbClr val="9BBB59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9BBB59"/>
              </a:buClr>
              <a:buFont typeface="Georgia" pitchFamily="18" charset="0"/>
              <a:buChar char="▫"/>
              <a:defRPr sz="2000">
                <a:solidFill>
                  <a:srgbClr val="9BBB59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9BBB59"/>
              </a:buClr>
              <a:buFont typeface="Georgia" pitchFamily="18" charset="0"/>
              <a:buChar char="▫"/>
              <a:defRPr sz="2000">
                <a:solidFill>
                  <a:srgbClr val="9BBB59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9BBB59"/>
              </a:buClr>
              <a:buFont typeface="Georgia" pitchFamily="18" charset="0"/>
              <a:buChar char="▫"/>
              <a:defRPr sz="2000">
                <a:solidFill>
                  <a:srgbClr val="9BBB59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9BBB59"/>
              </a:buClr>
              <a:buFont typeface="Georgia" pitchFamily="18" charset="0"/>
              <a:buChar char="▫"/>
              <a:defRPr sz="2000">
                <a:solidFill>
                  <a:srgbClr val="9BBB59"/>
                </a:solidFill>
                <a:latin typeface="Georgia" pitchFamily="18" charset="0"/>
              </a:defRPr>
            </a:lvl9pPr>
          </a:lstStyle>
          <a:p>
            <a:pPr algn="r" eaLnBrk="1" hangingPunct="1">
              <a:spcBef>
                <a:spcPct val="0"/>
              </a:spcBef>
              <a:buClrTx/>
              <a:buFontTx/>
              <a:buNone/>
              <a:defRPr/>
            </a:pPr>
            <a:r>
              <a:rPr lang="cs-CZ" altLang="cs-CZ" sz="12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Václav Zykmund –Poraněná krasojezdkyně</a:t>
            </a:r>
          </a:p>
        </p:txBody>
      </p:sp>
      <p:pic>
        <p:nvPicPr>
          <p:cNvPr id="24600" name="Picture 2" descr="C:\Users\Věra\Desktop\1.Česká poezie-obrázky\více uhlí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84313" y="3614738"/>
            <a:ext cx="334327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601" name="Obdélník 27"/>
          <p:cNvSpPr>
            <a:spLocks noChangeArrowheads="1"/>
          </p:cNvSpPr>
          <p:nvPr/>
        </p:nvSpPr>
        <p:spPr bwMode="auto">
          <a:xfrm rot="5400000">
            <a:off x="4010025" y="4738688"/>
            <a:ext cx="19177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 u="sng">
                <a:hlinkClick r:id="rId9"/>
              </a:rPr>
              <a:t>http://www.bimba.cz/galerie/007a.jpg</a:t>
            </a:r>
            <a:endParaRPr lang="cs-CZ" altLang="cs-CZ" sz="800"/>
          </a:p>
        </p:txBody>
      </p:sp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563938" y="2913063"/>
            <a:ext cx="45720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10"/>
              </a:rPr>
              <a:t>http://www.rabasgallery.cz/sbirky/img/O-224.jpg</a:t>
            </a:r>
            <a:endParaRPr lang="cs-CZ" altLang="cs-CZ" sz="800"/>
          </a:p>
          <a:p>
            <a:endParaRPr lang="cs-CZ" altLang="cs-CZ" sz="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4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46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4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 nodeType="clickPar">
                      <p:stCondLst>
                        <p:cond delay="indefinite"/>
                      </p:stCondLst>
                      <p:childTnLst>
                        <p:par>
                          <p:cTn id="1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45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45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 animBg="1"/>
      <p:bldP spid="8197" grpId="0" animBg="1"/>
      <p:bldP spid="6" grpId="0" animBg="1"/>
      <p:bldP spid="24581" grpId="0" animBg="1"/>
      <p:bldP spid="8" grpId="0" animBg="1"/>
      <p:bldP spid="24583" grpId="0" animBg="1"/>
      <p:bldP spid="24585" grpId="0" animBg="1"/>
      <p:bldP spid="24586" grpId="0" animBg="1"/>
      <p:bldP spid="11" grpId="0" animBg="1"/>
      <p:bldP spid="24590" grpId="0"/>
      <p:bldP spid="24591" grpId="0"/>
      <p:bldP spid="19" grpId="0"/>
      <p:bldP spid="20" grpId="0"/>
      <p:bldP spid="22" grpId="0"/>
      <p:bldP spid="24596" grpId="0"/>
      <p:bldP spid="24598" grpId="0"/>
      <p:bldP spid="24601" grpId="0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4581525"/>
            <a:ext cx="9144000" cy="64611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 Pokuste se  verše přiřadit autorům, básnické skupině a svou volbu vysvětlete 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5807075"/>
            <a:ext cx="9144000" cy="7016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Pavel Kohout - Budovatelská poezie           2) Milan Kundera – Monology,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					                 „poezie všedního dne“</a:t>
            </a:r>
            <a:endParaRPr lang="cs-CZ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5604" name="Obdélník 8"/>
          <p:cNvSpPr>
            <a:spLocks noChangeArrowheads="1"/>
          </p:cNvSpPr>
          <p:nvPr/>
        </p:nvSpPr>
        <p:spPr bwMode="auto">
          <a:xfrm>
            <a:off x="254000" y="1066800"/>
            <a:ext cx="3600450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Večer až bude po průvodu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a měsíc pro vltavskou vodu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vnoří svůj džbánek do jezů,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vyjdeme spolu na nábřeží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zamilovaní, krásní, svěží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nu prostě – děti vítězů.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Times New Roman" pitchFamily="18" charset="0"/>
              </a:rPr>
              <a:t>…</a:t>
            </a:r>
          </a:p>
        </p:txBody>
      </p:sp>
      <p:sp>
        <p:nvSpPr>
          <p:cNvPr id="25605" name="Obdélník 9"/>
          <p:cNvSpPr>
            <a:spLocks noChangeArrowheads="1"/>
          </p:cNvSpPr>
          <p:nvPr/>
        </p:nvSpPr>
        <p:spPr bwMode="auto">
          <a:xfrm>
            <a:off x="4176713" y="1052513"/>
            <a:ext cx="45720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Nemluv mi o lásce!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Z každého tvého slova slyším,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jak na mne ťuká červotoč.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Mám rád, mám rád, mám rád…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Vždyť já vím, že tvoje srdce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je omotáno cizí kadeří!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Nelži, že jsou to moje vlasy!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Nevěřím, nevěřím!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Vždyť tvoje slova, to je rákosí a les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a mlhovina, za níž kráčíš v chvatu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s kloboukem do tváře a s tváří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        do kabátu</a:t>
            </a:r>
            <a:r>
              <a:rPr lang="cs-CZ" altLang="cs-CZ" b="1">
                <a:solidFill>
                  <a:srgbClr val="000000"/>
                </a:solidFill>
              </a:rPr>
              <a:t>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176713" y="496888"/>
            <a:ext cx="4537075" cy="3714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solidFill>
                  <a:srgbClr val="FFFF00"/>
                </a:solidFill>
                <a:latin typeface="Arial Black" pitchFamily="34" charset="0"/>
              </a:rPr>
              <a:t>2</a:t>
            </a:r>
            <a:r>
              <a:rPr lang="cs-CZ" b="1" dirty="0">
                <a:solidFill>
                  <a:srgbClr val="FFFFFF"/>
                </a:solidFill>
                <a:latin typeface="Arial Black" pitchFamily="34" charset="0"/>
              </a:rPr>
              <a:t>. Kdybys tak raději mlčel </a:t>
            </a:r>
            <a:r>
              <a:rPr lang="cs-CZ" b="1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(úryvek)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4000" y="496888"/>
            <a:ext cx="2736850" cy="3714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b="1" dirty="0">
                <a:solidFill>
                  <a:srgbClr val="FFFF00"/>
                </a:solidFill>
                <a:latin typeface="Arial Black" pitchFamily="34" charset="0"/>
              </a:rPr>
              <a:t>1</a:t>
            </a: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. Čas lásky 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(úryvek)</a:t>
            </a:r>
          </a:p>
        </p:txBody>
      </p:sp>
      <p:sp>
        <p:nvSpPr>
          <p:cNvPr id="25608" name="Obdélník 12"/>
          <p:cNvSpPr>
            <a:spLocks noChangeArrowheads="1"/>
          </p:cNvSpPr>
          <p:nvPr/>
        </p:nvSpPr>
        <p:spPr bwMode="auto">
          <a:xfrm>
            <a:off x="34925" y="5364163"/>
            <a:ext cx="1223963" cy="3683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ŘEŠENÍ:</a:t>
            </a:r>
            <a:endParaRPr lang="cs-CZ" altLang="cs-CZ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25604" grpId="0"/>
      <p:bldP spid="25605" grpId="0"/>
      <p:bldP spid="11" grpId="0" animBg="1"/>
      <p:bldP spid="12" grpId="0" animBg="1"/>
      <p:bldP spid="2560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4330700"/>
            <a:ext cx="9144000" cy="64611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 Pokuste se  verše přiřadit autorům, zařadit do sbírky, případně básnické skupině a svou volbu vysvětlete 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5807075"/>
            <a:ext cx="9144000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3)Václav Hrabě – Blues pro bláznivou holku   4) Vítězslav Nezval – Veliký orloj (1949)</a:t>
            </a:r>
            <a:endParaRPr lang="cs-CZ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27538" y="620713"/>
            <a:ext cx="4537075" cy="3698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solidFill>
                  <a:srgbClr val="FFFF00"/>
                </a:solidFill>
                <a:latin typeface="Arial Black" pitchFamily="34" charset="0"/>
              </a:rPr>
              <a:t>4</a:t>
            </a:r>
            <a:r>
              <a:rPr lang="cs-CZ" b="1" dirty="0">
                <a:solidFill>
                  <a:srgbClr val="FFFFFF"/>
                </a:solidFill>
                <a:latin typeface="Arial Black" pitchFamily="34" charset="0"/>
              </a:rPr>
              <a:t>. Vteřina</a:t>
            </a:r>
            <a:r>
              <a:rPr lang="cs-CZ" b="1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0825" y="620713"/>
            <a:ext cx="3744913" cy="3698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b="1" dirty="0">
                <a:solidFill>
                  <a:srgbClr val="FFFF00"/>
                </a:solidFill>
                <a:latin typeface="Arial Black" pitchFamily="34" charset="0"/>
              </a:rPr>
              <a:t>3</a:t>
            </a: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. Až bude svítat 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(úryvek)</a:t>
            </a:r>
          </a:p>
        </p:txBody>
      </p:sp>
      <p:sp>
        <p:nvSpPr>
          <p:cNvPr id="26630" name="Obdélník 12"/>
          <p:cNvSpPr>
            <a:spLocks noChangeArrowheads="1"/>
          </p:cNvSpPr>
          <p:nvPr/>
        </p:nvSpPr>
        <p:spPr bwMode="auto">
          <a:xfrm>
            <a:off x="34925" y="5364163"/>
            <a:ext cx="1223963" cy="3683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ŘEŠENÍ:</a:t>
            </a:r>
            <a:endParaRPr lang="cs-CZ" altLang="cs-CZ">
              <a:latin typeface="Arial Black" pitchFamily="34" charset="0"/>
            </a:endParaRPr>
          </a:p>
        </p:txBody>
      </p:sp>
      <p:sp>
        <p:nvSpPr>
          <p:cNvPr id="26631" name="Obdélník 13"/>
          <p:cNvSpPr>
            <a:spLocks noChangeArrowheads="1"/>
          </p:cNvSpPr>
          <p:nvPr/>
        </p:nvSpPr>
        <p:spPr bwMode="auto">
          <a:xfrm>
            <a:off x="323850" y="1049338"/>
            <a:ext cx="3797300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…</a:t>
            </a:r>
            <a:br>
              <a:rPr lang="cs-CZ" altLang="cs-CZ" sz="2000">
                <a:solidFill>
                  <a:srgbClr val="000000"/>
                </a:solidFill>
                <a:latin typeface="Arial" charset="0"/>
                <a:cs typeface="Times New Roman" pitchFamily="18" charset="0"/>
              </a:rPr>
            </a:br>
            <a:r>
              <a:rPr lang="cs-CZ" altLang="cs-CZ" sz="20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Jen ještě jeden polibek</a:t>
            </a:r>
            <a:br>
              <a:rPr lang="cs-CZ" altLang="cs-CZ" sz="20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</a:br>
            <a:r>
              <a:rPr lang="cs-CZ" altLang="cs-CZ" sz="20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na tvém střevíčku</a:t>
            </a:r>
          </a:p>
          <a:p>
            <a:r>
              <a:rPr lang="cs-CZ" altLang="cs-CZ" sz="20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přepluji spoustu oceánů</a:t>
            </a:r>
          </a:p>
          <a:p>
            <a:r>
              <a:rPr lang="cs-CZ" altLang="cs-CZ" sz="20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A třeba objevím</a:t>
            </a:r>
          </a:p>
          <a:p>
            <a:r>
              <a:rPr lang="cs-CZ" altLang="cs-CZ" sz="20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nějakou novou neznámou Ameriku</a:t>
            </a:r>
          </a:p>
          <a:p>
            <a:r>
              <a:rPr lang="cs-CZ" altLang="cs-CZ" sz="20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jenom pro tebe</a:t>
            </a:r>
          </a:p>
          <a:p>
            <a:r>
              <a:rPr lang="cs-CZ" altLang="cs-CZ" sz="20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…</a:t>
            </a:r>
            <a:r>
              <a:rPr lang="cs-CZ" altLang="cs-CZ" sz="2000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/>
            </a:r>
            <a:br>
              <a:rPr lang="cs-CZ" altLang="cs-CZ" sz="2000">
                <a:solidFill>
                  <a:srgbClr val="000000"/>
                </a:solidFill>
                <a:latin typeface="Arial" charset="0"/>
                <a:cs typeface="Times New Roman" pitchFamily="18" charset="0"/>
              </a:rPr>
            </a:br>
            <a:endParaRPr lang="cs-CZ" altLang="cs-CZ" sz="2000"/>
          </a:p>
        </p:txBody>
      </p:sp>
      <p:sp>
        <p:nvSpPr>
          <p:cNvPr id="26632" name="Obdélník 14"/>
          <p:cNvSpPr>
            <a:spLocks noChangeArrowheads="1"/>
          </p:cNvSpPr>
          <p:nvPr/>
        </p:nvSpPr>
        <p:spPr bwMode="auto">
          <a:xfrm>
            <a:off x="4321175" y="1341438"/>
            <a:ext cx="4572000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Miláčku ty máš v ústech zralou třešni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Jak chutná ti?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Takové odpoledne jako dnešní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se nevrátí</a:t>
            </a:r>
          </a:p>
          <a:p>
            <a:pPr>
              <a:buFont typeface="Arial" charset="0"/>
              <a:buNone/>
            </a:pPr>
            <a:endParaRPr lang="cs-CZ" altLang="cs-CZ" b="1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Miláčku ty máš v ústech plno jahod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a v očích vřes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A já jenž žiji celý život z náhod</a:t>
            </a:r>
          </a:p>
          <a:p>
            <a:pPr>
              <a:buFont typeface="Arial" charset="0"/>
              <a:buNone/>
            </a:pPr>
            <a:r>
              <a:rPr lang="cs-CZ" altLang="cs-CZ" b="1">
                <a:latin typeface="Arial" charset="0"/>
              </a:rPr>
              <a:t>jsem šťasten dnes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 animBg="1"/>
      <p:bldP spid="12" grpId="0" animBg="1"/>
      <p:bldP spid="26630" grpId="0" animBg="1"/>
      <p:bldP spid="26631" grpId="0"/>
      <p:bldP spid="2663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5159375"/>
            <a:ext cx="9144000" cy="64611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 Pokuste se  verše přiřadit autorům, zařadit do sbírky, případně básnické skupině a svou volbu vysvětlete </a:t>
            </a:r>
          </a:p>
        </p:txBody>
      </p:sp>
      <p:sp>
        <p:nvSpPr>
          <p:cNvPr id="6" name="Obdélník 5"/>
          <p:cNvSpPr/>
          <p:nvPr/>
        </p:nvSpPr>
        <p:spPr>
          <a:xfrm>
            <a:off x="-71438" y="6308725"/>
            <a:ext cx="9144001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5)Jan Skácel – Co zbylo z anděla (1960)  6) Karel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Šiktanc</a:t>
            </a:r>
            <a:r>
              <a:rPr lang="cs-CZ" dirty="0">
                <a:latin typeface="Arial" pitchFamily="34" charset="0"/>
                <a:cs typeface="Arial" pitchFamily="34" charset="0"/>
              </a:rPr>
              <a:t> – Adam a Eva (1968)</a:t>
            </a:r>
            <a:endParaRPr lang="cs-CZ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27538" y="406400"/>
            <a:ext cx="4465637" cy="3683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solidFill>
                  <a:srgbClr val="FFFF00"/>
                </a:solidFill>
                <a:latin typeface="Arial Black" pitchFamily="34" charset="0"/>
              </a:rPr>
              <a:t>6</a:t>
            </a:r>
            <a:r>
              <a:rPr lang="cs-CZ" b="1" dirty="0">
                <a:solidFill>
                  <a:srgbClr val="FFFFFF"/>
                </a:solidFill>
                <a:latin typeface="Arial Black" pitchFamily="34" charset="0"/>
              </a:rPr>
              <a:t>. Adam a Eva   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(úryvek)</a:t>
            </a:r>
            <a:endParaRPr lang="cs-CZ" b="1" dirty="0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0825" y="404813"/>
            <a:ext cx="3744913" cy="3698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b="1" dirty="0">
                <a:solidFill>
                  <a:srgbClr val="FFFF00"/>
                </a:solidFill>
                <a:latin typeface="Arial Black" pitchFamily="34" charset="0"/>
              </a:rPr>
              <a:t>5</a:t>
            </a: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. Dobré věci 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(úryvek)</a:t>
            </a:r>
          </a:p>
        </p:txBody>
      </p:sp>
      <p:sp>
        <p:nvSpPr>
          <p:cNvPr id="27654" name="Obdélník 12"/>
          <p:cNvSpPr>
            <a:spLocks noChangeArrowheads="1"/>
          </p:cNvSpPr>
          <p:nvPr/>
        </p:nvSpPr>
        <p:spPr bwMode="auto">
          <a:xfrm>
            <a:off x="36513" y="5795963"/>
            <a:ext cx="1222375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ŘEŠENÍ:</a:t>
            </a:r>
            <a:endParaRPr lang="cs-CZ" altLang="cs-CZ">
              <a:latin typeface="Arial Black" pitchFamily="34" charset="0"/>
            </a:endParaRPr>
          </a:p>
        </p:txBody>
      </p:sp>
      <p:sp>
        <p:nvSpPr>
          <p:cNvPr id="27655" name="Obdélník 9"/>
          <p:cNvSpPr>
            <a:spLocks noChangeArrowheads="1"/>
          </p:cNvSpPr>
          <p:nvPr/>
        </p:nvSpPr>
        <p:spPr bwMode="auto">
          <a:xfrm>
            <a:off x="179388" y="981075"/>
            <a:ext cx="4321175" cy="313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66700" indent="-266700"/>
            <a:r>
              <a:rPr lang="cs-CZ" altLang="cs-CZ" b="1">
                <a:latin typeface="Arial" charset="0"/>
              </a:rPr>
              <a:t>…</a:t>
            </a:r>
          </a:p>
          <a:p>
            <a:pPr marL="266700" indent="-266700"/>
            <a:r>
              <a:rPr lang="cs-CZ" altLang="cs-CZ" b="1">
                <a:latin typeface="Arial" charset="0"/>
              </a:rPr>
              <a:t>Z těch dobrých věcí miluji naši lásku,</a:t>
            </a:r>
          </a:p>
          <a:p>
            <a:pPr marL="266700" indent="-266700"/>
            <a:r>
              <a:rPr lang="cs-CZ" altLang="cs-CZ" b="1">
                <a:latin typeface="Arial" charset="0"/>
              </a:rPr>
              <a:t>tu starou,</a:t>
            </a:r>
          </a:p>
          <a:p>
            <a:pPr marL="266700" indent="-266700"/>
            <a:r>
              <a:rPr lang="cs-CZ" altLang="cs-CZ" b="1">
                <a:latin typeface="Arial" charset="0"/>
              </a:rPr>
              <a:t>která nerezaví</a:t>
            </a:r>
          </a:p>
          <a:p>
            <a:pPr marL="266700" indent="-266700"/>
            <a:r>
              <a:rPr lang="cs-CZ" altLang="cs-CZ" b="1">
                <a:latin typeface="Arial" charset="0"/>
              </a:rPr>
              <a:t>A říkám Ti znovu a znova:</a:t>
            </a:r>
          </a:p>
          <a:p>
            <a:pPr marL="266700" indent="-266700"/>
            <a:endParaRPr lang="cs-CZ" altLang="cs-CZ" b="1">
              <a:latin typeface="Arial" charset="0"/>
            </a:endParaRPr>
          </a:p>
          <a:p>
            <a:pPr marL="266700" indent="-266700"/>
            <a:r>
              <a:rPr lang="cs-CZ" altLang="cs-CZ" b="1">
                <a:latin typeface="Arial" charset="0"/>
              </a:rPr>
              <a:t>Je  včera,</a:t>
            </a:r>
          </a:p>
          <a:p>
            <a:pPr marL="266700" indent="-266700"/>
            <a:r>
              <a:rPr lang="cs-CZ" altLang="cs-CZ" b="1">
                <a:latin typeface="Arial" charset="0"/>
              </a:rPr>
              <a:t>bude dnes,</a:t>
            </a:r>
          </a:p>
          <a:p>
            <a:pPr marL="266700" indent="-266700"/>
            <a:r>
              <a:rPr lang="cs-CZ" altLang="cs-CZ" b="1">
                <a:latin typeface="Arial" charset="0"/>
              </a:rPr>
              <a:t>A byla zítra.</a:t>
            </a:r>
          </a:p>
          <a:p>
            <a:pPr marL="266700" indent="-266700"/>
            <a:endParaRPr lang="cs-CZ" altLang="cs-CZ" b="1">
              <a:latin typeface="Arial" charset="0"/>
            </a:endParaRPr>
          </a:p>
          <a:p>
            <a:pPr marL="266700" indent="-266700"/>
            <a:r>
              <a:rPr lang="cs-CZ" altLang="cs-CZ" b="1">
                <a:latin typeface="Arial" charset="0"/>
              </a:rPr>
              <a:t>Snes tyto tři údery a žádný víc.</a:t>
            </a:r>
          </a:p>
        </p:txBody>
      </p:sp>
      <p:sp>
        <p:nvSpPr>
          <p:cNvPr id="27656" name="Obdélník 15"/>
          <p:cNvSpPr>
            <a:spLocks noChangeArrowheads="1"/>
          </p:cNvSpPr>
          <p:nvPr/>
        </p:nvSpPr>
        <p:spPr bwMode="auto">
          <a:xfrm>
            <a:off x="4392613" y="1055688"/>
            <a:ext cx="4572000" cy="394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Zhášela v něm. Rozsvěcela. Jen aby se</a:t>
            </a:r>
          </a:p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dotknout směla laskavého, zlého těla.</a:t>
            </a:r>
          </a:p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Jen aby se hrůzy zbyla, že mu jen cos</a:t>
            </a:r>
          </a:p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připomíná. By v něm zbyla. Blízko srdce,</a:t>
            </a:r>
          </a:p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malá, bílá spálenina. Strh ji k ústům.</a:t>
            </a:r>
          </a:p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Luna klína svítila tmou a po vší zemi</a:t>
            </a:r>
          </a:p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běžel  mráz, až v hrázích hřmělo. Jako</a:t>
            </a:r>
          </a:p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déšť, když oknem prší hodinářům</a:t>
            </a:r>
          </a:p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do hodinek. Jeho pláč. S nímž matky</a:t>
            </a:r>
          </a:p>
          <a:p>
            <a:pPr marL="342900" indent="-339725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b="1">
                <a:solidFill>
                  <a:srgbClr val="000000"/>
                </a:solidFill>
                <a:latin typeface="Arial" charset="0"/>
              </a:rPr>
              <a:t>vodí dívčí smích na Boží tělo ---</a:t>
            </a:r>
            <a:endParaRPr lang="cs-CZ" altLang="cs-CZ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 animBg="1"/>
      <p:bldP spid="12" grpId="0" animBg="1"/>
      <p:bldP spid="27654" grpId="0" animBg="1"/>
      <p:bldP spid="27655" grpId="0"/>
      <p:bldP spid="2765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900113" y="3213100"/>
            <a:ext cx="8243887" cy="107950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Vychází z  pocitu 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vyprázdněnosti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mezilidské komunikace a vyčerpanosti možností tradičního básnictví, pracují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 elementy jazyka (slova, písmena) 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8195" name="Obdélník 3"/>
          <p:cNvSpPr>
            <a:spLocks noChangeArrowheads="1"/>
          </p:cNvSpPr>
          <p:nvPr/>
        </p:nvSpPr>
        <p:spPr bwMode="auto">
          <a:xfrm>
            <a:off x="-34925" y="225425"/>
            <a:ext cx="9178925" cy="5238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65125" indent="-255588">
              <a:buFont typeface="Arial" charset="0"/>
              <a:buNone/>
            </a:pPr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Přiřaďte charakteristiky  těmto básnickým skupinám</a:t>
            </a:r>
            <a:r>
              <a:rPr lang="cs-CZ" altLang="cs-CZ" sz="2800" b="1">
                <a:solidFill>
                  <a:schemeClr val="bg1"/>
                </a:solidFill>
                <a:latin typeface="Arial Black" pitchFamily="34" charset="0"/>
              </a:rPr>
              <a:t>: </a:t>
            </a:r>
            <a:endParaRPr lang="cs-CZ" altLang="cs-CZ" sz="24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900113" y="4449763"/>
            <a:ext cx="8243887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449263"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Objevují ve městě novou poezii,. Typické motivy: pusté zdi činžáků, dláždění ulic,  periférie a technická civilizace.</a:t>
            </a: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900113" y="5229225"/>
            <a:ext cx="8243887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charset="0"/>
              </a:rPr>
              <a:t>Důraz na politickou lyriku, člověk jen jako občan, nezájem o jeho intimní život.Oslava dělnické třídy, povinný optimismus,  srozumitelnost.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8588" y="2247900"/>
            <a:ext cx="627062" cy="62706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latin typeface="Arial Black" pitchFamily="34" charset="0"/>
              </a:rPr>
              <a:t>A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28588" y="3429000"/>
            <a:ext cx="627062" cy="5857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8" name="Obdélník 7"/>
          <p:cNvSpPr/>
          <p:nvPr/>
        </p:nvSpPr>
        <p:spPr>
          <a:xfrm>
            <a:off x="900113" y="2052638"/>
            <a:ext cx="8243887" cy="101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  <a:latin typeface="Arial" charset="0"/>
              </a:rPr>
              <a:t>Odmítnutí budovatelské poezie a její povrchnosti, navázání na italský neorealismus, který vychází ze všedního života. Odklon od melodičnosti k veršové uvolněnosti.</a:t>
            </a: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28588" y="4500563"/>
            <a:ext cx="627062" cy="584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28588" y="5300663"/>
            <a:ext cx="627062" cy="584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79388" y="1268413"/>
            <a:ext cx="1584325" cy="646112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chemeClr val="bg1"/>
                </a:solidFill>
                <a:latin typeface="Arial Black" pitchFamily="34" charset="0"/>
              </a:rPr>
              <a:t>Skupina</a:t>
            </a:r>
          </a:p>
          <a:p>
            <a:pPr algn="ctr"/>
            <a:r>
              <a:rPr lang="cs-CZ" altLang="cs-CZ">
                <a:solidFill>
                  <a:schemeClr val="bg1"/>
                </a:solidFill>
                <a:latin typeface="Arial Black" pitchFamily="34" charset="0"/>
              </a:rPr>
              <a:t>42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-34925" y="1125538"/>
            <a:ext cx="917892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443413" y="1268413"/>
            <a:ext cx="1928812" cy="64611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poezie</a:t>
            </a:r>
          </a:p>
          <a:p>
            <a:pPr algn="ctr"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všedního dne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060575" y="1268413"/>
            <a:ext cx="2006600" cy="64611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budovatelská </a:t>
            </a:r>
          </a:p>
          <a:p>
            <a:pPr algn="ctr"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poezie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743700" y="1268413"/>
            <a:ext cx="2076450" cy="64611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poezie</a:t>
            </a:r>
          </a:p>
          <a:p>
            <a:pPr algn="ctr"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experimentální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79388" y="836613"/>
            <a:ext cx="338137" cy="36988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</a:t>
            </a:r>
            <a:endParaRPr lang="cs-CZ" dirty="0"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082800" y="836613"/>
            <a:ext cx="338138" cy="36988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2</a:t>
            </a:r>
            <a:endParaRPr lang="cs-CZ" dirty="0"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457700" y="836613"/>
            <a:ext cx="338138" cy="36988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3</a:t>
            </a:r>
            <a:endParaRPr lang="cs-CZ" dirty="0"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04025" y="836613"/>
            <a:ext cx="338138" cy="36988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4</a:t>
            </a:r>
            <a:endParaRPr lang="cs-CZ" dirty="0"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27563" y="6310313"/>
            <a:ext cx="403225" cy="36988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</a:t>
            </a:r>
            <a:endParaRPr lang="cs-CZ" dirty="0"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969000" y="6326188"/>
            <a:ext cx="403225" cy="36988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2</a:t>
            </a:r>
            <a:endParaRPr lang="cs-CZ" dirty="0"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22463" y="6310313"/>
            <a:ext cx="403225" cy="36988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3</a:t>
            </a:r>
            <a:endParaRPr lang="cs-CZ" dirty="0"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33738" y="6310313"/>
            <a:ext cx="401637" cy="36988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4</a:t>
            </a:r>
            <a:endParaRPr lang="cs-CZ" dirty="0">
              <a:cs typeface="Arial" pitchFamily="34" charset="0"/>
            </a:endParaRPr>
          </a:p>
        </p:txBody>
      </p:sp>
      <p:sp>
        <p:nvSpPr>
          <p:cNvPr id="28" name="Obdélník 27"/>
          <p:cNvSpPr>
            <a:spLocks noChangeArrowheads="1"/>
          </p:cNvSpPr>
          <p:nvPr/>
        </p:nvSpPr>
        <p:spPr bwMode="auto">
          <a:xfrm>
            <a:off x="3635375" y="6107113"/>
            <a:ext cx="568325" cy="5857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altLang="cs-CZ" sz="3200" b="1">
                <a:solidFill>
                  <a:schemeClr val="bg1"/>
                </a:solidFill>
                <a:latin typeface="Arial Black" pitchFamily="34" charset="0"/>
              </a:rPr>
              <a:t>B</a:t>
            </a:r>
            <a:endParaRPr lang="cs-CZ" altLang="cs-CZ" sz="3200"/>
          </a:p>
        </p:txBody>
      </p:sp>
      <p:sp>
        <p:nvSpPr>
          <p:cNvPr id="29" name="Obdélník 28"/>
          <p:cNvSpPr>
            <a:spLocks noChangeArrowheads="1"/>
          </p:cNvSpPr>
          <p:nvPr/>
        </p:nvSpPr>
        <p:spPr bwMode="auto">
          <a:xfrm>
            <a:off x="2325688" y="6096000"/>
            <a:ext cx="503237" cy="584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A</a:t>
            </a:r>
          </a:p>
        </p:txBody>
      </p:sp>
      <p:sp>
        <p:nvSpPr>
          <p:cNvPr id="30" name="Obdélník 29"/>
          <p:cNvSpPr>
            <a:spLocks noChangeArrowheads="1"/>
          </p:cNvSpPr>
          <p:nvPr/>
        </p:nvSpPr>
        <p:spPr bwMode="auto">
          <a:xfrm>
            <a:off x="6372225" y="6111875"/>
            <a:ext cx="503238" cy="584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31" name="Obdélník 30"/>
          <p:cNvSpPr>
            <a:spLocks noChangeArrowheads="1"/>
          </p:cNvSpPr>
          <p:nvPr/>
        </p:nvSpPr>
        <p:spPr bwMode="auto">
          <a:xfrm>
            <a:off x="5021263" y="6107113"/>
            <a:ext cx="503237" cy="5857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28588" y="6218238"/>
            <a:ext cx="1431925" cy="46196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Řešení: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 animBg="1"/>
      <p:bldP spid="8195" grpId="0" animBg="1"/>
      <p:bldP spid="8196" grpId="0" animBg="1"/>
      <p:bldP spid="8197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0" y="1068388"/>
            <a:ext cx="8964613" cy="1568450"/>
          </a:xfrm>
        </p:spPr>
        <p:txBody>
          <a:bodyPr/>
          <a:lstStyle/>
          <a:p>
            <a:pPr marL="63500">
              <a:lnSpc>
                <a:spcPct val="90000"/>
              </a:lnSpc>
            </a:pP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1. Jiří Šotola </a:t>
            </a:r>
            <a:r>
              <a:rPr lang="cs-CZ" altLang="cs-CZ" smtClean="0">
                <a:solidFill>
                  <a:schemeClr val="bg1"/>
                </a:solidFill>
                <a:latin typeface="Arial" charset="0"/>
                <a:cs typeface="Arial" charset="0"/>
              </a:rPr>
              <a:t>(1924-89</a:t>
            </a:r>
            <a:r>
              <a:rPr lang="cs-CZ" altLang="cs-CZ" b="1" smtClean="0">
                <a:solidFill>
                  <a:schemeClr val="bg1"/>
                </a:solidFill>
                <a:latin typeface="Arial" charset="0"/>
                <a:cs typeface="Arial" charset="0"/>
              </a:rPr>
              <a:t>)</a:t>
            </a: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, </a:t>
            </a:r>
            <a:r>
              <a:rPr lang="cs-CZ" altLang="cs-CZ" sz="2000" smtClean="0">
                <a:solidFill>
                  <a:schemeClr val="bg1"/>
                </a:solidFill>
                <a:latin typeface="Arial" charset="0"/>
                <a:cs typeface="Arial" charset="0"/>
              </a:rPr>
              <a:t>autor sbírky </a:t>
            </a:r>
            <a:r>
              <a:rPr lang="cs-CZ" altLang="cs-CZ" sz="2000" b="1" smtClean="0">
                <a:solidFill>
                  <a:schemeClr val="bg1"/>
                </a:solidFill>
                <a:latin typeface="Arial" charset="0"/>
                <a:cs typeface="Arial" charset="0"/>
              </a:rPr>
              <a:t>Svět náš vezdejší (1957)</a:t>
            </a:r>
            <a:r>
              <a:rPr lang="cs-CZ" altLang="cs-CZ" sz="200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 </a:t>
            </a:r>
          </a:p>
          <a:p>
            <a:pPr marL="63500">
              <a:lnSpc>
                <a:spcPct val="90000"/>
              </a:lnSpc>
            </a:pPr>
            <a:r>
              <a:rPr lang="cs-CZ" altLang="cs-CZ" sz="200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2.  Jan Skácel  </a:t>
            </a:r>
            <a:r>
              <a:rPr lang="cs-CZ" altLang="cs-CZ" sz="2000" smtClean="0">
                <a:solidFill>
                  <a:schemeClr val="bg1"/>
                </a:solidFill>
                <a:latin typeface="Arial" charset="0"/>
                <a:cs typeface="Arial" charset="0"/>
              </a:rPr>
              <a:t>(1922-1989</a:t>
            </a:r>
            <a:r>
              <a:rPr lang="cs-CZ" altLang="cs-CZ" sz="200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), </a:t>
            </a:r>
            <a:r>
              <a:rPr lang="cs-CZ" altLang="cs-CZ" sz="2000" smtClean="0">
                <a:solidFill>
                  <a:schemeClr val="bg1"/>
                </a:solidFill>
                <a:latin typeface="Arial" charset="0"/>
                <a:cs typeface="Arial" charset="0"/>
              </a:rPr>
              <a:t>autor sbírky </a:t>
            </a:r>
            <a:r>
              <a:rPr lang="cs-CZ" altLang="cs-CZ" sz="200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Co zbylo z anděla </a:t>
            </a:r>
            <a:r>
              <a:rPr lang="cs-CZ" altLang="cs-CZ" sz="2000" smtClean="0">
                <a:solidFill>
                  <a:schemeClr val="bg1"/>
                </a:solidFill>
                <a:latin typeface="Arial" charset="0"/>
                <a:cs typeface="Arial" charset="0"/>
              </a:rPr>
              <a:t>(1960)</a:t>
            </a:r>
            <a:endParaRPr lang="cs-CZ" altLang="cs-CZ" sz="2000" smtClean="0">
              <a:solidFill>
                <a:schemeClr val="bg1"/>
              </a:solidFill>
              <a:latin typeface="Arial Black" pitchFamily="34" charset="0"/>
              <a:cs typeface="Arial" charset="0"/>
            </a:endParaRPr>
          </a:p>
          <a:p>
            <a:pPr marL="63500">
              <a:lnSpc>
                <a:spcPct val="90000"/>
              </a:lnSpc>
            </a:pP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3. Miroslav Holub</a:t>
            </a:r>
            <a:r>
              <a:rPr lang="cs-CZ" altLang="cs-CZ" sz="2000" smtClean="0">
                <a:solidFill>
                  <a:schemeClr val="bg1"/>
                </a:solidFill>
                <a:latin typeface="Arial" charset="0"/>
                <a:cs typeface="Arial" charset="0"/>
              </a:rPr>
              <a:t>(1923-1998) autor sbírky  </a:t>
            </a:r>
            <a:r>
              <a:rPr lang="cs-CZ" altLang="cs-CZ" sz="200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Denní  služba </a:t>
            </a:r>
            <a:r>
              <a:rPr lang="cs-CZ" altLang="cs-CZ" sz="2000" smtClean="0">
                <a:solidFill>
                  <a:schemeClr val="bg1"/>
                </a:solidFill>
                <a:latin typeface="Arial" charset="0"/>
                <a:cs typeface="Arial" charset="0"/>
              </a:rPr>
              <a:t>(1958)</a:t>
            </a:r>
          </a:p>
          <a:p>
            <a:pPr marL="63500">
              <a:lnSpc>
                <a:spcPct val="90000"/>
              </a:lnSpc>
            </a:pPr>
            <a:r>
              <a:rPr lang="cs-CZ" altLang="cs-CZ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4. Karel Šiktanc </a:t>
            </a:r>
            <a:r>
              <a:rPr lang="cs-CZ" altLang="cs-CZ" sz="2000" smtClean="0">
                <a:solidFill>
                  <a:schemeClr val="bg1"/>
                </a:solidFill>
                <a:latin typeface="Arial" charset="0"/>
                <a:cs typeface="Arial" charset="0"/>
              </a:rPr>
              <a:t>(1928) autor skladby  </a:t>
            </a:r>
            <a:r>
              <a:rPr lang="cs-CZ" altLang="cs-CZ" sz="200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Heinovské noci </a:t>
            </a:r>
            <a:r>
              <a:rPr lang="cs-CZ" altLang="cs-CZ" sz="2000" smtClean="0">
                <a:solidFill>
                  <a:schemeClr val="bg1"/>
                </a:solidFill>
                <a:latin typeface="Arial" charset="0"/>
                <a:cs typeface="Arial" charset="0"/>
              </a:rPr>
              <a:t>(1960)</a:t>
            </a:r>
            <a:endParaRPr lang="cs-CZ" altLang="cs-CZ" sz="2000" smtClean="0">
              <a:solidFill>
                <a:srgbClr val="002060"/>
              </a:solidFill>
              <a:latin typeface="Arial" charset="0"/>
              <a:cs typeface="Arial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250825" y="260350"/>
            <a:ext cx="8893175" cy="5238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  </a:t>
            </a:r>
            <a:r>
              <a:rPr lang="cs-CZ" altLang="cs-CZ" sz="2800" b="1">
                <a:solidFill>
                  <a:schemeClr val="bg1"/>
                </a:solidFill>
                <a:latin typeface="Arial Black" pitchFamily="34" charset="0"/>
              </a:rPr>
              <a:t>K básníkům „poezie všedního dne“ nepatřil:   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50825" y="2708275"/>
            <a:ext cx="1512888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 sz="2400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49238" y="3275013"/>
            <a:ext cx="8894762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Dokážete autora spodního obrazu zařadit ke skupině? </a:t>
            </a:r>
            <a:endParaRPr lang="cs-CZ" altLang="cs-CZ"/>
          </a:p>
        </p:txBody>
      </p:sp>
      <p:sp>
        <p:nvSpPr>
          <p:cNvPr id="10" name="Obdélník 9"/>
          <p:cNvSpPr/>
          <p:nvPr/>
        </p:nvSpPr>
        <p:spPr>
          <a:xfrm>
            <a:off x="250825" y="3933825"/>
            <a:ext cx="4968875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Václav Tikal – Poslední jednání</a:t>
            </a: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0825" y="5127625"/>
            <a:ext cx="2882900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Skupina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Ra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965325" y="2771775"/>
            <a:ext cx="7178675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latin typeface="Arial Black" pitchFamily="34" charset="0"/>
              </a:rPr>
              <a:t>K básníkům „poezie všedního dne“nepatřil Jan Skácel </a:t>
            </a:r>
            <a:endParaRPr lang="cs-CZ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250825" y="4500563"/>
            <a:ext cx="1568450" cy="4603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  <p:pic>
        <p:nvPicPr>
          <p:cNvPr id="28682" name="Picture 3" descr="C:\Users\Věra\Desktop\1.Česká poezie-obrázky\vaclav-tikal-posledni-jedna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3644900"/>
            <a:ext cx="3751263" cy="302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3" name="Obdélník 14"/>
          <p:cNvSpPr>
            <a:spLocks noChangeArrowheads="1"/>
          </p:cNvSpPr>
          <p:nvPr/>
        </p:nvSpPr>
        <p:spPr bwMode="auto">
          <a:xfrm>
            <a:off x="1835150" y="6453188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3"/>
              </a:rPr>
              <a:t>http://creativoas.cz/authorsPhoto/101/vaclav-tikal-posledni-jednani.jpg</a:t>
            </a:r>
            <a:endParaRPr lang="cs-CZ" altLang="cs-CZ" sz="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  <p:bldP spid="2054" grpId="0" animBg="1"/>
      <p:bldP spid="5" grpId="0" animBg="1"/>
      <p:bldP spid="7" grpId="0" animBg="1"/>
      <p:bldP spid="10" grpId="0" animBg="1"/>
      <p:bldP spid="11" grpId="0" animBg="1"/>
      <p:bldP spid="12" grpId="0" animBg="1"/>
      <p:bldP spid="13" grpId="0" animBg="1"/>
      <p:bldP spid="2868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4" descr="C:\Users\Věra\Desktop\1.Česká poezie-obrázky\portrét V. H..jpg"/>
          <p:cNvPicPr>
            <a:picLocks noChangeAspect="1" noChangeArrowheads="1"/>
          </p:cNvPicPr>
          <p:nvPr/>
        </p:nvPicPr>
        <p:blipFill>
          <a:blip r:embed="rId2" cstate="print"/>
          <a:srcRect l="29295" r="29126"/>
          <a:stretch>
            <a:fillRect/>
          </a:stretch>
        </p:blipFill>
        <p:spPr bwMode="auto">
          <a:xfrm>
            <a:off x="5116513" y="2022475"/>
            <a:ext cx="3487737" cy="471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C:\Users\Věra\Desktop\3b3b94ec469cc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3568" y="2101065"/>
            <a:ext cx="3406864" cy="4568295"/>
          </a:xfr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0" y="417513"/>
            <a:ext cx="9144000" cy="70802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Víte, kteří naši dva básníci doby 2. poloviny 20. století byli také skvělými muzikanty a oblíbili si žánr blues? </a:t>
            </a:r>
            <a:endParaRPr lang="cs-CZ" sz="2000" dirty="0"/>
          </a:p>
        </p:txBody>
      </p:sp>
      <p:sp>
        <p:nvSpPr>
          <p:cNvPr id="29701" name="Obdélník 6"/>
          <p:cNvSpPr>
            <a:spLocks noChangeArrowheads="1"/>
          </p:cNvSpPr>
          <p:nvPr/>
        </p:nvSpPr>
        <p:spPr bwMode="auto">
          <a:xfrm>
            <a:off x="3940175" y="1279525"/>
            <a:ext cx="1262063" cy="3683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  <p:sp>
        <p:nvSpPr>
          <p:cNvPr id="8" name="Obdélník 7"/>
          <p:cNvSpPr/>
          <p:nvPr/>
        </p:nvSpPr>
        <p:spPr>
          <a:xfrm>
            <a:off x="523875" y="1652588"/>
            <a:ext cx="3744913" cy="36988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JOSEF </a:t>
            </a:r>
            <a:r>
              <a:rPr lang="cs-CZ" b="1" dirty="0" err="1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KAINAR</a:t>
            </a:r>
            <a:r>
              <a:rPr lang="cs-CZ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(1917-1971)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9703" name="Obdélník 8"/>
          <p:cNvSpPr>
            <a:spLocks noChangeArrowheads="1"/>
          </p:cNvSpPr>
          <p:nvPr/>
        </p:nvSpPr>
        <p:spPr bwMode="auto">
          <a:xfrm rot="-5400000">
            <a:off x="-1869281" y="4368007"/>
            <a:ext cx="457200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4"/>
              </a:rPr>
              <a:t>http://www.cojeco.cz/attach/photos/3b3b94ec469cc.jpg</a:t>
            </a:r>
            <a:endParaRPr lang="cs-CZ" altLang="cs-CZ" sz="800"/>
          </a:p>
        </p:txBody>
      </p:sp>
      <p:sp>
        <p:nvSpPr>
          <p:cNvPr id="10" name="Obdélník 9"/>
          <p:cNvSpPr/>
          <p:nvPr/>
        </p:nvSpPr>
        <p:spPr>
          <a:xfrm>
            <a:off x="4932363" y="1652588"/>
            <a:ext cx="3870325" cy="3683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VÁCLAV HRABĚ (1940-1965)</a:t>
            </a:r>
            <a:endParaRPr lang="cs-CZ" dirty="0"/>
          </a:p>
        </p:txBody>
      </p:sp>
      <p:sp>
        <p:nvSpPr>
          <p:cNvPr id="29705" name="Obdélník 10"/>
          <p:cNvSpPr>
            <a:spLocks noChangeArrowheads="1"/>
          </p:cNvSpPr>
          <p:nvPr/>
        </p:nvSpPr>
        <p:spPr bwMode="auto">
          <a:xfrm rot="5400000">
            <a:off x="6720681" y="4529932"/>
            <a:ext cx="40862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>
                <a:hlinkClick r:id="rId5"/>
              </a:rPr>
              <a:t>http://imageproxy.jxs.cz/~nd01/jxs/cz~/544/397/20aea72334_16797071_o2.jpg</a:t>
            </a:r>
            <a:endParaRPr lang="cs-CZ" altLang="cs-CZ" sz="800"/>
          </a:p>
          <a:p>
            <a:pPr algn="r"/>
            <a:endParaRPr lang="cs-CZ" altLang="cs-CZ" sz="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9701" grpId="0" animBg="1"/>
      <p:bldP spid="8" grpId="0" animBg="1"/>
      <p:bldP spid="29703" grpId="0"/>
      <p:bldP spid="10" grpId="0" animBg="1"/>
      <p:bldP spid="29705" grpId="0"/>
      <p:bldP spid="29705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15888"/>
            <a:ext cx="9144000" cy="649287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cs-CZ" sz="2700" b="1" dirty="0" smtClean="0">
                <a:solidFill>
                  <a:schemeClr val="bg1"/>
                </a:solidFill>
                <a:latin typeface="Arial Black" pitchFamily="34" charset="0"/>
              </a:rPr>
              <a:t>  Kdo je autorem této populární básně:</a:t>
            </a:r>
            <a:endParaRPr lang="cs-CZ" sz="27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3225" y="987425"/>
            <a:ext cx="5918200" cy="5238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hangingPunct="0">
              <a:defRPr/>
            </a:pPr>
            <a:r>
              <a:rPr lang="cs-CZ" sz="2800" b="1" dirty="0">
                <a:latin typeface="Arial Black" pitchFamily="34" charset="0"/>
              </a:rPr>
              <a:t>Variace na renesanční téma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724" name="Zástupný symbol pro obsah 9"/>
          <p:cNvSpPr>
            <a:spLocks noGrp="1"/>
          </p:cNvSpPr>
          <p:nvPr>
            <p:ph idx="1"/>
          </p:nvPr>
        </p:nvSpPr>
        <p:spPr>
          <a:xfrm>
            <a:off x="179388" y="1700213"/>
            <a:ext cx="4537075" cy="4176712"/>
          </a:xfrm>
        </p:spPr>
        <p:txBody>
          <a:bodyPr/>
          <a:lstStyle/>
          <a:p>
            <a:pPr>
              <a:buFont typeface="Georgia" pitchFamily="18" charset="0"/>
              <a:buNone/>
            </a:pPr>
            <a:r>
              <a:rPr lang="cs-CZ" altLang="cs-CZ" sz="3200" smtClean="0">
                <a:latin typeface="Arial" charset="0"/>
                <a:cs typeface="Arial" charset="0"/>
              </a:rPr>
              <a:t>  </a:t>
            </a:r>
            <a:r>
              <a:rPr lang="cs-CZ" altLang="cs-CZ" sz="2000" b="1" smtClean="0">
                <a:latin typeface="Arial" charset="0"/>
                <a:cs typeface="Arial" charset="0"/>
              </a:rPr>
              <a:t>Láska je jako večernice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plující černou oblohou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Zavřete dveře na petlice!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Zhasněte v domě všechny svíce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a opevněte svoje těla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vy</a:t>
            </a:r>
          </a:p>
          <a:p>
            <a:pPr>
              <a:buFont typeface="Georgia" pitchFamily="18" charset="0"/>
              <a:buNone/>
            </a:pPr>
            <a:r>
              <a:rPr lang="cs-CZ" altLang="cs-CZ" sz="2000" b="1" smtClean="0">
                <a:latin typeface="Arial" charset="0"/>
                <a:cs typeface="Arial" charset="0"/>
              </a:rPr>
              <a:t>   kterým srdce zkameněla</a:t>
            </a:r>
          </a:p>
          <a:p>
            <a:pPr>
              <a:buFont typeface="Georgia" pitchFamily="18" charset="0"/>
              <a:buNone/>
            </a:pPr>
            <a:endParaRPr lang="cs-CZ" altLang="cs-CZ" sz="2000" b="1" smtClean="0">
              <a:latin typeface="Arial" charset="0"/>
              <a:cs typeface="Arial" charset="0"/>
            </a:endParaRPr>
          </a:p>
          <a:p>
            <a:pPr>
              <a:buFont typeface="Georgia" pitchFamily="18" charset="0"/>
              <a:buNone/>
            </a:pPr>
            <a:r>
              <a:rPr lang="cs-CZ" altLang="cs-CZ" sz="2000" b="1" smtClean="0">
                <a:latin typeface="Arial" charset="0"/>
                <a:cs typeface="Arial" charset="0"/>
              </a:rPr>
              <a:t>   Láska je jako krásná loď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která ztratila kapitána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námořníkům se třesou ruce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a bojí se  co bude zrána </a:t>
            </a:r>
            <a:endParaRPr lang="cs-CZ" altLang="cs-CZ" sz="2000" b="1" smtClean="0"/>
          </a:p>
        </p:txBody>
      </p:sp>
      <p:sp>
        <p:nvSpPr>
          <p:cNvPr id="30725" name="Obdélník 4"/>
          <p:cNvSpPr>
            <a:spLocks noChangeArrowheads="1"/>
          </p:cNvSpPr>
          <p:nvPr/>
        </p:nvSpPr>
        <p:spPr bwMode="auto">
          <a:xfrm>
            <a:off x="4892675" y="1803400"/>
            <a:ext cx="372745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hangingPunct="0"/>
            <a:r>
              <a:rPr lang="cs-CZ" altLang="cs-CZ" sz="2000" b="1">
                <a:latin typeface="Arial" charset="0"/>
              </a:rPr>
              <a:t>Láska je bolest z probuzení </a:t>
            </a:r>
            <a:br>
              <a:rPr lang="cs-CZ" altLang="cs-CZ" sz="2000" b="1">
                <a:latin typeface="Arial" charset="0"/>
              </a:rPr>
            </a:br>
            <a:r>
              <a:rPr lang="cs-CZ" altLang="cs-CZ" sz="2000" b="1">
                <a:latin typeface="Arial" charset="0"/>
              </a:rPr>
              <a:t>a horké ruce hvězd</a:t>
            </a:r>
            <a:br>
              <a:rPr lang="cs-CZ" altLang="cs-CZ" sz="2000" b="1">
                <a:latin typeface="Arial" charset="0"/>
              </a:rPr>
            </a:br>
            <a:r>
              <a:rPr lang="cs-CZ" altLang="cs-CZ" sz="2000" b="1">
                <a:latin typeface="Arial" charset="0"/>
              </a:rPr>
              <a:t>které ti sypou oknem do vězení </a:t>
            </a:r>
            <a:br>
              <a:rPr lang="cs-CZ" altLang="cs-CZ" sz="2000" b="1">
                <a:latin typeface="Arial" charset="0"/>
              </a:rPr>
            </a:br>
            <a:r>
              <a:rPr lang="cs-CZ" altLang="cs-CZ" sz="2000" b="1">
                <a:latin typeface="Arial" charset="0"/>
              </a:rPr>
              <a:t>květiny ze svatebních cest</a:t>
            </a:r>
          </a:p>
          <a:p>
            <a:pPr hangingPunct="0"/>
            <a:r>
              <a:rPr lang="cs-CZ" altLang="cs-CZ" sz="2000" b="1">
                <a:latin typeface="Arial" charset="0"/>
              </a:rPr>
              <a:t> </a:t>
            </a:r>
          </a:p>
          <a:p>
            <a:pPr hangingPunct="0"/>
            <a:r>
              <a:rPr lang="cs-CZ" altLang="cs-CZ" sz="2000" b="1">
                <a:latin typeface="Arial" charset="0"/>
              </a:rPr>
              <a:t>Láska je jako večernice </a:t>
            </a:r>
            <a:br>
              <a:rPr lang="cs-CZ" altLang="cs-CZ" sz="2000" b="1">
                <a:latin typeface="Arial" charset="0"/>
              </a:rPr>
            </a:br>
            <a:r>
              <a:rPr lang="cs-CZ" altLang="cs-CZ" sz="2000" b="1">
                <a:latin typeface="Arial" charset="0"/>
              </a:rPr>
              <a:t>plující černou oblohou </a:t>
            </a:r>
            <a:br>
              <a:rPr lang="cs-CZ" altLang="cs-CZ" sz="2000" b="1">
                <a:latin typeface="Arial" charset="0"/>
              </a:rPr>
            </a:br>
            <a:r>
              <a:rPr lang="cs-CZ" altLang="cs-CZ" sz="2000" b="1">
                <a:latin typeface="Arial" charset="0"/>
              </a:rPr>
              <a:t>Náš život</a:t>
            </a:r>
            <a:br>
              <a:rPr lang="cs-CZ" altLang="cs-CZ" sz="2000" b="1">
                <a:latin typeface="Arial" charset="0"/>
              </a:rPr>
            </a:br>
            <a:r>
              <a:rPr lang="cs-CZ" altLang="cs-CZ" sz="2000" b="1">
                <a:latin typeface="Arial" charset="0"/>
              </a:rPr>
              <a:t>hoří jako svíce </a:t>
            </a:r>
            <a:br>
              <a:rPr lang="cs-CZ" altLang="cs-CZ" sz="2000" b="1">
                <a:latin typeface="Arial" charset="0"/>
              </a:rPr>
            </a:br>
            <a:r>
              <a:rPr lang="cs-CZ" altLang="cs-CZ" sz="2000" b="1">
                <a:latin typeface="Arial" charset="0"/>
              </a:rPr>
              <a:t>a mrtví</a:t>
            </a:r>
            <a:br>
              <a:rPr lang="cs-CZ" altLang="cs-CZ" sz="2000" b="1">
                <a:latin typeface="Arial" charset="0"/>
              </a:rPr>
            </a:br>
            <a:r>
              <a:rPr lang="cs-CZ" altLang="cs-CZ" sz="2000" b="1">
                <a:latin typeface="Arial" charset="0"/>
              </a:rPr>
              <a:t>milovat nemohou</a:t>
            </a:r>
          </a:p>
        </p:txBody>
      </p:sp>
      <p:sp>
        <p:nvSpPr>
          <p:cNvPr id="30726" name="Obdélník 6"/>
          <p:cNvSpPr>
            <a:spLocks noChangeArrowheads="1"/>
          </p:cNvSpPr>
          <p:nvPr/>
        </p:nvSpPr>
        <p:spPr bwMode="auto">
          <a:xfrm>
            <a:off x="3941763" y="3244850"/>
            <a:ext cx="1260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  <p:sp>
        <p:nvSpPr>
          <p:cNvPr id="30727" name="Obdélník 7"/>
          <p:cNvSpPr>
            <a:spLocks noChangeArrowheads="1"/>
          </p:cNvSpPr>
          <p:nvPr/>
        </p:nvSpPr>
        <p:spPr bwMode="auto">
          <a:xfrm>
            <a:off x="539750" y="6057900"/>
            <a:ext cx="1262063" cy="3698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  <p:sp>
        <p:nvSpPr>
          <p:cNvPr id="9" name="Obdélník 8"/>
          <p:cNvSpPr/>
          <p:nvPr/>
        </p:nvSpPr>
        <p:spPr>
          <a:xfrm>
            <a:off x="2617788" y="6073775"/>
            <a:ext cx="2274887" cy="3698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VÁCLAV HRABĚ 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30724" grpId="0" build="p"/>
      <p:bldP spid="30725" grpId="0"/>
      <p:bldP spid="30727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Obdélník 2"/>
          <p:cNvSpPr>
            <a:spLocks noChangeArrowheads="1"/>
          </p:cNvSpPr>
          <p:nvPr/>
        </p:nvSpPr>
        <p:spPr bwMode="auto">
          <a:xfrm>
            <a:off x="4557713" y="6359525"/>
            <a:ext cx="32321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Georgia" pitchFamily="18" charset="0"/>
              <a:buNone/>
            </a:pPr>
            <a:r>
              <a:rPr lang="cs-CZ" altLang="cs-CZ" sz="800">
                <a:latin typeface="Georgia" pitchFamily="18" charset="0"/>
                <a:hlinkClick r:id="rId2"/>
              </a:rPr>
              <a:t>http://www.rucevzhuru.cz/poradna/1/obrazky/nobel/medaile.jpg</a:t>
            </a:r>
            <a:endParaRPr lang="cs-CZ" altLang="cs-CZ" sz="800">
              <a:latin typeface="Georgia" pitchFamily="18" charset="0"/>
            </a:endParaRPr>
          </a:p>
          <a:p>
            <a:endParaRPr lang="cs-CZ" altLang="cs-CZ" sz="800"/>
          </a:p>
        </p:txBody>
      </p:sp>
      <p:sp>
        <p:nvSpPr>
          <p:cNvPr id="27652" name="Obdélník 3"/>
          <p:cNvSpPr>
            <a:spLocks noChangeArrowheads="1"/>
          </p:cNvSpPr>
          <p:nvPr/>
        </p:nvSpPr>
        <p:spPr bwMode="auto">
          <a:xfrm>
            <a:off x="252413" y="1125538"/>
            <a:ext cx="8640762" cy="7080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/>
              <a:t>V roce 1984  byla Jaroslavu Seifertovi jako prvnímu českému spisovateli udělena  </a:t>
            </a:r>
            <a:r>
              <a:rPr lang="cs-CZ" sz="2000" b="1" dirty="0">
                <a:solidFill>
                  <a:srgbClr val="C00000"/>
                </a:solidFill>
                <a:latin typeface="Arial Black" pitchFamily="34" charset="0"/>
              </a:rPr>
              <a:t>Nobelova cena za literaturu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Poznáte tento typ vyznamenání? 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252413" y="636588"/>
            <a:ext cx="1573212" cy="4603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  <p:pic>
        <p:nvPicPr>
          <p:cNvPr id="31750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33475" y="2133600"/>
            <a:ext cx="6834188" cy="366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 animBg="1"/>
      <p:bldP spid="5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1" name="Picture 2" descr="G:\hiršal -scan\hádka 2.jpg"/>
          <p:cNvPicPr>
            <a:picLocks noChangeAspect="1" noChangeArrowheads="1"/>
          </p:cNvPicPr>
          <p:nvPr/>
        </p:nvPicPr>
        <p:blipFill>
          <a:blip r:embed="rId2" cstate="print"/>
          <a:srcRect l="8315" t="9129" r="5768" b="8699"/>
          <a:stretch>
            <a:fillRect/>
          </a:stretch>
        </p:blipFill>
        <p:spPr bwMode="auto">
          <a:xfrm>
            <a:off x="250825" y="1357313"/>
            <a:ext cx="3706813" cy="487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50825" y="188913"/>
            <a:ext cx="8893175" cy="46196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Rozlišíte dílo V. Havla od  díla </a:t>
            </a:r>
            <a:r>
              <a:rPr lang="cs-CZ" sz="2400" b="1" dirty="0" err="1">
                <a:solidFill>
                  <a:schemeClr val="bg1"/>
                </a:solidFill>
                <a:latin typeface="Arial Black" pitchFamily="34" charset="0"/>
              </a:rPr>
              <a:t>Hiršala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 s </a:t>
            </a:r>
            <a:r>
              <a:rPr lang="cs-CZ" sz="2400" b="1" dirty="0" err="1">
                <a:solidFill>
                  <a:schemeClr val="bg1"/>
                </a:solidFill>
                <a:latin typeface="Arial Black" pitchFamily="34" charset="0"/>
              </a:rPr>
              <a:t>Grögerovou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?</a:t>
            </a:r>
          </a:p>
        </p:txBody>
      </p:sp>
      <p:sp>
        <p:nvSpPr>
          <p:cNvPr id="48133" name="Obdélník 5"/>
          <p:cNvSpPr>
            <a:spLocks noChangeArrowheads="1"/>
          </p:cNvSpPr>
          <p:nvPr/>
        </p:nvSpPr>
        <p:spPr bwMode="auto">
          <a:xfrm rot="5400000">
            <a:off x="2219325" y="4178301"/>
            <a:ext cx="38830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Sken ze: Holý, Jiří a Lukeš, Emil: Čítanka české literatury 4,Český spisovatel 1996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00038" y="952500"/>
            <a:ext cx="336550" cy="3698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1</a:t>
            </a:r>
            <a:endParaRPr lang="cs-CZ" altLang="cs-CZ"/>
          </a:p>
        </p:txBody>
      </p:sp>
      <p:pic>
        <p:nvPicPr>
          <p:cNvPr id="8" name="Picture 2" descr="C:\Users\Věra\Desktop\1.Česká poezie-obrázky\odcizení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1341438"/>
            <a:ext cx="3529013" cy="488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>
            <a:spLocks noChangeArrowheads="1"/>
          </p:cNvSpPr>
          <p:nvPr/>
        </p:nvSpPr>
        <p:spPr bwMode="auto">
          <a:xfrm rot="5400000">
            <a:off x="6892132" y="4012406"/>
            <a:ext cx="3797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>
                <a:hlinkClick r:id="rId4"/>
              </a:rPr>
              <a:t>http://bltnotjustasandwich.files.wordpress.com/2011/12/media_httpubucomhisto_pivpe-scaled500_thumb.gif?w=400&amp;h=554</a:t>
            </a:r>
            <a:endParaRPr lang="cs-CZ" altLang="cs-CZ" sz="800"/>
          </a:p>
          <a:p>
            <a:pPr algn="r"/>
            <a:endParaRPr lang="cs-CZ" altLang="cs-CZ" sz="800"/>
          </a:p>
        </p:txBody>
      </p:sp>
      <p:sp>
        <p:nvSpPr>
          <p:cNvPr id="10" name="Obdélník 9"/>
          <p:cNvSpPr/>
          <p:nvPr/>
        </p:nvSpPr>
        <p:spPr>
          <a:xfrm>
            <a:off x="4954588" y="6356350"/>
            <a:ext cx="1349375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Odcizení 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4787900" y="969963"/>
            <a:ext cx="331788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79388" y="6372225"/>
            <a:ext cx="1262062" cy="3698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altLang="cs-CZ" b="1">
                <a:solidFill>
                  <a:schemeClr val="bg1"/>
                </a:solidFill>
                <a:latin typeface="Arial" charset="0"/>
              </a:rPr>
              <a:t>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693738" y="969963"/>
            <a:ext cx="2819400" cy="369887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Hiršal s Grögerovou?</a:t>
            </a:r>
            <a:endParaRPr lang="cs-CZ" altLang="cs-CZ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5219700" y="952500"/>
            <a:ext cx="2000250" cy="3698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Václav Havel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8133" grpId="0"/>
      <p:bldP spid="7" grpId="0" animBg="1"/>
      <p:bldP spid="9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288" y="2133600"/>
            <a:ext cx="8135937" cy="4535488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Soukal, Josef a kol.: Literatura pro 4. ročník SOŠ, SPN 2005</a:t>
            </a:r>
          </a:p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Sochrová, Marie: Čítanka IV. K literaruře v kostce, Fragment 2004</a:t>
            </a:r>
          </a:p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Machala, Lubomír a kol.:Panorama české literatury, Olomouc 1994</a:t>
            </a:r>
          </a:p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Hošek, Milan a kol.: Literatura pro 4. ročník SŠ, Didaktis 2010</a:t>
            </a:r>
          </a:p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Chalupecký, Jindřich :Příběh Jiřího Koláře, Odeon 1993</a:t>
            </a:r>
          </a:p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Padrta, Jiří: Básník nového vědomí, Odeon 1993</a:t>
            </a:r>
          </a:p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Kolář, Jiří: Básně ticha, Český spisovatel, 1994</a:t>
            </a:r>
          </a:p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Chalupecký, Jiří, Padrta, Jiří, Lamač, Miroslav, Moulin, Raul-Jean: Jiří Kolář, Odeon 1993</a:t>
            </a:r>
          </a:p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Holý, Jiří a Lukeš, Emil: Čítanka české literatury 4,Český spisovatel 1996 </a:t>
            </a:r>
          </a:p>
          <a:p>
            <a:pPr>
              <a:spcBef>
                <a:spcPct val="0"/>
              </a:spcBef>
            </a:pPr>
            <a:r>
              <a:rPr lang="cs-CZ" altLang="cs-CZ" sz="1400" smtClean="0">
                <a:latin typeface="Arial" charset="0"/>
                <a:cs typeface="Arial" charset="0"/>
              </a:rPr>
              <a:t>Havel, Václav: Antikódy, Odeon 1993</a:t>
            </a: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2000" smtClean="0">
              <a:latin typeface="Arial" charset="0"/>
              <a:cs typeface="Arial" charset="0"/>
            </a:endParaRPr>
          </a:p>
        </p:txBody>
      </p:sp>
      <p:sp>
        <p:nvSpPr>
          <p:cNvPr id="33795" name="Obdélník 4"/>
          <p:cNvSpPr>
            <a:spLocks noChangeArrowheads="1"/>
          </p:cNvSpPr>
          <p:nvPr/>
        </p:nvSpPr>
        <p:spPr bwMode="auto">
          <a:xfrm>
            <a:off x="492125" y="549275"/>
            <a:ext cx="27066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981075"/>
            <a:ext cx="9144000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797" name="Obdélník 6"/>
          <p:cNvSpPr>
            <a:spLocks noChangeArrowheads="1"/>
          </p:cNvSpPr>
          <p:nvPr/>
        </p:nvSpPr>
        <p:spPr bwMode="auto">
          <a:xfrm>
            <a:off x="492125" y="1341438"/>
            <a:ext cx="1863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Literatura</a:t>
            </a:r>
          </a:p>
        </p:txBody>
      </p:sp>
      <p:sp>
        <p:nvSpPr>
          <p:cNvPr id="9" name="Obdélník 8"/>
          <p:cNvSpPr/>
          <p:nvPr/>
        </p:nvSpPr>
        <p:spPr>
          <a:xfrm>
            <a:off x="-6350" y="1792288"/>
            <a:ext cx="9144000" cy="14446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820" name="Obdélník 6"/>
          <p:cNvSpPr>
            <a:spLocks noChangeArrowheads="1"/>
          </p:cNvSpPr>
          <p:nvPr/>
        </p:nvSpPr>
        <p:spPr bwMode="auto">
          <a:xfrm>
            <a:off x="492125" y="1196975"/>
            <a:ext cx="1865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1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822" name="Obdélník 6"/>
          <p:cNvSpPr>
            <a:spLocks noChangeArrowheads="1"/>
          </p:cNvSpPr>
          <p:nvPr/>
        </p:nvSpPr>
        <p:spPr bwMode="auto">
          <a:xfrm>
            <a:off x="179388" y="1844675"/>
            <a:ext cx="9145587" cy="323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Georgia" pitchFamily="18" charset="0"/>
              <a:buNone/>
            </a:pPr>
            <a:r>
              <a:rPr lang="cs-CZ" altLang="cs-CZ" sz="1200">
                <a:hlinkClick r:id="rId2"/>
              </a:rPr>
              <a:t>http://navystavu.files.wordpress.com/2011/06/balon.jpg?w=640</a:t>
            </a:r>
            <a:endParaRPr lang="cs-CZ" altLang="cs-CZ" sz="1200"/>
          </a:p>
          <a:p>
            <a:r>
              <a:rPr lang="cs-CZ" altLang="cs-CZ" sz="1200" u="sng">
                <a:latin typeface="Arial" charset="0"/>
                <a:hlinkClick r:id="rId3"/>
              </a:rPr>
              <a:t>http://udu.ff.cuni.cz/soubory/galerie/01%20Cechy/Klimesova%20%20ceske%20  umeni %201940-1970/slides/Jiri%20Kolar,%20Cerny%20cukr,%20%201963.jpg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 u="sng">
                <a:latin typeface="Arial" charset="0"/>
                <a:hlinkClick r:id="rId4"/>
              </a:rPr>
              <a:t>http://www.bimba.cz/galerie/007a.jpg</a:t>
            </a:r>
            <a:endParaRPr lang="cs-CZ" altLang="cs-CZ" sz="1200" u="sng">
              <a:latin typeface="Arial" charset="0"/>
            </a:endParaRPr>
          </a:p>
          <a:p>
            <a:pPr>
              <a:buFont typeface="Georgia" pitchFamily="18" charset="0"/>
              <a:buNone/>
            </a:pPr>
            <a:r>
              <a:rPr lang="cs-CZ" altLang="cs-CZ" sz="1200" u="sng">
                <a:latin typeface="Arial" charset="0"/>
                <a:hlinkClick r:id="rId5"/>
              </a:rPr>
              <a:t>http://www.rabasgallery.cz/sbirky/img/O-224.jpg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6"/>
              </a:rPr>
              <a:t>http://artalkweb.files.wordpress.com/2009/01/jan-smetana1.jpg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4"/>
              </a:rPr>
              <a:t>http://www.bimba.cz/galerie/007a.jpg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3"/>
              </a:rPr>
              <a:t>udu.ff.cuni.cz/soubory/galerie/01%20Cechy/Klimesova%20%20ceske%20umeni%201940-1970/slides/Jiri%20Kolar,%20Cerny%20cukr,%20%201963.jpg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 u="sng">
                <a:latin typeface="Arial" charset="0"/>
                <a:hlinkClick r:id="rId7"/>
              </a:rPr>
              <a:t>http://creativoas.cz/authorsPhoto/101/ vaclav-tikal-posledni-jednani.jpg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>
                <a:latin typeface="Arial" charset="0"/>
                <a:hlinkClick r:id="rId8"/>
              </a:rPr>
              <a:t>http://www.cojeco.cz/attach/photos/3b3b94ec469cc.jpg</a:t>
            </a:r>
            <a:endParaRPr lang="cs-CZ" altLang="cs-CZ" sz="1200">
              <a:latin typeface="Arial" charset="0"/>
            </a:endParaRPr>
          </a:p>
          <a:p>
            <a:pPr>
              <a:buFont typeface="Georgia" pitchFamily="18" charset="0"/>
              <a:buNone/>
            </a:pPr>
            <a:r>
              <a:rPr lang="cs-CZ" altLang="cs-CZ" sz="1200" u="sng">
                <a:latin typeface="Arial" charset="0"/>
                <a:hlinkClick r:id="rId9"/>
              </a:rPr>
              <a:t>http://www.rucevzhuru.cz/poradna/1/obrazky/nobel/medaile.jpg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>
                <a:latin typeface="Arial" charset="0"/>
              </a:rPr>
              <a:t>Sken ze: Holý, Jiří a Lukeš, Emil: Čítanka české literatury 4,Český spisovatel 1996</a:t>
            </a:r>
          </a:p>
          <a:p>
            <a:r>
              <a:rPr lang="cs-CZ" altLang="cs-CZ" sz="1200">
                <a:latin typeface="Arial" charset="0"/>
                <a:hlinkClick r:id="rId10"/>
              </a:rPr>
              <a:t>http://bltnotjustasandwich.files.wordpress.com/2011/12/media_httpubucomhisto_pivpe-scaled500_thumb.gif?w=400&amp;h=554</a:t>
            </a:r>
            <a:endParaRPr lang="cs-CZ" altLang="cs-CZ" sz="1200">
              <a:latin typeface="Arial" charset="0"/>
            </a:endParaRPr>
          </a:p>
          <a:p>
            <a:endParaRPr lang="cs-CZ" altLang="cs-CZ" sz="1200"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1">
      <a:dk1>
        <a:sysClr val="windowText" lastClr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3855</TotalTime>
  <Words>2457</Words>
  <Application>Microsoft Office PowerPoint</Application>
  <PresentationFormat>Předvádění na obrazovce (4:3)</PresentationFormat>
  <Paragraphs>457</Paragraphs>
  <Slides>30</Slides>
  <Notes>11</Notes>
  <HiddenSlides>1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40" baseType="lpstr">
      <vt:lpstr>Tahoma</vt:lpstr>
      <vt:lpstr>Arial</vt:lpstr>
      <vt:lpstr>Trebuchet MS</vt:lpstr>
      <vt:lpstr>Georgia</vt:lpstr>
      <vt:lpstr>Wingdings 2</vt:lpstr>
      <vt:lpstr>Calibri</vt:lpstr>
      <vt:lpstr>Wingdings</vt:lpstr>
      <vt:lpstr>Arial Black</vt:lpstr>
      <vt:lpstr>Times New Roman</vt:lpstr>
      <vt:lpstr>Urbanistický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Václav Zykmund – Poraněná krasojezdkyně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  Kdo je autorem této populární básně: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NNNN</dc:title>
  <dc:creator>sose</dc:creator>
  <cp:lastModifiedBy>Dum</cp:lastModifiedBy>
  <cp:revision>373</cp:revision>
  <dcterms:created xsi:type="dcterms:W3CDTF">2012-11-01T17:39:54Z</dcterms:created>
  <dcterms:modified xsi:type="dcterms:W3CDTF">2014-03-18T10:07:07Z</dcterms:modified>
</cp:coreProperties>
</file>