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slides/slide76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s/slide83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slides/slide7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2.xml" ContentType="application/vnd.openxmlformats-officedocument.presentationml.notesSlide+xml"/>
  <Override PartName="/ppt/slides/slide79.xml" ContentType="application/vnd.openxmlformats-officedocument.presentationml.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68.xml" ContentType="application/vnd.openxmlformats-officedocument.presentationml.slide+xml"/>
  <Override PartName="/ppt/slides/slide7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s/slide66.xml" ContentType="application/vnd.openxmlformats-officedocument.presentationml.slide+xml"/>
  <Override PartName="/ppt/slides/slide7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slides/slide73.xml" ContentType="application/vnd.openxmlformats-officedocument.presentationml.slide+xml"/>
  <Override PartName="/ppt/slides/slide84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s/slide71.xml" ContentType="application/vnd.openxmlformats-officedocument.presentationml.slide+xml"/>
  <Override PartName="/ppt/slides/slide80.xml" ContentType="application/vnd.openxmlformats-officedocument.presentationml.slide+xml"/>
  <Override PartName="/ppt/slides/slide82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slides/slide69.xml" ContentType="application/vnd.openxmlformats-officedocument.presentationml.slide+xml"/>
  <Override PartName="/ppt/slides/slide7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s/slide85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s/slide74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s/slide81.xml" ContentType="application/vnd.openxmlformats-officedocument.presentationml.slide+xml"/>
  <Override PartName="/ppt/notesSlides/notesSlide18.xml" ContentType="application/vnd.openxmlformats-officedocument.presentationml.notes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s/slide70.xml" ContentType="application/vnd.openxmlformats-officedocument.presentationml.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4" r:id="rId1"/>
  </p:sldMasterIdLst>
  <p:notesMasterIdLst>
    <p:notesMasterId r:id="rId87"/>
  </p:notesMasterIdLst>
  <p:sldIdLst>
    <p:sldId id="383" r:id="rId2"/>
    <p:sldId id="301" r:id="rId3"/>
    <p:sldId id="271" r:id="rId4"/>
    <p:sldId id="431" r:id="rId5"/>
    <p:sldId id="434" r:id="rId6"/>
    <p:sldId id="327" r:id="rId7"/>
    <p:sldId id="401" r:id="rId8"/>
    <p:sldId id="423" r:id="rId9"/>
    <p:sldId id="398" r:id="rId10"/>
    <p:sldId id="369" r:id="rId11"/>
    <p:sldId id="362" r:id="rId12"/>
    <p:sldId id="368" r:id="rId13"/>
    <p:sldId id="354" r:id="rId14"/>
    <p:sldId id="363" r:id="rId15"/>
    <p:sldId id="366" r:id="rId16"/>
    <p:sldId id="371" r:id="rId17"/>
    <p:sldId id="364" r:id="rId18"/>
    <p:sldId id="365" r:id="rId19"/>
    <p:sldId id="367" r:id="rId20"/>
    <p:sldId id="370" r:id="rId21"/>
    <p:sldId id="336" r:id="rId22"/>
    <p:sldId id="395" r:id="rId23"/>
    <p:sldId id="396" r:id="rId24"/>
    <p:sldId id="397" r:id="rId25"/>
    <p:sldId id="415" r:id="rId26"/>
    <p:sldId id="412" r:id="rId27"/>
    <p:sldId id="413" r:id="rId28"/>
    <p:sldId id="414" r:id="rId29"/>
    <p:sldId id="373" r:id="rId30"/>
    <p:sldId id="372" r:id="rId31"/>
    <p:sldId id="338" r:id="rId32"/>
    <p:sldId id="337" r:id="rId33"/>
    <p:sldId id="353" r:id="rId34"/>
    <p:sldId id="392" r:id="rId35"/>
    <p:sldId id="374" r:id="rId36"/>
    <p:sldId id="375" r:id="rId37"/>
    <p:sldId id="377" r:id="rId38"/>
    <p:sldId id="402" r:id="rId39"/>
    <p:sldId id="341" r:id="rId40"/>
    <p:sldId id="342" r:id="rId41"/>
    <p:sldId id="343" r:id="rId42"/>
    <p:sldId id="346" r:id="rId43"/>
    <p:sldId id="399" r:id="rId44"/>
    <p:sldId id="400" r:id="rId45"/>
    <p:sldId id="384" r:id="rId46"/>
    <p:sldId id="340" r:id="rId47"/>
    <p:sldId id="376" r:id="rId48"/>
    <p:sldId id="389" r:id="rId49"/>
    <p:sldId id="386" r:id="rId50"/>
    <p:sldId id="357" r:id="rId51"/>
    <p:sldId id="378" r:id="rId52"/>
    <p:sldId id="388" r:id="rId53"/>
    <p:sldId id="387" r:id="rId54"/>
    <p:sldId id="442" r:id="rId55"/>
    <p:sldId id="449" r:id="rId56"/>
    <p:sldId id="444" r:id="rId57"/>
    <p:sldId id="445" r:id="rId58"/>
    <p:sldId id="443" r:id="rId59"/>
    <p:sldId id="439" r:id="rId60"/>
    <p:sldId id="461" r:id="rId61"/>
    <p:sldId id="472" r:id="rId62"/>
    <p:sldId id="446" r:id="rId63"/>
    <p:sldId id="440" r:id="rId64"/>
    <p:sldId id="441" r:id="rId65"/>
    <p:sldId id="448" r:id="rId66"/>
    <p:sldId id="450" r:id="rId67"/>
    <p:sldId id="447" r:id="rId68"/>
    <p:sldId id="452" r:id="rId69"/>
    <p:sldId id="451" r:id="rId70"/>
    <p:sldId id="280" r:id="rId71"/>
    <p:sldId id="421" r:id="rId72"/>
    <p:sldId id="454" r:id="rId73"/>
    <p:sldId id="456" r:id="rId74"/>
    <p:sldId id="462" r:id="rId75"/>
    <p:sldId id="455" r:id="rId76"/>
    <p:sldId id="465" r:id="rId77"/>
    <p:sldId id="467" r:id="rId78"/>
    <p:sldId id="464" r:id="rId79"/>
    <p:sldId id="466" r:id="rId80"/>
    <p:sldId id="473" r:id="rId81"/>
    <p:sldId id="358" r:id="rId82"/>
    <p:sldId id="474" r:id="rId83"/>
    <p:sldId id="475" r:id="rId84"/>
    <p:sldId id="476" r:id="rId85"/>
    <p:sldId id="477" r:id="rId8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800"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800"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800"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800"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800"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sz="800"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sz="800"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sz="800"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sz="800"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7B3A8"/>
    <a:srgbClr val="96969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441" autoAdjust="0"/>
    <p:restoredTop sz="91953" autoAdjust="0"/>
  </p:normalViewPr>
  <p:slideViewPr>
    <p:cSldViewPr>
      <p:cViewPr varScale="1">
        <p:scale>
          <a:sx n="100" d="100"/>
          <a:sy n="100" d="100"/>
        </p:scale>
        <p:origin x="-492" y="-96"/>
      </p:cViewPr>
      <p:guideLst>
        <p:guide orient="horz" pos="2251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8826"/>
    </p:cViewPr>
  </p:sorterViewPr>
  <p:notesViewPr>
    <p:cSldViewPr>
      <p:cViewPr varScale="1">
        <p:scale>
          <a:sx n="55" d="100"/>
          <a:sy n="55" d="100"/>
        </p:scale>
        <p:origin x="-2856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slide" Target="slides/slide83.xml"/><Relationship Id="rId89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presProps" Target="presProps.xml"/><Relationship Id="rId9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cs typeface="Arial" charset="0"/>
              </a:defRPr>
            </a:lvl1pPr>
          </a:lstStyle>
          <a:p>
            <a:pPr>
              <a:defRPr/>
            </a:pPr>
            <a:fld id="{AFE07CD6-6B1A-4F9C-861B-697C60054CA7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cs typeface="Arial" charset="0"/>
              </a:defRPr>
            </a:lvl1pPr>
          </a:lstStyle>
          <a:p>
            <a:pPr>
              <a:defRPr/>
            </a:pPr>
            <a:fld id="{AA726210-0642-43A9-9A53-9D70D7D3B1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31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931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4CA9E1A-7B25-49E6-B69B-042B27492583}" type="slidenum">
              <a:rPr lang="cs-CZ" altLang="cs-CZ" smtClean="0"/>
              <a:pPr/>
              <a:t>1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42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942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C96BECD-FFBA-41CF-B7A1-EC915EFEBE42}" type="slidenum">
              <a:rPr lang="cs-CZ" altLang="cs-CZ" smtClean="0"/>
              <a:pPr/>
              <a:t>4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52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952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82B6684-2C85-42B0-AE9E-1B6A0FE78B1E}" type="slidenum">
              <a:rPr lang="cs-CZ" altLang="cs-CZ" smtClean="0"/>
              <a:pPr/>
              <a:t>5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62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962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DFFBDEB-35A7-4671-A0F1-AD941B226A40}" type="slidenum">
              <a:rPr lang="cs-CZ" altLang="cs-CZ" smtClean="0"/>
              <a:pPr/>
              <a:t>17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72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972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5B1FDA8-95A0-42A9-8F82-7F2E4DD575DB}" type="slidenum">
              <a:rPr lang="cs-CZ" altLang="cs-CZ" smtClean="0"/>
              <a:pPr/>
              <a:t>20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83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983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A0A7173-C1A3-443A-90FC-D2C0C47E906B}" type="slidenum">
              <a:rPr lang="cs-CZ" altLang="cs-CZ" smtClean="0"/>
              <a:pPr/>
              <a:t>21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93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993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1B38AB6-051C-4DB7-8807-EDAE5AEBDC16}" type="slidenum">
              <a:rPr lang="cs-CZ" altLang="cs-CZ" smtClean="0"/>
              <a:pPr/>
              <a:t>29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03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1003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614A2EF-F3A0-49DA-A400-9973B63EEB9D}" type="slidenum">
              <a:rPr lang="cs-CZ" altLang="cs-CZ" smtClean="0"/>
              <a:pPr/>
              <a:t>35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13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1013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63DE068-D148-42CE-8609-C0DAC6C1CDE1}" type="slidenum">
              <a:rPr lang="cs-CZ" altLang="cs-CZ" smtClean="0"/>
              <a:pPr/>
              <a:t>50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1024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AA330D7-170F-4AAA-843E-B42502FBF90B}" type="slidenum">
              <a:rPr lang="cs-CZ" altLang="cs-CZ" smtClean="0"/>
              <a:pPr/>
              <a:t>54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34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1034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5EE1405-470F-4FE8-A126-37A171BDD943}" type="slidenum">
              <a:rPr lang="cs-CZ" altLang="cs-CZ" smtClean="0"/>
              <a:pPr/>
              <a:t>56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44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10445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5CAAC52-71C2-4107-86A4-960ECA174DA4}" type="slidenum">
              <a:rPr lang="cs-CZ" altLang="cs-CZ" smtClean="0"/>
              <a:pPr/>
              <a:t>57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54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1054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21B4FEC-0DF5-4E20-AC58-1BC96D2C35BC}" type="slidenum">
              <a:rPr lang="cs-CZ" altLang="cs-CZ" smtClean="0"/>
              <a:pPr/>
              <a:t>58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64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1065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D46721C-951E-469B-99F3-60C93D4DC92D}" type="slidenum">
              <a:rPr lang="cs-CZ" altLang="cs-CZ" smtClean="0"/>
              <a:pPr/>
              <a:t>65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75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1075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C2F9694-A921-4C43-B5BC-8E52063D3F76}" type="slidenum">
              <a:rPr lang="cs-CZ" altLang="cs-CZ" smtClean="0"/>
              <a:pPr/>
              <a:t>70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85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1085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83821E1-311C-46C4-969C-46519B093655}" type="slidenum">
              <a:rPr lang="cs-CZ" altLang="cs-CZ" smtClean="0"/>
              <a:pPr/>
              <a:t>71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95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1095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BACD412-2FD5-4003-9B05-0E79CF90B5C4}" type="slidenum">
              <a:rPr lang="cs-CZ" altLang="cs-CZ" smtClean="0"/>
              <a:pPr/>
              <a:t>74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05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1105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D79899D-56D8-4CBE-8CD3-4B9E78F6DE63}" type="slidenum">
              <a:rPr lang="cs-CZ" altLang="cs-CZ" smtClean="0"/>
              <a:pPr/>
              <a:t>75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/>
          </a:p>
        </p:txBody>
      </p:sp>
      <p:sp>
        <p:nvSpPr>
          <p:cNvPr id="5" name="Obdélník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/>
          </a:p>
        </p:txBody>
      </p:sp>
      <p:sp>
        <p:nvSpPr>
          <p:cNvPr id="6" name="Obdélník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/>
          </a:p>
        </p:txBody>
      </p:sp>
      <p:sp>
        <p:nvSpPr>
          <p:cNvPr id="7" name="Obdélník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/>
          </a:p>
        </p:txBody>
      </p:sp>
      <p:sp>
        <p:nvSpPr>
          <p:cNvPr id="10" name="Obdélník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/>
          </a:p>
        </p:txBody>
      </p:sp>
      <p:sp useBgFill="1">
        <p:nvSpPr>
          <p:cNvPr id="11" name="Zaoblený obdélník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/>
          </a:p>
        </p:txBody>
      </p:sp>
      <p:sp useBgFill="1">
        <p:nvSpPr>
          <p:cNvPr id="12" name="Zaoblený obdélník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/>
          </a:p>
        </p:txBody>
      </p:sp>
      <p:sp>
        <p:nvSpPr>
          <p:cNvPr id="13" name="Obdélník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/>
          </a:p>
        </p:txBody>
      </p:sp>
      <p:sp>
        <p:nvSpPr>
          <p:cNvPr id="14" name="Obdélník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/>
          </a:p>
        </p:txBody>
      </p:sp>
      <p:sp>
        <p:nvSpPr>
          <p:cNvPr id="15" name="Obdélník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/>
          </a:p>
        </p:txBody>
      </p:sp>
      <p:sp>
        <p:nvSpPr>
          <p:cNvPr id="16" name="Obdélník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88FF0F59-A005-434B-B02A-D2BC6B19BE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6BE8C4-F652-4793-B2A3-5BA7FD3675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76B4CF-F9C7-40C6-9F0F-348EE04526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1A0E33-1FAD-438A-A127-FA511D982F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D908A2C-AD19-43A3-A178-43091F4F02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F694F8-691C-4C9B-8D20-CD61CA6718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95445-1510-4D52-AF0D-7224F582C6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D56389-ADC8-4038-BD55-C302B0269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F62235-14CD-458D-9626-390AAE7181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D6B210-3288-4CBE-AE69-86410F7158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CC5EB2-AF7F-4039-B9D6-3E3C4C67E8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/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/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/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/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/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/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/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 dirty="0"/>
          </a:p>
        </p:txBody>
      </p:sp>
      <p:sp>
        <p:nvSpPr>
          <p:cNvPr id="1039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  <a:endParaRPr lang="en-US" altLang="cs-CZ" smtClean="0"/>
          </a:p>
        </p:txBody>
      </p:sp>
      <p:sp>
        <p:nvSpPr>
          <p:cNvPr id="104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  <a:cs typeface="Arial" charset="0"/>
              </a:defRPr>
            </a:lvl1pPr>
          </a:lstStyle>
          <a:p>
            <a:pPr>
              <a:defRPr/>
            </a:pPr>
            <a:fld id="{A954EAEC-E18F-48B0-ABC4-2CE94350CC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791" r:id="rId1"/>
    <p:sldLayoutId id="2147484783" r:id="rId2"/>
    <p:sldLayoutId id="2147484784" r:id="rId3"/>
    <p:sldLayoutId id="2147484785" r:id="rId4"/>
    <p:sldLayoutId id="2147484792" r:id="rId5"/>
    <p:sldLayoutId id="2147484793" r:id="rId6"/>
    <p:sldLayoutId id="2147484786" r:id="rId7"/>
    <p:sldLayoutId id="2147484787" r:id="rId8"/>
    <p:sldLayoutId id="2147484788" r:id="rId9"/>
    <p:sldLayoutId id="2147484789" r:id="rId10"/>
    <p:sldLayoutId id="2147484790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eaLnBrk="0" fontAlgn="base" hangingPunct="0">
        <a:spcBef>
          <a:spcPts val="300"/>
        </a:spcBef>
        <a:spcAft>
          <a:spcPct val="0"/>
        </a:spcAft>
        <a:buClr>
          <a:srgbClr val="9BBB59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0" fontAlgn="base" hangingPunct="0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ts val="300"/>
        </a:spcBef>
        <a:spcAft>
          <a:spcPct val="0"/>
        </a:spcAft>
        <a:buClr>
          <a:srgbClr val="9BBB59"/>
        </a:buClr>
        <a:buFont typeface="Georgia" pitchFamily="18" charset="0"/>
        <a:buChar char="▫"/>
        <a:defRPr sz="2000" kern="1200">
          <a:solidFill>
            <a:srgbClr val="9BBB59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creativoas.cz/authorsPhoto/main/40_kolar-jiri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databazeknih.cz/images/59_/595/big_basne-ticha-78900.jpg" TargetMode="External"/><Relationship Id="rId4" Type="http://schemas.openxmlformats.org/officeDocument/2006/relationships/hyperlink" Target="http://www.antikvariat-5d.cz/images/img/size_120/001609000_001609999/1609199_0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literatura.cz/texty/pollock.gif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ucebnice.cz/literatura/kolar/kolar_calder.gif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://udu.ff.cuni.cz/soubory/galerie/01%20Cechy/Klimesova%20-%20ceske%20umeni%201940-1970/slides/Jiri%20Kolar,%20Cerny%20cukr,%20%201963.jpg" TargetMode="External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9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alerieart.cz/kolar__4.jpg" TargetMode="External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://vystavy.net/images/kolar-nemcova.jpg" TargetMode="External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galerieart.cz/kolar_bozena_nemcova__.JPG" TargetMode="External"/><Relationship Id="rId4" Type="http://schemas.openxmlformats.org/officeDocument/2006/relationships/image" Target="../media/image68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://obalky.kosmas.cz/ArticleCovers/166927_big.jpg" TargetMode="External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galerieart.cz/kolar_pomnik_motylum.JPG" TargetMode="External"/><Relationship Id="rId4" Type="http://schemas.openxmlformats.org/officeDocument/2006/relationships/image" Target="../media/image71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hyperlink" Target="http://1.bp.blogspot.com/-XtIXxSC5lAg/UPgD0FKH7kI/AAAAAAAAFvA/E7TldnKp6uc/s1600/2787343--20-srpna-1986-prolaz-s-fotografii-beatrice-bizot-148x105-mm--1-950x0p0.jpeg" TargetMode="External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hyperlink" Target="http://files.malovanikresleni.cz/200223622-96c6d97c0d/jiri_kolar_stupinek_vitezu.jpg" TargetMode="External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archiv.neviditelnypes.zpravy.cz/paleta/000228a.jpg" TargetMode="Externa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istorius.cz/KE78/Fotky/Hirsal,%20Gr%C3%B6gerova.jpg" TargetMode="Externa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istorius.cz/KE78/Fotky/Gr%C3%B6gerova-1.jpg" TargetMode="Externa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monumenttotransformation.org/atlas-transformace/image/foto/cas/cas.jpg" TargetMode="External"/><Relationship Id="rId4" Type="http://schemas.openxmlformats.org/officeDocument/2006/relationships/hyperlink" Target="http://www.monumenttotransformation.org/atlas-transformace/image/foto/vyvoj/vyvoj-1.jpg" TargetMode="Externa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onumenttotransformation.org/atlas-transformace/image/foto/vedeni/vedeni.jpg" TargetMode="External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onumenttotransformation.org/atlas-transformace/image/foto/kazdodennost/kazdodennost.jpg" TargetMode="External"/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i.lidovky.cz/10/043/lnbox1/TER32a798_FO00081861.jpg" TargetMode="Externa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antikopava.cz/upload/ecf89baba.jpg" TargetMode="External"/><Relationship Id="rId4" Type="http://schemas.openxmlformats.org/officeDocument/2006/relationships/hyperlink" Target="http://www.almanachwagon.cz/naklad/valoch_jiri/havel.gif" TargetMode="Externa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rchiweb.cz/Image/zpravy/2011_06/kontext/havel2.jpg" TargetMode="External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eg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oidnes.cz/13/033/cl6/OB4a2b79_bariery.JPG" TargetMode="External"/><Relationship Id="rId4" Type="http://schemas.openxmlformats.org/officeDocument/2006/relationships/hyperlink" Target="http://nd04.jxs.cz/519/578/cbe0ef31f3_71228480_o2.jpg" TargetMode="Externa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echlit.cz/res/data/056/008339.doc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5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echlit.cz/res/data/056/008339.doc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7.jpeg"/><Relationship Id="rId5" Type="http://schemas.openxmlformats.org/officeDocument/2006/relationships/image" Target="../media/image96.jpeg"/><Relationship Id="rId4" Type="http://schemas.openxmlformats.org/officeDocument/2006/relationships/image" Target="../media/image95.png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eg"/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eg"/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tikvariat-5d.cz/images/img/size_120/001609000_001609999/1609199_0.jpg" TargetMode="External"/><Relationship Id="rId2" Type="http://schemas.openxmlformats.org/officeDocument/2006/relationships/hyperlink" Target="http://tcreativoas.cz/authorsPhoto/main/40_kolar-jiri.jpg" TargetMode="External"/><Relationship Id="rId1" Type="http://schemas.openxmlformats.org/officeDocument/2006/relationships/slideLayout" Target="../slideLayouts/slideLayout9.xml"/><Relationship Id="rId4" Type="http://schemas.openxmlformats.org/officeDocument/2006/relationships/hyperlink" Target="http://www.databazeknih.cz/images/59_/595/big_basne-ticha-78900.jpg" TargetMode="Externa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ucebnice.cz/literatura/kolar/kolar_calder.gif" TargetMode="External"/><Relationship Id="rId2" Type="http://schemas.openxmlformats.org/officeDocument/2006/relationships/hyperlink" Target="http://www.ceskaliteratura.cz/texty/pollock.gif" TargetMode="External"/><Relationship Id="rId1" Type="http://schemas.openxmlformats.org/officeDocument/2006/relationships/slideLayout" Target="../slideLayouts/slideLayout9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hyperlink" Target="http://udu.ff.cuni.cz/soubory/galerie/01%20Cechy/Klimesova%20-%20ceske%20umeni%201940-1970/slides/Jiri%20Kolar,%20Cerny%20cukr,%20%201963.jpg" TargetMode="External"/><Relationship Id="rId7" Type="http://schemas.openxmlformats.org/officeDocument/2006/relationships/hyperlink" Target="http://obalky.kosmas.cz/ArticleCovers/166927_big.jpg" TargetMode="External"/><Relationship Id="rId2" Type="http://schemas.openxmlformats.org/officeDocument/2006/relationships/hyperlink" Target="http://archiv.neviditelnypes.zpravy.cz/paleta/000228a.jpg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://vystavy.net/images/kolar-nemcova.jpg" TargetMode="External"/><Relationship Id="rId5" Type="http://schemas.openxmlformats.org/officeDocument/2006/relationships/hyperlink" Target="http://www.galerieart.cz/kolar_bozena_nemcova__.JPG" TargetMode="External"/><Relationship Id="rId4" Type="http://schemas.openxmlformats.org/officeDocument/2006/relationships/hyperlink" Target="http://i.idnes.cz/10/043/gal/JAZ32baa3_k_kol.jpg" TargetMode="External"/></Relationships>
</file>

<file path=ppt/slides/_rels/slide8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onumenttotransformation.org/atlas-transformace/image/foto/cas/cas.jpg" TargetMode="External"/><Relationship Id="rId13" Type="http://schemas.openxmlformats.org/officeDocument/2006/relationships/hyperlink" Target="http://www.archiweb.cz/Image/zpravy/2011_06/kontext/havel2.jpg92)http:/2.bp.blogspot.com/_St2nsZxxq8k/T" TargetMode="External"/><Relationship Id="rId3" Type="http://schemas.openxmlformats.org/officeDocument/2006/relationships/hyperlink" Target="http://1.bp.blogspot.com/-XtIXxSC5lAg/UPgD0FKH7kI/AAAAAAAAFvA/E7TldnKp6uc/s1600/2787343--20-srpna-1986-prolaz-s-fotografii-beatrice-bizot-148x105-mm--1-950x0p0.jpeg" TargetMode="External"/><Relationship Id="rId7" Type="http://schemas.openxmlformats.org/officeDocument/2006/relationships/hyperlink" Target="http://www.monumenttotransformation.org/atlas-transformace/image/foto/vyvoj/vyvoj-1.jpg" TargetMode="External"/><Relationship Id="rId12" Type="http://schemas.openxmlformats.org/officeDocument/2006/relationships/hyperlink" Target="http://www.antikopava.cz/upload/ecf89baba.jpg" TargetMode="External"/><Relationship Id="rId2" Type="http://schemas.openxmlformats.org/officeDocument/2006/relationships/hyperlink" Target="http://www.galerieart.cz/kolar_pomnik_motylum.JPG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://www.pistorius.cz/KE78/Fotky/Gr%C3%B6gerova-1.jpg" TargetMode="External"/><Relationship Id="rId11" Type="http://schemas.openxmlformats.org/officeDocument/2006/relationships/hyperlink" Target="http://www.almanachwagon.cz/naklad/valoch_jiri/havel.gif" TargetMode="External"/><Relationship Id="rId5" Type="http://schemas.openxmlformats.org/officeDocument/2006/relationships/hyperlink" Target="http://www.pistorius.cz/KE78/Fotky/Hirsal,%20Gr%C3%B6gerova.jpg" TargetMode="External"/><Relationship Id="rId10" Type="http://schemas.openxmlformats.org/officeDocument/2006/relationships/hyperlink" Target="http://www.monumenttotransformation.org/atlas-transformace/image/foto/kazdodennost/kazdodennost.jpg" TargetMode="External"/><Relationship Id="rId4" Type="http://schemas.openxmlformats.org/officeDocument/2006/relationships/hyperlink" Target="http://files.malovanikresleni.cz/200223622-96c6d97c0d/jiri_kolar_stupinek_vitezu.jpg" TargetMode="External"/><Relationship Id="rId9" Type="http://schemas.openxmlformats.org/officeDocument/2006/relationships/hyperlink" Target="http://www.monumenttotransformation.org/atlas-transformace/image/foto/vedeni/veden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graphicFrame>
        <p:nvGraphicFramePr>
          <p:cNvPr id="4" name="Group 40"/>
          <p:cNvGraphicFramePr>
            <a:graphicFrameLocks/>
          </p:cNvGraphicFramePr>
          <p:nvPr/>
        </p:nvGraphicFramePr>
        <p:xfrm>
          <a:off x="468313" y="908050"/>
          <a:ext cx="8229600" cy="5551491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9799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91431" marR="91431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 a literatura</a:t>
                      </a:r>
                    </a:p>
                  </a:txBody>
                  <a:tcPr marL="91431" marR="91431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946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1" marR="91431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Střední škola pedagogická, hotelnictví a služeb, Litoměřice, příspěvková organizace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1" marR="91431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9799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91431" marR="91431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 poezie po roce 1945</a:t>
                      </a:r>
                    </a:p>
                  </a:txBody>
                  <a:tcPr marL="91431" marR="91431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9799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1431" marR="91431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Pilousová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1" marR="91431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9799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91431" marR="91431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16. Česká poezie po roce 1956, experimentální poezie</a:t>
                      </a:r>
                    </a:p>
                  </a:txBody>
                  <a:tcPr marL="91431" marR="91431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9799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91431" marR="91431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čtvrtý</a:t>
                      </a:r>
                    </a:p>
                  </a:txBody>
                  <a:tcPr marL="91431" marR="91431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9799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31" marR="91431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1.pololetí školního roku 2012/2013</a:t>
                      </a:r>
                    </a:p>
                  </a:txBody>
                  <a:tcPr marL="91431" marR="91431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8229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91431" marR="91431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Pojem experimentální poezie,Jiří Kolář, Básně ticha –mnohotvárné pokusy, vývoj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 evidentní poezii. Slovník výtvarných metod. Josef Hiršal a Bohumila Grögerová: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JOB-BOJ. Václav Havel,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Antikódy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Prezentace směřuje k rozvoji čtenářské gramotnosti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žáků a orientaci ve vývoji poezie.</a:t>
                      </a:r>
                    </a:p>
                  </a:txBody>
                  <a:tcPr marL="91431" marR="91431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6400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91431" marR="91431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k práci s učebnicí Literatura pro IV. ročníku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SŠ  a doplňuje její výklad o texty,. které nejsou obsaženy v Pracovním sešitě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 učebnici. Aktivizuje žáky při výkladu, může se použít jako materiál k samostudiu. </a:t>
                      </a:r>
                    </a:p>
                  </a:txBody>
                  <a:tcPr marL="91431" marR="91431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1005829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Klíčová slova: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Pojem experimentální poezie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Jiří Kolář, Básně ticha – strojopisné básně,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slovolamy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básně-obrazy, konfrontační texty, narušené básně, psaní v diagonálních směrech, předmětné básně.Josef Hiršal a Bohumila Grögerová: JOB-BOJ. Václav Havel,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Antikódy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1" marR="91431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45"/>
          <p:cNvSpPr>
            <a:spLocks noChangeArrowheads="1"/>
          </p:cNvSpPr>
          <p:nvPr/>
        </p:nvSpPr>
        <p:spPr bwMode="auto">
          <a:xfrm>
            <a:off x="-180975" y="538163"/>
            <a:ext cx="50403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1800" b="1" dirty="0">
                <a:latin typeface="+mj-lt"/>
              </a:rPr>
              <a:t>DIGITÁLNÍ UČEBNÍ MATERIÁL</a:t>
            </a:r>
          </a:p>
        </p:txBody>
      </p:sp>
      <p:pic>
        <p:nvPicPr>
          <p:cNvPr id="515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625" y="44450"/>
            <a:ext cx="3167063" cy="774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Obdélník 3"/>
          <p:cNvSpPr>
            <a:spLocks noChangeArrowheads="1"/>
          </p:cNvSpPr>
          <p:nvPr/>
        </p:nvSpPr>
        <p:spPr bwMode="auto">
          <a:xfrm>
            <a:off x="395288" y="981075"/>
            <a:ext cx="8497887" cy="584200"/>
          </a:xfrm>
          <a:prstGeom prst="rect">
            <a:avLst/>
          </a:prstGeom>
          <a:solidFill>
            <a:schemeClr val="tx2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>
              <a:defRPr/>
            </a:pPr>
            <a:r>
              <a:rPr lang="cs-CZ" sz="3200" dirty="0">
                <a:solidFill>
                  <a:schemeClr val="bg1"/>
                </a:solidFill>
                <a:latin typeface="Arial Black" pitchFamily="34" charset="0"/>
              </a:rPr>
              <a:t>    ČESKÁ</a:t>
            </a:r>
            <a:r>
              <a:rPr lang="cs-CZ" sz="3200" b="1" dirty="0">
                <a:solidFill>
                  <a:schemeClr val="bg1"/>
                </a:solidFill>
                <a:latin typeface="Arial Black" pitchFamily="34" charset="0"/>
              </a:rPr>
              <a:t> POEZIE PO ROCE 1945 </a:t>
            </a:r>
          </a:p>
        </p:txBody>
      </p:sp>
      <p:sp>
        <p:nvSpPr>
          <p:cNvPr id="6" name="Obdélník 5"/>
          <p:cNvSpPr/>
          <p:nvPr/>
        </p:nvSpPr>
        <p:spPr>
          <a:xfrm>
            <a:off x="827088" y="1557338"/>
            <a:ext cx="7921625" cy="48958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/>
          </a:p>
        </p:txBody>
      </p:sp>
      <p:sp>
        <p:nvSpPr>
          <p:cNvPr id="5" name="Obdélník 4"/>
          <p:cNvSpPr/>
          <p:nvPr/>
        </p:nvSpPr>
        <p:spPr>
          <a:xfrm>
            <a:off x="1042988" y="1866900"/>
            <a:ext cx="7345362" cy="23542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/>
          </a:p>
        </p:txBody>
      </p:sp>
      <p:sp>
        <p:nvSpPr>
          <p:cNvPr id="7" name="Obdélník 6"/>
          <p:cNvSpPr/>
          <p:nvPr/>
        </p:nvSpPr>
        <p:spPr>
          <a:xfrm>
            <a:off x="395288" y="2133600"/>
            <a:ext cx="6264275" cy="1417638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2">
                  <a:lumMod val="60000"/>
                  <a:lumOff val="40000"/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971550" y="2708275"/>
            <a:ext cx="7488238" cy="3673475"/>
          </a:xfrm>
          <a:gradFill flip="none" rotWithShape="1">
            <a:gsLst>
              <a:gs pos="0">
                <a:schemeClr val="tx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tx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tx2">
                  <a:lumMod val="40000"/>
                  <a:lumOff val="60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txBody>
          <a:bodyPr rtlCol="0">
            <a:normAutofit lnSpcReduction="10000"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Arial" pitchFamily="34" charset="0"/>
              <a:buNone/>
              <a:defRPr/>
            </a:pPr>
            <a:endParaRPr lang="cs-CZ" sz="4400" dirty="0" smtClean="0">
              <a:solidFill>
                <a:srgbClr val="002060"/>
              </a:solidFill>
              <a:latin typeface="Arial Black" pitchFamily="34" charset="0"/>
            </a:endParaRPr>
          </a:p>
          <a:p>
            <a:pPr marL="742950" indent="-74295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4000" b="1" dirty="0">
                <a:solidFill>
                  <a:schemeClr val="bg1"/>
                </a:solidFill>
              </a:rPr>
              <a:t> </a:t>
            </a:r>
            <a:r>
              <a:rPr lang="cs-CZ" sz="4000" b="1" dirty="0" smtClean="0">
                <a:solidFill>
                  <a:schemeClr val="bg1"/>
                </a:solidFill>
              </a:rPr>
              <a:t>  </a:t>
            </a:r>
            <a:r>
              <a:rPr lang="cs-CZ" sz="4000" b="1" dirty="0" smtClean="0">
                <a:solidFill>
                  <a:schemeClr val="bg1"/>
                </a:solidFill>
                <a:latin typeface="Arial Black" pitchFamily="34" charset="0"/>
              </a:rPr>
              <a:t>  experimentální poezie:</a:t>
            </a:r>
          </a:p>
          <a:p>
            <a:pPr marL="742950" indent="-74295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defRPr/>
            </a:pPr>
            <a:r>
              <a:rPr lang="cs-CZ" sz="4000" b="1" dirty="0" smtClean="0">
                <a:solidFill>
                  <a:schemeClr val="bg1"/>
                </a:solidFill>
                <a:latin typeface="Arial Black" pitchFamily="34" charset="0"/>
              </a:rPr>
              <a:t>    </a:t>
            </a:r>
            <a:r>
              <a:rPr lang="cs-CZ" sz="4000" b="1" u="sng" dirty="0" smtClean="0">
                <a:solidFill>
                  <a:schemeClr val="bg1"/>
                </a:solidFill>
                <a:latin typeface="Arial Black" pitchFamily="34" charset="0"/>
              </a:rPr>
              <a:t>JIŘÍ KOLÁŘ</a:t>
            </a:r>
          </a:p>
          <a:p>
            <a:pPr marL="742950" indent="-74295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defRPr/>
            </a:pPr>
            <a:r>
              <a:rPr lang="cs-CZ" sz="4000" b="1" dirty="0" smtClean="0">
                <a:solidFill>
                  <a:schemeClr val="bg1"/>
                </a:solidFill>
                <a:latin typeface="Arial Black" pitchFamily="34" charset="0"/>
              </a:rPr>
              <a:t>    </a:t>
            </a:r>
            <a:r>
              <a:rPr lang="cs-CZ" sz="4000" b="1" u="sng" dirty="0" smtClean="0">
                <a:solidFill>
                  <a:schemeClr val="bg1"/>
                </a:solidFill>
                <a:latin typeface="Arial Black" pitchFamily="34" charset="0"/>
              </a:rPr>
              <a:t>JOSEF </a:t>
            </a:r>
            <a:r>
              <a:rPr lang="cs-CZ" sz="4000" b="1" u="sng" dirty="0" err="1" smtClean="0">
                <a:solidFill>
                  <a:schemeClr val="bg1"/>
                </a:solidFill>
                <a:latin typeface="Arial Black" pitchFamily="34" charset="0"/>
              </a:rPr>
              <a:t>HIRŠAL</a:t>
            </a:r>
            <a:endParaRPr lang="cs-CZ" sz="4000" b="1" u="sng" dirty="0" smtClean="0">
              <a:solidFill>
                <a:schemeClr val="bg1"/>
              </a:solidFill>
              <a:latin typeface="Arial Black" pitchFamily="34" charset="0"/>
            </a:endParaRPr>
          </a:p>
          <a:p>
            <a:pPr marL="742950" indent="-74295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defRPr/>
            </a:pPr>
            <a:r>
              <a:rPr lang="cs-CZ" sz="4000" b="1" dirty="0" smtClean="0">
                <a:solidFill>
                  <a:schemeClr val="bg1"/>
                </a:solidFill>
                <a:latin typeface="Arial Black" pitchFamily="34" charset="0"/>
              </a:rPr>
              <a:t>    </a:t>
            </a:r>
            <a:r>
              <a:rPr lang="cs-CZ" sz="4000" b="1" u="sng" dirty="0" smtClean="0">
                <a:solidFill>
                  <a:schemeClr val="bg1"/>
                </a:solidFill>
                <a:latin typeface="Arial Black" pitchFamily="34" charset="0"/>
              </a:rPr>
              <a:t>B. </a:t>
            </a:r>
            <a:r>
              <a:rPr lang="cs-CZ" sz="4000" b="1" u="sng" dirty="0" err="1" smtClean="0">
                <a:solidFill>
                  <a:schemeClr val="bg1"/>
                </a:solidFill>
                <a:latin typeface="Arial Black" pitchFamily="34" charset="0"/>
              </a:rPr>
              <a:t>GRÖGEROVÁ</a:t>
            </a:r>
            <a:endParaRPr lang="cs-CZ" sz="4000" b="1" u="sng" dirty="0" smtClean="0">
              <a:solidFill>
                <a:schemeClr val="bg1"/>
              </a:solidFill>
              <a:latin typeface="Arial Black" pitchFamily="34" charset="0"/>
            </a:endParaRPr>
          </a:p>
          <a:p>
            <a:pPr marL="742950" indent="-74295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defRPr/>
            </a:pPr>
            <a:r>
              <a:rPr lang="cs-CZ" sz="4000" b="1" dirty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4000" b="1" dirty="0" smtClean="0">
                <a:solidFill>
                  <a:schemeClr val="bg1"/>
                </a:solidFill>
                <a:latin typeface="Arial Black" pitchFamily="34" charset="0"/>
              </a:rPr>
              <a:t>   </a:t>
            </a:r>
            <a:r>
              <a:rPr lang="cs-CZ" sz="4000" b="1" u="sng" dirty="0" smtClean="0">
                <a:solidFill>
                  <a:schemeClr val="bg1"/>
                </a:solidFill>
                <a:latin typeface="Arial Black" pitchFamily="34" charset="0"/>
              </a:rPr>
              <a:t>VÁCLAV HAVEL</a:t>
            </a:r>
            <a:r>
              <a:rPr lang="cs-CZ" sz="2800" dirty="0" smtClean="0">
                <a:solidFill>
                  <a:srgbClr val="002060"/>
                </a:solidFill>
              </a:rPr>
              <a:t> 		   		</a:t>
            </a:r>
          </a:p>
        </p:txBody>
      </p:sp>
      <p:sp>
        <p:nvSpPr>
          <p:cNvPr id="7171" name="Rectangle 6"/>
          <p:cNvSpPr>
            <a:spLocks noChangeArrowheads="1"/>
          </p:cNvSpPr>
          <p:nvPr/>
        </p:nvSpPr>
        <p:spPr bwMode="auto">
          <a:xfrm>
            <a:off x="1038225" y="1836738"/>
            <a:ext cx="82232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  16. ČESKÁ</a:t>
            </a:r>
            <a:r>
              <a:rPr lang="cs-CZ" altLang="cs-CZ" sz="3200" b="1">
                <a:solidFill>
                  <a:schemeClr val="bg1"/>
                </a:solidFill>
                <a:latin typeface="Arial Black" pitchFamily="34" charset="0"/>
              </a:rPr>
              <a:t> POEZIE PO ROCE 1956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0" y="404813"/>
            <a:ext cx="9144000" cy="863600"/>
          </a:xfrm>
          <a:solidFill>
            <a:schemeClr val="accent2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bg1"/>
                </a:solidFill>
                <a:latin typeface="Arial Black" pitchFamily="34" charset="0"/>
                <a:ea typeface="Calibri" pitchFamily="34" charset="0"/>
                <a:cs typeface="Arial" pitchFamily="34" charset="0"/>
              </a:rPr>
              <a:t> Tzv. konkrétní či experimentální poezie:</a:t>
            </a:r>
            <a:endParaRPr lang="cs-CZ" sz="3200" dirty="0" smtClean="0">
              <a:solidFill>
                <a:schemeClr val="bg1"/>
              </a:solidFill>
              <a:latin typeface="Arial Black" pitchFamily="34" charset="0"/>
              <a:ea typeface="Calibri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63813"/>
            <a:ext cx="9144000" cy="172878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>
            <a:noAutofit/>
          </a:bodyPr>
          <a:lstStyle/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Jako reakce na 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pocity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vyprázdněnosti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mezilidské komunikace a 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vyčerpanosti možností tradičního básnictví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 v šedesátých letech objevují pokusy o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tzv. konkrétní či experimentální poezii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0063" y="3956050"/>
            <a:ext cx="8429625" cy="46196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0825" y="4437063"/>
            <a:ext cx="431800" cy="28733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/>
          </a:p>
        </p:txBody>
      </p:sp>
      <p:sp>
        <p:nvSpPr>
          <p:cNvPr id="10" name="Obdélník 9"/>
          <p:cNvSpPr/>
          <p:nvPr/>
        </p:nvSpPr>
        <p:spPr>
          <a:xfrm>
            <a:off x="323850" y="4449763"/>
            <a:ext cx="8748713" cy="708025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Experimentální básníci pracují</a:t>
            </a:r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s nejjednoduššími elementy jazyka 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(slova, písmena) a odhalují přitom </a:t>
            </a:r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základní konstruktivní princip textu.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9388" y="2636838"/>
            <a:ext cx="431800" cy="287337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>
              <a:solidFill>
                <a:srgbClr val="FFFFFF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79388" y="5273675"/>
            <a:ext cx="8964612" cy="1323975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U nás byli představiteli experimentální poezie :</a:t>
            </a:r>
          </a:p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Jiří Kolář,</a:t>
            </a:r>
          </a:p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Josef Hiršal  s  Bohumilou Grögerovou,</a:t>
            </a:r>
          </a:p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Václav Havel.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11188" y="1425575"/>
            <a:ext cx="8208962" cy="9239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18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Jako </a:t>
            </a:r>
            <a:r>
              <a:rPr lang="cs-CZ" sz="1800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nový jev </a:t>
            </a:r>
            <a:r>
              <a:rPr lang="cs-CZ" sz="18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 objevuje v šedesátých letech </a:t>
            </a:r>
            <a:r>
              <a:rPr lang="cs-CZ" sz="18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tzv. konkrétní poezie</a:t>
            </a:r>
            <a:r>
              <a:rPr lang="cs-CZ" sz="18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využívající mj. impulsy počítačové revoluce a pohybující se často </a:t>
            </a:r>
            <a:r>
              <a:rPr lang="cs-CZ" sz="18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 hranici  mezi literaturou a výtvarným uměním</a:t>
            </a:r>
            <a:r>
              <a:rPr lang="cs-CZ" sz="18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</a:t>
            </a:r>
            <a:endParaRPr lang="cs-CZ" sz="1800" dirty="0"/>
          </a:p>
        </p:txBody>
      </p:sp>
      <p:sp>
        <p:nvSpPr>
          <p:cNvPr id="12" name="Obdélník 11"/>
          <p:cNvSpPr/>
          <p:nvPr/>
        </p:nvSpPr>
        <p:spPr>
          <a:xfrm>
            <a:off x="179388" y="1557338"/>
            <a:ext cx="431800" cy="28733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animBg="1"/>
      <p:bldP spid="3" grpId="0" build="p" animBg="1"/>
      <p:bldP spid="8" grpId="0" animBg="1"/>
      <p:bldP spid="10" grpId="0"/>
      <p:bldP spid="9" grpId="0" animBg="1"/>
      <p:bldP spid="13" grpId="0"/>
      <p:bldP spid="11" grpId="0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857250" y="1143000"/>
            <a:ext cx="7215188" cy="571500"/>
          </a:xfrm>
        </p:spPr>
        <p:txBody>
          <a:bodyPr/>
          <a:lstStyle/>
          <a:p>
            <a:pPr eaLnBrk="1" hangingPunct="1"/>
            <a:r>
              <a:rPr lang="cs-CZ" altLang="cs-CZ" sz="240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altLang="cs-CZ" sz="240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altLang="cs-CZ" sz="240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268" name="Obdélník 6"/>
          <p:cNvSpPr>
            <a:spLocks noChangeArrowheads="1"/>
          </p:cNvSpPr>
          <p:nvPr/>
        </p:nvSpPr>
        <p:spPr bwMode="auto">
          <a:xfrm>
            <a:off x="0" y="404813"/>
            <a:ext cx="9144000" cy="708025"/>
          </a:xfrm>
          <a:prstGeom prst="rect">
            <a:avLst/>
          </a:prstGeom>
          <a:solidFill>
            <a:schemeClr val="tx2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4000" b="1" dirty="0">
                <a:solidFill>
                  <a:schemeClr val="bg1"/>
                </a:solidFill>
                <a:latin typeface="Arial Black" pitchFamily="34" charset="0"/>
              </a:rPr>
              <a:t>    JIŘÍ KOLÁŘ  </a:t>
            </a:r>
            <a:r>
              <a:rPr lang="cs-CZ" sz="4000" dirty="0">
                <a:solidFill>
                  <a:schemeClr val="bg1"/>
                </a:solidFill>
                <a:latin typeface="Arial Black" pitchFamily="34" charset="0"/>
              </a:rPr>
              <a:t>(1914 – 2002)</a:t>
            </a:r>
          </a:p>
        </p:txBody>
      </p:sp>
      <p:sp>
        <p:nvSpPr>
          <p:cNvPr id="11269" name="Obdélník 4"/>
          <p:cNvSpPr>
            <a:spLocks noChangeArrowheads="1"/>
          </p:cNvSpPr>
          <p:nvPr/>
        </p:nvSpPr>
        <p:spPr bwMode="auto">
          <a:xfrm>
            <a:off x="815975" y="1644650"/>
            <a:ext cx="2520950" cy="58420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defRPr/>
            </a:pPr>
            <a:r>
              <a:rPr lang="cs-CZ" sz="1800" dirty="0">
                <a:solidFill>
                  <a:srgbClr val="10253F"/>
                </a:solidFill>
                <a:latin typeface="Arial" charset="0"/>
              </a:rPr>
              <a:t> </a:t>
            </a:r>
            <a:r>
              <a:rPr lang="cs-CZ" sz="3200" b="1" dirty="0">
                <a:solidFill>
                  <a:schemeClr val="bg1"/>
                </a:solidFill>
                <a:latin typeface="Arial" charset="0"/>
              </a:rPr>
              <a:t>básník</a:t>
            </a:r>
            <a:r>
              <a:rPr lang="cs-CZ" sz="3200" b="1" dirty="0">
                <a:solidFill>
                  <a:srgbClr val="C00000"/>
                </a:solidFill>
                <a:latin typeface="Arial" charset="0"/>
              </a:rPr>
              <a:t> 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1270" name="Obdélník 5"/>
          <p:cNvSpPr>
            <a:spLocks noChangeArrowheads="1"/>
          </p:cNvSpPr>
          <p:nvPr/>
        </p:nvSpPr>
        <p:spPr bwMode="auto">
          <a:xfrm>
            <a:off x="827088" y="2492375"/>
            <a:ext cx="2520950" cy="58420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defRPr/>
            </a:pPr>
            <a:r>
              <a:rPr lang="cs-CZ" sz="3200" b="1" dirty="0">
                <a:solidFill>
                  <a:schemeClr val="bg1"/>
                </a:solidFill>
                <a:latin typeface="Arial" charset="0"/>
              </a:rPr>
              <a:t>dramatik 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1271" name="Obdélník 6"/>
          <p:cNvSpPr>
            <a:spLocks noChangeArrowheads="1"/>
          </p:cNvSpPr>
          <p:nvPr/>
        </p:nvSpPr>
        <p:spPr bwMode="auto">
          <a:xfrm>
            <a:off x="827088" y="3357563"/>
            <a:ext cx="2520950" cy="58420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defRPr/>
            </a:pPr>
            <a:r>
              <a:rPr lang="cs-CZ" sz="3200" b="1" dirty="0">
                <a:solidFill>
                  <a:schemeClr val="bg1"/>
                </a:solidFill>
                <a:latin typeface="Arial" charset="0"/>
              </a:rPr>
              <a:t>překladatel 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1272" name="Obdélník 7"/>
          <p:cNvSpPr>
            <a:spLocks noChangeArrowheads="1"/>
          </p:cNvSpPr>
          <p:nvPr/>
        </p:nvSpPr>
        <p:spPr bwMode="auto">
          <a:xfrm>
            <a:off x="796925" y="4170363"/>
            <a:ext cx="2551113" cy="1570037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defRPr/>
            </a:pPr>
            <a:r>
              <a:rPr lang="cs-CZ" sz="3200" b="1" dirty="0">
                <a:solidFill>
                  <a:schemeClr val="bg1"/>
                </a:solidFill>
                <a:latin typeface="Arial" charset="0"/>
              </a:rPr>
              <a:t>a světově </a:t>
            </a:r>
          </a:p>
          <a:p>
            <a:pPr algn="r">
              <a:defRPr/>
            </a:pPr>
            <a:r>
              <a:rPr lang="cs-CZ" sz="3200" b="1" dirty="0">
                <a:solidFill>
                  <a:schemeClr val="bg1"/>
                </a:solidFill>
                <a:latin typeface="Arial" charset="0"/>
              </a:rPr>
              <a:t>proslulý</a:t>
            </a:r>
          </a:p>
          <a:p>
            <a:pPr algn="r">
              <a:defRPr/>
            </a:pPr>
            <a:r>
              <a:rPr lang="cs-CZ" sz="3200" b="1" dirty="0">
                <a:solidFill>
                  <a:schemeClr val="bg1"/>
                </a:solidFill>
                <a:latin typeface="Arial Black" pitchFamily="34" charset="0"/>
              </a:rPr>
              <a:t>výtvarník </a:t>
            </a:r>
          </a:p>
        </p:txBody>
      </p:sp>
      <p:pic>
        <p:nvPicPr>
          <p:cNvPr id="9224" name="Picture 2" descr="C:\Users\Věra\Desktop\1.Česká poezie-obrázky\40_kolar-jiri porré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02075" y="1112838"/>
            <a:ext cx="4359275" cy="481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5" name="Obdélník 9"/>
          <p:cNvSpPr>
            <a:spLocks noChangeArrowheads="1"/>
          </p:cNvSpPr>
          <p:nvPr/>
        </p:nvSpPr>
        <p:spPr bwMode="auto">
          <a:xfrm>
            <a:off x="3336925" y="5929313"/>
            <a:ext cx="494982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>
                <a:latin typeface="Arial" charset="0"/>
                <a:hlinkClick r:id="rId4"/>
              </a:rPr>
              <a:t>http://tcreativoas.cz/authorsPhoto/main/40_kolar-jiri.jpg</a:t>
            </a:r>
            <a:endParaRPr lang="cs-CZ" altLang="cs-CZ">
              <a:latin typeface="Arial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 animBg="1"/>
      <p:bldP spid="11269" grpId="0" animBg="1"/>
      <p:bldP spid="11270" grpId="0" animBg="1"/>
      <p:bldP spid="11271" grpId="0" animBg="1"/>
      <p:bldP spid="1127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500063" y="404813"/>
            <a:ext cx="8393112" cy="936625"/>
          </a:xfrm>
          <a:solidFill>
            <a:schemeClr val="tx2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ea typeface="Calibri" pitchFamily="34" charset="0"/>
                <a:cs typeface="Arial" pitchFamily="34" charset="0"/>
              </a:rPr>
              <a:t>Z díla:</a:t>
            </a:r>
            <a:endParaRPr lang="cs-CZ" sz="3200" dirty="0" smtClean="0">
              <a:solidFill>
                <a:schemeClr val="tx2">
                  <a:lumMod val="75000"/>
                </a:schemeClr>
              </a:solidFill>
              <a:latin typeface="Arial Black" pitchFamily="34" charset="0"/>
              <a:ea typeface="Calibri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276475"/>
            <a:ext cx="9144000" cy="1223963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>
            <a:noAutofit/>
          </a:bodyPr>
          <a:lstStyle/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Odklon od klasické poezie slova k básnickému   experimentu – zásadní předěl v tvorbě. Nakonec se autor osvobodil od jazyka a vytváří „poezii nového vědomí“.</a:t>
            </a:r>
            <a:endParaRPr lang="cs-CZ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0063" y="3956050"/>
            <a:ext cx="8429625" cy="46196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3850" y="3644900"/>
            <a:ext cx="431800" cy="28733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/>
          </a:p>
        </p:txBody>
      </p:sp>
      <p:sp>
        <p:nvSpPr>
          <p:cNvPr id="10" name="Obdélník 9"/>
          <p:cNvSpPr/>
          <p:nvPr/>
        </p:nvSpPr>
        <p:spPr>
          <a:xfrm>
            <a:off x="395288" y="3500438"/>
            <a:ext cx="7993062" cy="3097212"/>
          </a:xfrm>
          <a:prstGeom prst="rect">
            <a:avLst/>
          </a:prstGeom>
          <a:ln>
            <a:noFill/>
          </a:ln>
        </p:spPr>
        <p:txBody>
          <a:bodyPr>
            <a:spAutoFit/>
          </a:bodyPr>
          <a:lstStyle/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Experimentování je vázáno od počátku na strojopisný výkon – na </a:t>
            </a:r>
            <a:r>
              <a:rPr lang="cs-CZ" sz="2400" dirty="0" err="1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typoskript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Psaní strojem jako výtvarný postup 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není samo o sobě objevem. Používá se od roku 1920 a má velmi hojné uplatnění v rozmanitých druzích poválečné konkrétní poezie. Kolář v jeho rámci představuje 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velmi originální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i když dosud velmi málo známou polohu, navíc však i jeden 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 vrcholných písařských výkonů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9" name="Obdélník 8"/>
          <p:cNvSpPr/>
          <p:nvPr/>
        </p:nvSpPr>
        <p:spPr>
          <a:xfrm>
            <a:off x="323850" y="2349500"/>
            <a:ext cx="431800" cy="287338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>
              <a:solidFill>
                <a:srgbClr val="FFFFFF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850" y="1557338"/>
            <a:ext cx="8820150" cy="522287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>
            <a:spAutoFit/>
          </a:bodyPr>
          <a:lstStyle/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8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Básně ticha  </a:t>
            </a:r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(vznik 1959 – 1961, Praha 1992)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animBg="1"/>
      <p:bldP spid="3" grpId="0" build="p" animBg="1"/>
      <p:bldP spid="8" grpId="0" animBg="1"/>
      <p:bldP spid="10" grpId="0"/>
      <p:bldP spid="9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Věra\Desktop\1.Česká poezie-obrázky\obálka básní tich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981075"/>
            <a:ext cx="3427412" cy="489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7" name="Picture 3" descr="C:\Users\Věra\Desktop\1.Česká poezie-obrázky\big_basne-ticha-tmavá obál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3" y="981075"/>
            <a:ext cx="3816350" cy="5138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215900" y="6323013"/>
            <a:ext cx="4211638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cs-CZ" altLang="cs-CZ" sz="1100">
                <a:latin typeface="Calibri" pitchFamily="34" charset="0"/>
                <a:hlinkClick r:id="rId4"/>
              </a:rPr>
              <a:t>http://</a:t>
            </a:r>
            <a:r>
              <a:rPr lang="cs-CZ" altLang="cs-CZ">
                <a:latin typeface="Calibri" pitchFamily="34" charset="0"/>
                <a:hlinkClick r:id="rId4"/>
              </a:rPr>
              <a:t>www.antikvariat-5d.cz/images/img/size_120/001609000_001609999/1609199_0.jpg</a:t>
            </a:r>
            <a:endParaRPr lang="cs-CZ" altLang="cs-CZ"/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4572000" y="6308725"/>
            <a:ext cx="4392613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cs-CZ" altLang="cs-CZ" sz="1100">
                <a:latin typeface="Calibri" pitchFamily="34" charset="0"/>
                <a:hlinkClick r:id="rId5"/>
              </a:rPr>
              <a:t>http://</a:t>
            </a:r>
            <a:r>
              <a:rPr lang="cs-CZ" altLang="cs-CZ">
                <a:latin typeface="Calibri" pitchFamily="34" charset="0"/>
                <a:hlinkClick r:id="rId5"/>
              </a:rPr>
              <a:t>www.databazeknih.cz/images/59</a:t>
            </a:r>
            <a:r>
              <a:rPr lang="cs-CZ" altLang="cs-CZ" sz="1100">
                <a:latin typeface="Calibri" pitchFamily="34" charset="0"/>
                <a:hlinkClick r:id="rId5"/>
              </a:rPr>
              <a:t>_/595/big_basne-ticha-78900.jpg</a:t>
            </a:r>
            <a:endParaRPr lang="cs-CZ" altLang="cs-CZ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2492375"/>
            <a:ext cx="8748712" cy="649288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pPr indent="449263" eaLnBrk="1" hangingPunct="1">
              <a:buFont typeface="Georgia" pitchFamily="18" charset="0"/>
              <a:buNone/>
              <a:defRPr/>
            </a:pPr>
            <a:r>
              <a:rPr lang="cs-CZ" sz="2000" dirty="0" smtClean="0">
                <a:solidFill>
                  <a:srgbClr val="10253F"/>
                </a:solidFill>
                <a:latin typeface="Arial" charset="0"/>
                <a:cs typeface="Arial" charset="0"/>
              </a:rPr>
              <a:t> </a:t>
            </a:r>
            <a:r>
              <a:rPr lang="cs-CZ" sz="1800" dirty="0" smtClean="0">
                <a:solidFill>
                  <a:srgbClr val="10253F"/>
                </a:solidFill>
                <a:latin typeface="Arial" charset="0"/>
                <a:cs typeface="Arial" charset="0"/>
              </a:rPr>
              <a:t>a) Základem je </a:t>
            </a:r>
            <a:r>
              <a:rPr lang="cs-CZ" sz="1800" b="1" dirty="0" smtClean="0">
                <a:solidFill>
                  <a:srgbClr val="10253F"/>
                </a:solidFill>
                <a:latin typeface="Arial" charset="0"/>
                <a:cs typeface="Arial" charset="0"/>
              </a:rPr>
              <a:t>strojopis</a:t>
            </a:r>
            <a:r>
              <a:rPr lang="cs-CZ" sz="1800" dirty="0" smtClean="0">
                <a:solidFill>
                  <a:srgbClr val="10253F"/>
                </a:solidFill>
                <a:latin typeface="Arial" charset="0"/>
                <a:cs typeface="Arial" charset="0"/>
              </a:rPr>
              <a:t> místy podřízen předem dané osnově </a:t>
            </a:r>
          </a:p>
          <a:p>
            <a:pPr indent="449263" eaLnBrk="1" hangingPunct="1">
              <a:buFont typeface="Georgia" pitchFamily="18" charset="0"/>
              <a:buNone/>
              <a:defRPr/>
            </a:pPr>
            <a:r>
              <a:rPr lang="cs-CZ" sz="1800" dirty="0" smtClean="0">
                <a:solidFill>
                  <a:srgbClr val="10253F"/>
                </a:solidFill>
                <a:latin typeface="Arial" charset="0"/>
                <a:cs typeface="Arial" charset="0"/>
              </a:rPr>
              <a:t>geometrické formy či obrazce.</a:t>
            </a:r>
          </a:p>
        </p:txBody>
      </p:sp>
      <p:sp>
        <p:nvSpPr>
          <p:cNvPr id="7" name="Obdélník 6"/>
          <p:cNvSpPr/>
          <p:nvPr/>
        </p:nvSpPr>
        <p:spPr>
          <a:xfrm>
            <a:off x="363538" y="620713"/>
            <a:ext cx="431800" cy="28892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>
              <a:solidFill>
                <a:srgbClr val="FFFFFF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3850" y="1196975"/>
            <a:ext cx="431800" cy="287338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>
              <a:solidFill>
                <a:srgbClr val="FFFFFF"/>
              </a:solidFill>
            </a:endParaRPr>
          </a:p>
        </p:txBody>
      </p:sp>
      <p:sp>
        <p:nvSpPr>
          <p:cNvPr id="32775" name="Obdélník 8"/>
          <p:cNvSpPr>
            <a:spLocks noChangeArrowheads="1"/>
          </p:cNvSpPr>
          <p:nvPr/>
        </p:nvSpPr>
        <p:spPr bwMode="auto">
          <a:xfrm>
            <a:off x="323850" y="476250"/>
            <a:ext cx="47244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indent="449263"/>
            <a:r>
              <a:rPr lang="cs-CZ" altLang="cs-CZ" sz="2400">
                <a:solidFill>
                  <a:srgbClr val="10253F"/>
                </a:solidFill>
                <a:latin typeface="Arial" charset="0"/>
              </a:rPr>
              <a:t>Sbírka se  skládá  z pěti částí: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042988" y="981075"/>
            <a:ext cx="6553200" cy="5238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marL="822325" indent="-457200" fontAlgn="auto">
              <a:spcAft>
                <a:spcPts val="0"/>
              </a:spcAft>
              <a:buFontTx/>
              <a:buAutoNum type="arabicParenR"/>
              <a:defRPr/>
            </a:pPr>
            <a:r>
              <a:rPr lang="cs-CZ" sz="2800" b="1" dirty="0">
                <a:solidFill>
                  <a:srgbClr val="1F497D">
                    <a:lumMod val="50000"/>
                  </a:srgbClr>
                </a:solidFill>
                <a:latin typeface="Arial Black" pitchFamily="34" charset="0"/>
                <a:cs typeface="Arial" pitchFamily="34" charset="0"/>
              </a:rPr>
              <a:t>Pocta </a:t>
            </a:r>
            <a:r>
              <a:rPr lang="cs-CZ" sz="2800" b="1" dirty="0" err="1">
                <a:solidFill>
                  <a:srgbClr val="1F497D">
                    <a:lumMod val="50000"/>
                  </a:srgbClr>
                </a:solidFill>
                <a:latin typeface="Arial Black" pitchFamily="34" charset="0"/>
                <a:cs typeface="Arial" pitchFamily="34" charset="0"/>
              </a:rPr>
              <a:t>Kazimiru</a:t>
            </a:r>
            <a:r>
              <a:rPr lang="cs-CZ" sz="2800" b="1" dirty="0">
                <a:solidFill>
                  <a:srgbClr val="1F497D">
                    <a:lumMod val="50000"/>
                  </a:srgbClr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lang="cs-CZ" sz="2800" b="1" dirty="0" err="1">
                <a:solidFill>
                  <a:srgbClr val="1F497D">
                    <a:lumMod val="50000"/>
                  </a:srgbClr>
                </a:solidFill>
                <a:latin typeface="Arial Black" pitchFamily="34" charset="0"/>
                <a:cs typeface="Arial" pitchFamily="34" charset="0"/>
              </a:rPr>
              <a:t>Malevičovi</a:t>
            </a:r>
            <a:endParaRPr lang="cs-CZ" sz="2800" dirty="0">
              <a:solidFill>
                <a:srgbClr val="1F497D">
                  <a:lumMod val="50000"/>
                </a:srgbClr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0" y="1557338"/>
            <a:ext cx="9144000" cy="339725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1600" dirty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1600" dirty="0" err="1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Kazimir</a:t>
            </a:r>
            <a:r>
              <a:rPr lang="cs-CZ" sz="1600" dirty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Malevič</a:t>
            </a:r>
            <a:r>
              <a:rPr lang="cs-CZ" sz="1600" dirty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 je známý malíř, který se proslavil  obrazem Černý čtverec na bílém pozadí.)</a:t>
            </a:r>
            <a:endParaRPr lang="cs-CZ" sz="16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3850" y="1916113"/>
            <a:ext cx="8569325" cy="4619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indent="449263">
              <a:defRPr/>
            </a:pPr>
            <a:r>
              <a:rPr lang="cs-CZ" sz="2400" dirty="0">
                <a:solidFill>
                  <a:srgbClr val="10253F"/>
                </a:solidFill>
                <a:latin typeface="Arial" charset="0"/>
              </a:rPr>
              <a:t>Sbírka  obsahuje </a:t>
            </a:r>
            <a:r>
              <a:rPr lang="cs-CZ" sz="2400" b="1" dirty="0">
                <a:solidFill>
                  <a:srgbClr val="10253F"/>
                </a:solidFill>
                <a:latin typeface="Arial" charset="0"/>
              </a:rPr>
              <a:t>mnohotvárné pokusy </a:t>
            </a:r>
            <a:r>
              <a:rPr lang="cs-CZ" sz="2400" dirty="0">
                <a:solidFill>
                  <a:srgbClr val="10253F"/>
                </a:solidFill>
                <a:latin typeface="Arial" charset="0"/>
              </a:rPr>
              <a:t>s novou básní :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222250" y="2492375"/>
            <a:ext cx="685800" cy="64928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>
                <a:latin typeface="Arial Black" pitchFamily="34" charset="0"/>
              </a:rPr>
              <a:t>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900113" y="5157788"/>
            <a:ext cx="8243887" cy="3683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indent="449263">
              <a:buFont typeface="Georgia" pitchFamily="18" charset="0"/>
              <a:buNone/>
              <a:defRPr/>
            </a:pPr>
            <a:r>
              <a:rPr lang="cs-CZ" sz="1800" dirty="0">
                <a:solidFill>
                  <a:srgbClr val="10253F"/>
                </a:solidFill>
                <a:latin typeface="Arial" charset="0"/>
              </a:rPr>
              <a:t> d) Strojopisné psaní </a:t>
            </a:r>
            <a:r>
              <a:rPr lang="cs-CZ" sz="1800" b="1" dirty="0">
                <a:solidFill>
                  <a:srgbClr val="10253F"/>
                </a:solidFill>
                <a:latin typeface="Arial" charset="0"/>
              </a:rPr>
              <a:t>ve svislých a diagonálních směrech. </a:t>
            </a:r>
            <a:endParaRPr lang="cs-CZ" sz="1800" dirty="0">
              <a:solidFill>
                <a:srgbClr val="10253F"/>
              </a:solidFill>
              <a:latin typeface="Arial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908050" y="3359150"/>
            <a:ext cx="8235950" cy="64611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indent="449263">
              <a:buFont typeface="Georgia" pitchFamily="18" charset="0"/>
              <a:buNone/>
              <a:defRPr/>
            </a:pPr>
            <a:r>
              <a:rPr lang="cs-CZ" sz="1800" dirty="0">
                <a:solidFill>
                  <a:srgbClr val="10253F"/>
                </a:solidFill>
                <a:latin typeface="Arial" charset="0"/>
              </a:rPr>
              <a:t>b ) Dále </a:t>
            </a:r>
            <a:r>
              <a:rPr lang="cs-CZ" sz="1800" b="1" dirty="0">
                <a:solidFill>
                  <a:srgbClr val="10253F"/>
                </a:solidFill>
                <a:latin typeface="Arial" charset="0"/>
              </a:rPr>
              <a:t>konfrontační texty</a:t>
            </a:r>
            <a:r>
              <a:rPr lang="cs-CZ" sz="1800" dirty="0">
                <a:solidFill>
                  <a:srgbClr val="10253F"/>
                </a:solidFill>
                <a:latin typeface="Arial" charset="0"/>
              </a:rPr>
              <a:t>, v nichž se u pomyslné čáry dělící uprostřed stránku porovnávají např. dva osudové monology 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22250" y="3357563"/>
            <a:ext cx="677863" cy="6477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>
                <a:latin typeface="Arial Black" pitchFamily="34" charset="0"/>
              </a:rPr>
              <a:t>B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900113" y="4292600"/>
            <a:ext cx="8243887" cy="64611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indent="449263">
              <a:buFont typeface="Georgia" pitchFamily="18" charset="0"/>
              <a:buNone/>
              <a:defRPr/>
            </a:pPr>
            <a:r>
              <a:rPr lang="cs-CZ" sz="1800" dirty="0">
                <a:solidFill>
                  <a:srgbClr val="10253F"/>
                </a:solidFill>
                <a:latin typeface="Arial" charset="0"/>
              </a:rPr>
              <a:t>c)</a:t>
            </a:r>
            <a:r>
              <a:rPr lang="cs-CZ" sz="1800" b="1" dirty="0">
                <a:solidFill>
                  <a:srgbClr val="10253F"/>
                </a:solidFill>
                <a:latin typeface="Arial" charset="0"/>
              </a:rPr>
              <a:t> Narušené básně</a:t>
            </a:r>
            <a:r>
              <a:rPr lang="cs-CZ" sz="1800" dirty="0">
                <a:solidFill>
                  <a:srgbClr val="10253F"/>
                </a:solidFill>
                <a:latin typeface="Arial" charset="0"/>
              </a:rPr>
              <a:t>, psané například do čtverce s protrženým otvorem uprostřed.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222250" y="4322763"/>
            <a:ext cx="677863" cy="5842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3200" dirty="0">
                <a:solidFill>
                  <a:schemeClr val="bg1"/>
                </a:solidFill>
                <a:latin typeface="Arial Black" pitchFamily="34" charset="0"/>
              </a:rPr>
              <a:t>C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250825" y="5157788"/>
            <a:ext cx="649288" cy="5842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3200" dirty="0">
                <a:solidFill>
                  <a:schemeClr val="bg1"/>
                </a:solidFill>
                <a:latin typeface="Arial Black" pitchFamily="34" charset="0"/>
              </a:rPr>
              <a:t>D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222250" y="6021388"/>
            <a:ext cx="685800" cy="5842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3200" dirty="0">
                <a:solidFill>
                  <a:schemeClr val="bg1"/>
                </a:solidFill>
                <a:latin typeface="Arial Black" pitchFamily="34" charset="0"/>
              </a:rPr>
              <a:t>E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908050" y="6021388"/>
            <a:ext cx="8235950" cy="64611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indent="449263">
              <a:buFont typeface="Georgia" pitchFamily="18" charset="0"/>
              <a:buNone/>
              <a:defRPr/>
            </a:pPr>
            <a:r>
              <a:rPr lang="cs-CZ" sz="1800" dirty="0">
                <a:solidFill>
                  <a:srgbClr val="10253F"/>
                </a:solidFill>
                <a:latin typeface="Arial" charset="0"/>
              </a:rPr>
              <a:t>e) Je zde  řada prvních </a:t>
            </a:r>
            <a:r>
              <a:rPr lang="cs-CZ" sz="1800" b="1" dirty="0" err="1">
                <a:solidFill>
                  <a:srgbClr val="10253F"/>
                </a:solidFill>
                <a:latin typeface="Arial" charset="0"/>
              </a:rPr>
              <a:t>slovolamů</a:t>
            </a:r>
            <a:r>
              <a:rPr lang="cs-CZ" sz="1800" b="1" dirty="0">
                <a:solidFill>
                  <a:srgbClr val="10253F"/>
                </a:solidFill>
                <a:latin typeface="Arial" charset="0"/>
              </a:rPr>
              <a:t> </a:t>
            </a:r>
            <a:r>
              <a:rPr lang="cs-CZ" sz="1800" dirty="0">
                <a:solidFill>
                  <a:srgbClr val="10253F"/>
                </a:solidFill>
                <a:latin typeface="Arial" charset="0"/>
              </a:rPr>
              <a:t> „lámajících“ slova na hlásky a konečně  na písmena podle geometrických obrazců, do nichž jsou vepsány.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7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7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7" grpId="0" animBg="1"/>
      <p:bldP spid="8" grpId="0" animBg="1"/>
      <p:bldP spid="32775" grpId="0"/>
      <p:bldP spid="11" grpId="0" animBg="1"/>
      <p:bldP spid="9" grpId="0"/>
      <p:bldP spid="10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9" grpId="0" animBg="1"/>
      <p:bldP spid="21" grpId="0" animBg="1"/>
      <p:bldP spid="22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Věra\Desktop\1.Česká poezie-obrázky\kalvárie ru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1412875"/>
            <a:ext cx="5146675" cy="511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755650" y="944563"/>
            <a:ext cx="1341438" cy="3968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Kalvárie</a:t>
            </a:r>
            <a:endParaRPr lang="cs-CZ" sz="2000" dirty="0"/>
          </a:p>
        </p:txBody>
      </p:sp>
      <p:pic>
        <p:nvPicPr>
          <p:cNvPr id="13316" name="Picture 4" descr="G:\HPSCANS\nikoho a všech.jpg"/>
          <p:cNvPicPr>
            <a:picLocks noChangeAspect="1" noChangeArrowheads="1"/>
          </p:cNvPicPr>
          <p:nvPr/>
        </p:nvPicPr>
        <p:blipFill>
          <a:blip r:embed="rId3" cstate="print"/>
          <a:srcRect r="21538"/>
          <a:stretch>
            <a:fillRect/>
          </a:stretch>
        </p:blipFill>
        <p:spPr bwMode="auto">
          <a:xfrm>
            <a:off x="6118225" y="1412875"/>
            <a:ext cx="2435225" cy="511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135688" y="974725"/>
            <a:ext cx="2101850" cy="36671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Nikoho a všech</a:t>
            </a:r>
            <a:endParaRPr lang="cs-CZ" sz="1800" dirty="0"/>
          </a:p>
        </p:txBody>
      </p:sp>
      <p:sp>
        <p:nvSpPr>
          <p:cNvPr id="7" name="Obdélník 6"/>
          <p:cNvSpPr/>
          <p:nvPr/>
        </p:nvSpPr>
        <p:spPr>
          <a:xfrm>
            <a:off x="119063" y="188913"/>
            <a:ext cx="923925" cy="64611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>
                <a:latin typeface="Arial Black" pitchFamily="34" charset="0"/>
              </a:rPr>
              <a:t>A</a:t>
            </a:r>
          </a:p>
        </p:txBody>
      </p:sp>
      <p:sp>
        <p:nvSpPr>
          <p:cNvPr id="13319" name="Obdélník 7"/>
          <p:cNvSpPr>
            <a:spLocks noChangeArrowheads="1"/>
          </p:cNvSpPr>
          <p:nvPr/>
        </p:nvSpPr>
        <p:spPr bwMode="auto">
          <a:xfrm>
            <a:off x="1042988" y="188913"/>
            <a:ext cx="8101012" cy="64611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indent="449263">
              <a:buFont typeface="Georgia" pitchFamily="18" charset="0"/>
              <a:buNone/>
            </a:pPr>
            <a:r>
              <a:rPr lang="cs-CZ" altLang="cs-CZ" sz="1800">
                <a:solidFill>
                  <a:srgbClr val="10253F"/>
                </a:solidFill>
                <a:latin typeface="Arial" charset="0"/>
              </a:rPr>
              <a:t>Základem je </a:t>
            </a:r>
            <a:r>
              <a:rPr lang="cs-CZ" altLang="cs-CZ" sz="1800" b="1">
                <a:solidFill>
                  <a:srgbClr val="10253F"/>
                </a:solidFill>
                <a:latin typeface="Arial" charset="0"/>
              </a:rPr>
              <a:t>strojopis</a:t>
            </a:r>
            <a:r>
              <a:rPr lang="cs-CZ" altLang="cs-CZ" sz="1800">
                <a:solidFill>
                  <a:srgbClr val="10253F"/>
                </a:solidFill>
                <a:latin typeface="Arial" charset="0"/>
              </a:rPr>
              <a:t> místy podřízen předem dané osnově </a:t>
            </a:r>
          </a:p>
          <a:p>
            <a:pPr indent="449263">
              <a:buFont typeface="Georgia" pitchFamily="18" charset="0"/>
              <a:buNone/>
            </a:pPr>
            <a:r>
              <a:rPr lang="cs-CZ" altLang="cs-CZ" sz="1800">
                <a:solidFill>
                  <a:srgbClr val="10253F"/>
                </a:solidFill>
                <a:latin typeface="Arial" charset="0"/>
              </a:rPr>
              <a:t>geometrické formy či obrazce</a:t>
            </a:r>
            <a:endParaRPr lang="cs-CZ" altLang="cs-CZ" sz="1800"/>
          </a:p>
        </p:txBody>
      </p:sp>
      <p:sp>
        <p:nvSpPr>
          <p:cNvPr id="13320" name="Rectangle 10"/>
          <p:cNvSpPr>
            <a:spLocks noChangeArrowheads="1"/>
          </p:cNvSpPr>
          <p:nvPr/>
        </p:nvSpPr>
        <p:spPr bwMode="auto">
          <a:xfrm rot="5400000">
            <a:off x="7102475" y="4714875"/>
            <a:ext cx="3248025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>
              <a:buClr>
                <a:srgbClr val="9BBB59"/>
              </a:buClr>
            </a:pPr>
            <a:r>
              <a:rPr lang="cs-CZ" altLang="cs-CZ" sz="1000"/>
              <a:t>Sken z: Kolář, Jiří: Básně ticha, Český spisovatel, 1994</a:t>
            </a:r>
          </a:p>
        </p:txBody>
      </p:sp>
      <p:sp>
        <p:nvSpPr>
          <p:cNvPr id="13321" name="Rectangle 12"/>
          <p:cNvSpPr>
            <a:spLocks noChangeArrowheads="1"/>
          </p:cNvSpPr>
          <p:nvPr/>
        </p:nvSpPr>
        <p:spPr bwMode="auto">
          <a:xfrm rot="-5400000">
            <a:off x="-1291431" y="4542631"/>
            <a:ext cx="34242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  <a:buClr>
                <a:srgbClr val="9BBB59"/>
              </a:buClr>
            </a:pPr>
            <a:r>
              <a:rPr lang="cs-CZ" altLang="cs-CZ" sz="1000"/>
              <a:t>Sken ze : Chalupecký, Jiří, Padrta, Jiří, Lamač, Miroslav, Moulin, Raul-Jean: Jiří Kolář, Odeon 1993</a:t>
            </a:r>
            <a:endParaRPr lang="cs-CZ" altLang="cs-CZ" sz="100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1" descr="C:\Users\Věra\Desktop\1.Česká poezie-obrázky\milostná 1.jpg"/>
          <p:cNvPicPr>
            <a:picLocks noChangeAspect="1" noChangeArrowheads="1"/>
          </p:cNvPicPr>
          <p:nvPr/>
        </p:nvPicPr>
        <p:blipFill>
          <a:blip r:embed="rId2" cstate="print"/>
          <a:srcRect b="3491"/>
          <a:stretch>
            <a:fillRect/>
          </a:stretch>
        </p:blipFill>
        <p:spPr bwMode="auto">
          <a:xfrm>
            <a:off x="495300" y="1146175"/>
            <a:ext cx="3998913" cy="554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2" descr="C:\Users\Věra\Desktop\1.Česká poezie-obrázky\milostná 3.jpg"/>
          <p:cNvPicPr>
            <a:picLocks noChangeAspect="1" noChangeArrowheads="1"/>
          </p:cNvPicPr>
          <p:nvPr/>
        </p:nvPicPr>
        <p:blipFill>
          <a:blip r:embed="rId3" cstate="print"/>
          <a:srcRect b="4639"/>
          <a:stretch>
            <a:fillRect/>
          </a:stretch>
        </p:blipFill>
        <p:spPr bwMode="auto">
          <a:xfrm>
            <a:off x="4746625" y="765175"/>
            <a:ext cx="3857625" cy="5919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495300" y="804863"/>
            <a:ext cx="1262063" cy="3683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Milostná</a:t>
            </a: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0" y="46038"/>
            <a:ext cx="750888" cy="65881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>
                <a:latin typeface="Arial Black" pitchFamily="34" charset="0"/>
              </a:rPr>
              <a:t>B</a:t>
            </a:r>
          </a:p>
        </p:txBody>
      </p:sp>
      <p:sp>
        <p:nvSpPr>
          <p:cNvPr id="14342" name="Obdélník 5"/>
          <p:cNvSpPr>
            <a:spLocks noChangeArrowheads="1"/>
          </p:cNvSpPr>
          <p:nvPr/>
        </p:nvSpPr>
        <p:spPr bwMode="auto">
          <a:xfrm>
            <a:off x="750888" y="58738"/>
            <a:ext cx="8388350" cy="64611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800">
                <a:solidFill>
                  <a:srgbClr val="10253F"/>
                </a:solidFill>
                <a:latin typeface="Arial" charset="0"/>
              </a:rPr>
              <a:t>Dále </a:t>
            </a:r>
            <a:r>
              <a:rPr lang="cs-CZ" altLang="cs-CZ" sz="1800" b="1">
                <a:solidFill>
                  <a:srgbClr val="10253F"/>
                </a:solidFill>
                <a:latin typeface="Arial" charset="0"/>
              </a:rPr>
              <a:t>konfrontační texty</a:t>
            </a:r>
            <a:r>
              <a:rPr lang="cs-CZ" altLang="cs-CZ" sz="1800">
                <a:solidFill>
                  <a:srgbClr val="10253F"/>
                </a:solidFill>
                <a:latin typeface="Arial" charset="0"/>
              </a:rPr>
              <a:t>, v nichž se u pomyslné čáry dělící uprostřed stránku porovnávají  dva názory.. </a:t>
            </a:r>
            <a:endParaRPr lang="cs-CZ" altLang="cs-CZ" sz="1800"/>
          </a:p>
        </p:txBody>
      </p:sp>
      <p:sp>
        <p:nvSpPr>
          <p:cNvPr id="14343" name="Rectangle 9"/>
          <p:cNvSpPr>
            <a:spLocks noChangeArrowheads="1"/>
          </p:cNvSpPr>
          <p:nvPr/>
        </p:nvSpPr>
        <p:spPr bwMode="auto">
          <a:xfrm rot="-5400000">
            <a:off x="-1393825" y="4922838"/>
            <a:ext cx="3248025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000"/>
              <a:t>Sken z: Kolář, Jiří: Básně ticha, Český spisovatel, 1994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4213" y="1300163"/>
            <a:ext cx="1468437" cy="3683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Za ty dary</a:t>
            </a: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5000625" y="1300163"/>
            <a:ext cx="974725" cy="3683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Tchoř </a:t>
            </a:r>
            <a:endParaRPr lang="cs-CZ" sz="1800" dirty="0"/>
          </a:p>
        </p:txBody>
      </p:sp>
      <p:pic>
        <p:nvPicPr>
          <p:cNvPr id="15364" name="Picture 6" descr="C:\Users\Věra\Desktop\scans 2\za ty da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1736725"/>
            <a:ext cx="3529012" cy="4860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7" descr="C:\Users\Věra\Desktop\scans 2\tchoř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5" y="1736725"/>
            <a:ext cx="3644900" cy="4860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0" y="411163"/>
            <a:ext cx="715963" cy="52228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C</a:t>
            </a:r>
          </a:p>
        </p:txBody>
      </p:sp>
      <p:sp>
        <p:nvSpPr>
          <p:cNvPr id="15367" name="Obdélník 6"/>
          <p:cNvSpPr>
            <a:spLocks noChangeArrowheads="1"/>
          </p:cNvSpPr>
          <p:nvPr/>
        </p:nvSpPr>
        <p:spPr bwMode="auto">
          <a:xfrm>
            <a:off x="720725" y="333375"/>
            <a:ext cx="7883525" cy="6778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indent="449263">
              <a:buFont typeface="Georgia" pitchFamily="18" charset="0"/>
              <a:buNone/>
            </a:pPr>
            <a:r>
              <a:rPr lang="cs-CZ" altLang="cs-CZ" sz="1800" b="1">
                <a:solidFill>
                  <a:srgbClr val="10253F"/>
                </a:solidFill>
                <a:latin typeface="Arial" charset="0"/>
              </a:rPr>
              <a:t>Narušené básně</a:t>
            </a:r>
            <a:r>
              <a:rPr lang="cs-CZ" altLang="cs-CZ" sz="1800">
                <a:solidFill>
                  <a:srgbClr val="10253F"/>
                </a:solidFill>
                <a:latin typeface="Arial" charset="0"/>
              </a:rPr>
              <a:t>, psané například do čtverce s protrženým otvorem   </a:t>
            </a:r>
          </a:p>
          <a:p>
            <a:pPr indent="449263">
              <a:buFont typeface="Georgia" pitchFamily="18" charset="0"/>
              <a:buNone/>
            </a:pPr>
            <a:r>
              <a:rPr lang="cs-CZ" altLang="cs-CZ" sz="1800">
                <a:solidFill>
                  <a:srgbClr val="10253F"/>
                </a:solidFill>
                <a:latin typeface="Arial" charset="0"/>
              </a:rPr>
              <a:t>uprostřed</a:t>
            </a:r>
            <a:r>
              <a:rPr lang="cs-CZ" altLang="cs-CZ" sz="2000">
                <a:solidFill>
                  <a:srgbClr val="10253F"/>
                </a:solidFill>
                <a:latin typeface="Arial" charset="0"/>
              </a:rPr>
              <a:t>.</a:t>
            </a:r>
          </a:p>
        </p:txBody>
      </p:sp>
      <p:sp>
        <p:nvSpPr>
          <p:cNvPr id="15368" name="Rectangle 10"/>
          <p:cNvSpPr>
            <a:spLocks noChangeArrowheads="1"/>
          </p:cNvSpPr>
          <p:nvPr/>
        </p:nvSpPr>
        <p:spPr bwMode="auto">
          <a:xfrm rot="-5400000">
            <a:off x="-1260475" y="4491038"/>
            <a:ext cx="3248025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000"/>
              <a:t>Sken z: Kolář, Jiří: Básně ticha, Český spisovatel, 1994</a:t>
            </a:r>
          </a:p>
        </p:txBody>
      </p:sp>
      <p:sp>
        <p:nvSpPr>
          <p:cNvPr id="15369" name="Rectangle 11"/>
          <p:cNvSpPr>
            <a:spLocks noChangeArrowheads="1"/>
          </p:cNvSpPr>
          <p:nvPr/>
        </p:nvSpPr>
        <p:spPr bwMode="auto">
          <a:xfrm rot="-5400000">
            <a:off x="7173913" y="4786313"/>
            <a:ext cx="3248025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000"/>
              <a:t>Sken z: Kolář, Jiří: Básně ticha, Český spisovatel, 1994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6" descr="F:\0.1. Dumy - Poezie\2. Poezie 9 -13\zbyde jeden.jpg"/>
          <p:cNvPicPr>
            <a:picLocks noChangeAspect="1" noChangeArrowheads="1"/>
          </p:cNvPicPr>
          <p:nvPr/>
        </p:nvPicPr>
        <p:blipFill>
          <a:blip r:embed="rId2" cstate="print"/>
          <a:srcRect l="56342" t="4832" r="5095" b="9407"/>
          <a:stretch>
            <a:fillRect/>
          </a:stretch>
        </p:blipFill>
        <p:spPr bwMode="auto">
          <a:xfrm>
            <a:off x="1181100" y="1441450"/>
            <a:ext cx="3103563" cy="5300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222375" y="900113"/>
            <a:ext cx="3133725" cy="3683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Potrhaná nebesa –str.1.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418138" y="898525"/>
            <a:ext cx="3133725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Potrhaná nebesa –str.3.</a:t>
            </a:r>
          </a:p>
        </p:txBody>
      </p:sp>
      <p:pic>
        <p:nvPicPr>
          <p:cNvPr id="16389" name="Picture 2" descr="C:\Users\Věra\Desktop\scans 2\potrhaná nebesa 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18138" y="1441450"/>
            <a:ext cx="3133725" cy="530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0" name="Obdélník 5"/>
          <p:cNvSpPr>
            <a:spLocks noChangeArrowheads="1"/>
          </p:cNvSpPr>
          <p:nvPr/>
        </p:nvSpPr>
        <p:spPr bwMode="auto">
          <a:xfrm>
            <a:off x="900113" y="260350"/>
            <a:ext cx="7920037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indent="449263">
              <a:buFont typeface="Georgia" pitchFamily="18" charset="0"/>
              <a:buNone/>
            </a:pPr>
            <a:r>
              <a:rPr lang="cs-CZ" altLang="cs-CZ" sz="1800">
                <a:solidFill>
                  <a:srgbClr val="10253F"/>
                </a:solidFill>
                <a:latin typeface="Arial" charset="0"/>
              </a:rPr>
              <a:t>d) Strojopisné psaní </a:t>
            </a:r>
            <a:r>
              <a:rPr lang="cs-CZ" altLang="cs-CZ" sz="1800" b="1">
                <a:solidFill>
                  <a:srgbClr val="10253F"/>
                </a:solidFill>
                <a:latin typeface="Arial" charset="0"/>
              </a:rPr>
              <a:t>ve svislých a diagonálních směrech. </a:t>
            </a:r>
            <a:endParaRPr lang="cs-CZ" altLang="cs-CZ" sz="1800">
              <a:solidFill>
                <a:srgbClr val="10253F"/>
              </a:solidFill>
              <a:latin typeface="Arial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0825" y="188913"/>
            <a:ext cx="649288" cy="5842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3200" dirty="0">
                <a:solidFill>
                  <a:schemeClr val="bg1"/>
                </a:solidFill>
                <a:latin typeface="Arial Black" pitchFamily="34" charset="0"/>
              </a:rPr>
              <a:t>D</a:t>
            </a:r>
          </a:p>
        </p:txBody>
      </p:sp>
      <p:sp>
        <p:nvSpPr>
          <p:cNvPr id="16392" name="Rectangle 8"/>
          <p:cNvSpPr>
            <a:spLocks noChangeArrowheads="1"/>
          </p:cNvSpPr>
          <p:nvPr/>
        </p:nvSpPr>
        <p:spPr bwMode="auto">
          <a:xfrm rot="-5400000">
            <a:off x="-746125" y="5111750"/>
            <a:ext cx="3248025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000"/>
              <a:t>Sken z: Kolář, Jiří: Básně ticha, Český spisovatel, 1994</a:t>
            </a:r>
          </a:p>
        </p:txBody>
      </p:sp>
      <p:sp>
        <p:nvSpPr>
          <p:cNvPr id="16393" name="Rectangle 10"/>
          <p:cNvSpPr>
            <a:spLocks noChangeArrowheads="1"/>
          </p:cNvSpPr>
          <p:nvPr/>
        </p:nvSpPr>
        <p:spPr bwMode="auto">
          <a:xfrm rot="5400000">
            <a:off x="7146925" y="4922838"/>
            <a:ext cx="3248025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000"/>
              <a:t>Sken z: Kolář, Jiří: Básně ticha, Český spisovatel, 1994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Users\Věra\Desktop\1.Jiří Kolář\Kalvárie.jpg"/>
          <p:cNvPicPr>
            <a:picLocks noChangeAspect="1" noChangeArrowheads="1"/>
          </p:cNvPicPr>
          <p:nvPr/>
        </p:nvPicPr>
        <p:blipFill>
          <a:blip r:embed="rId2" cstate="print"/>
          <a:srcRect t="9250" r="12915" b="3699"/>
          <a:stretch>
            <a:fillRect/>
          </a:stretch>
        </p:blipFill>
        <p:spPr bwMode="auto">
          <a:xfrm>
            <a:off x="4500563" y="1844675"/>
            <a:ext cx="4129087" cy="3960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3" descr="C:\Users\Věra\Desktop\1.Jiří Kolář\Všechno říci znovu.jpg"/>
          <p:cNvPicPr>
            <a:picLocks noChangeAspect="1" noChangeArrowheads="1"/>
          </p:cNvPicPr>
          <p:nvPr/>
        </p:nvPicPr>
        <p:blipFill>
          <a:blip r:embed="rId3" cstate="print"/>
          <a:srcRect l="3688" t="3391" r="4565" b="3764"/>
          <a:stretch>
            <a:fillRect/>
          </a:stretch>
        </p:blipFill>
        <p:spPr bwMode="auto">
          <a:xfrm>
            <a:off x="611188" y="1844675"/>
            <a:ext cx="3600450" cy="3960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4500563" y="1360488"/>
            <a:ext cx="2406650" cy="3667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Všechno říci jinak</a:t>
            </a:r>
          </a:p>
        </p:txBody>
      </p:sp>
      <p:sp>
        <p:nvSpPr>
          <p:cNvPr id="5" name="Obdélník 4"/>
          <p:cNvSpPr/>
          <p:nvPr/>
        </p:nvSpPr>
        <p:spPr>
          <a:xfrm>
            <a:off x="593725" y="1330325"/>
            <a:ext cx="2520950" cy="36671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Všechno říci znovu</a:t>
            </a:r>
          </a:p>
        </p:txBody>
      </p:sp>
      <p:sp>
        <p:nvSpPr>
          <p:cNvPr id="17414" name="Obdélník 5"/>
          <p:cNvSpPr>
            <a:spLocks noChangeArrowheads="1"/>
          </p:cNvSpPr>
          <p:nvPr/>
        </p:nvSpPr>
        <p:spPr bwMode="auto">
          <a:xfrm>
            <a:off x="517525" y="379413"/>
            <a:ext cx="8604250" cy="6445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indent="449263">
              <a:buFont typeface="Georgia" pitchFamily="18" charset="0"/>
              <a:buNone/>
            </a:pPr>
            <a:r>
              <a:rPr lang="cs-CZ" altLang="cs-CZ" sz="1800">
                <a:solidFill>
                  <a:srgbClr val="10253F"/>
                </a:solidFill>
                <a:latin typeface="Arial" charset="0"/>
              </a:rPr>
              <a:t>e)Je zde  řada prvních </a:t>
            </a:r>
            <a:r>
              <a:rPr lang="cs-CZ" altLang="cs-CZ" sz="1800" b="1">
                <a:solidFill>
                  <a:srgbClr val="10253F"/>
                </a:solidFill>
                <a:latin typeface="Arial" charset="0"/>
              </a:rPr>
              <a:t>slovolamů </a:t>
            </a:r>
            <a:r>
              <a:rPr lang="cs-CZ" altLang="cs-CZ" sz="1800">
                <a:solidFill>
                  <a:srgbClr val="10253F"/>
                </a:solidFill>
                <a:latin typeface="Arial" charset="0"/>
              </a:rPr>
              <a:t> „lámajících“ slova na hlásky a konečně  na písmena podle geometrických obrazců, do nichž jsou vepsány.</a:t>
            </a:r>
          </a:p>
        </p:txBody>
      </p:sp>
      <p:sp>
        <p:nvSpPr>
          <p:cNvPr id="7" name="Obdélník 6"/>
          <p:cNvSpPr/>
          <p:nvPr/>
        </p:nvSpPr>
        <p:spPr>
          <a:xfrm>
            <a:off x="12700" y="379413"/>
            <a:ext cx="517525" cy="5842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3200" dirty="0">
                <a:solidFill>
                  <a:schemeClr val="bg1"/>
                </a:solidFill>
                <a:latin typeface="Arial Black" pitchFamily="34" charset="0"/>
              </a:rPr>
              <a:t>E</a:t>
            </a:r>
          </a:p>
        </p:txBody>
      </p:sp>
      <p:sp>
        <p:nvSpPr>
          <p:cNvPr id="17416" name="Rectangle 9"/>
          <p:cNvSpPr>
            <a:spLocks noChangeArrowheads="1"/>
          </p:cNvSpPr>
          <p:nvPr/>
        </p:nvSpPr>
        <p:spPr bwMode="auto">
          <a:xfrm>
            <a:off x="107950" y="6067425"/>
            <a:ext cx="4319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 b="1">
                <a:solidFill>
                  <a:srgbClr val="17375E"/>
                </a:solidFill>
              </a:rPr>
              <a:t>Strojem psaná věta Zrození poezie vybuchuje jako nová  hvězda do prázdného prostoru.</a:t>
            </a:r>
          </a:p>
        </p:txBody>
      </p:sp>
      <p:sp>
        <p:nvSpPr>
          <p:cNvPr id="17417" name="Rectangle 10"/>
          <p:cNvSpPr>
            <a:spLocks noChangeArrowheads="1"/>
          </p:cNvSpPr>
          <p:nvPr/>
        </p:nvSpPr>
        <p:spPr bwMode="auto">
          <a:xfrm>
            <a:off x="4394200" y="6069013"/>
            <a:ext cx="4572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 b="1">
                <a:solidFill>
                  <a:srgbClr val="17375E"/>
                </a:solidFill>
              </a:rPr>
              <a:t>Ze slov Zánik poezie se sypou rozpadlá písmena otvorem</a:t>
            </a:r>
          </a:p>
          <a:p>
            <a:r>
              <a:rPr lang="cs-CZ" altLang="cs-CZ" sz="1200" b="1">
                <a:solidFill>
                  <a:srgbClr val="17375E"/>
                </a:solidFill>
              </a:rPr>
              <a:t>proříznuté stránky kamsi do prázdna…</a:t>
            </a:r>
          </a:p>
        </p:txBody>
      </p:sp>
      <p:sp>
        <p:nvSpPr>
          <p:cNvPr id="17418" name="Rectangle 11"/>
          <p:cNvSpPr>
            <a:spLocks noChangeArrowheads="1"/>
          </p:cNvSpPr>
          <p:nvPr/>
        </p:nvSpPr>
        <p:spPr bwMode="auto">
          <a:xfrm rot="-5400000">
            <a:off x="-1563687" y="3805237"/>
            <a:ext cx="3816350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  <a:buClr>
                <a:srgbClr val="9BBB59"/>
              </a:buClr>
            </a:pPr>
            <a:r>
              <a:rPr lang="cs-CZ" altLang="cs-CZ" sz="1000"/>
              <a:t>Sken ze : Chalupecký, Jiří, Padrta, Jiří, Lamač, Miroslav, Moulin,</a:t>
            </a:r>
          </a:p>
          <a:p>
            <a:pPr eaLnBrk="0" hangingPunct="0">
              <a:spcBef>
                <a:spcPct val="50000"/>
              </a:spcBef>
              <a:buClr>
                <a:srgbClr val="9BBB59"/>
              </a:buClr>
            </a:pPr>
            <a:r>
              <a:rPr lang="cs-CZ" altLang="cs-CZ" sz="1000"/>
              <a:t> Raul-Jean: Jiří Kolář, Odeon 1993</a:t>
            </a:r>
            <a:endParaRPr lang="cs-CZ" altLang="cs-CZ" sz="1000">
              <a:latin typeface="Arial" charset="0"/>
            </a:endParaRPr>
          </a:p>
        </p:txBody>
      </p:sp>
      <p:sp>
        <p:nvSpPr>
          <p:cNvPr id="17419" name="Rectangle 12"/>
          <p:cNvSpPr>
            <a:spLocks noChangeArrowheads="1"/>
          </p:cNvSpPr>
          <p:nvPr/>
        </p:nvSpPr>
        <p:spPr bwMode="auto">
          <a:xfrm rot="-5400000">
            <a:off x="6853238" y="3589338"/>
            <a:ext cx="4176712" cy="398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  <a:buClr>
                <a:srgbClr val="9BBB59"/>
              </a:buClr>
            </a:pPr>
            <a:r>
              <a:rPr lang="cs-CZ" altLang="cs-CZ"/>
              <a:t>Sken ze : Chalupecký, Jiří, Padrta, Jiří, Lamač, Miroslav, Moulin, Raul-Jean: Jiří Kolář, </a:t>
            </a:r>
          </a:p>
          <a:p>
            <a:pPr eaLnBrk="0" hangingPunct="0">
              <a:spcBef>
                <a:spcPct val="50000"/>
              </a:spcBef>
              <a:buClr>
                <a:srgbClr val="9BBB59"/>
              </a:buClr>
            </a:pPr>
            <a:r>
              <a:rPr lang="cs-CZ" altLang="cs-CZ"/>
              <a:t>Odeon 1993</a:t>
            </a:r>
            <a:endParaRPr lang="cs-CZ" altLang="cs-CZ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2636838"/>
            <a:ext cx="8534400" cy="3887787"/>
          </a:xfrm>
        </p:spPr>
        <p:txBody>
          <a:bodyPr rtlCol="0">
            <a:noAutofit/>
          </a:bodyPr>
          <a:lstStyle/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       Druhá část začíná </a:t>
            </a:r>
            <a:r>
              <a:rPr lang="cs-CZ" sz="2400" b="1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Zpěvem ticha</a:t>
            </a: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, který symbolizuje  ticho před zrozením jazyka.</a:t>
            </a: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Jsou zde další </a:t>
            </a:r>
            <a:r>
              <a:rPr lang="cs-CZ" sz="2400" dirty="0" err="1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slovolamy</a:t>
            </a: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, básně z destruovaných slov, slabik a citoslovcí, přídavných jmen, příslovcí. </a:t>
            </a: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endParaRPr lang="cs-CZ" sz="2400" dirty="0" smtClean="0">
              <a:solidFill>
                <a:srgbClr val="1F497D">
                  <a:lumMod val="50000"/>
                </a:srgbClr>
              </a:solidFill>
              <a:latin typeface="Arial" pitchFamily="34" charset="0"/>
              <a:cs typeface="Arial" pitchFamily="34" charset="0"/>
            </a:endParaRP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Ve </a:t>
            </a:r>
            <a:r>
              <a:rPr lang="cs-CZ" sz="2400" b="1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Stávce samohlásek </a:t>
            </a: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dosahuje proces  otevření řeči vrcholu</a:t>
            </a: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, veškerý </a:t>
            </a: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písmenkový materiál propadá chaosu – je to krajní mez kritiky řeči.</a:t>
            </a:r>
            <a:endParaRPr lang="cs-CZ" sz="2400" dirty="0" smtClean="0">
              <a:solidFill>
                <a:srgbClr val="1F497D">
                  <a:lumMod val="50000"/>
                </a:srgbClr>
              </a:solidFill>
              <a:latin typeface="Arial" pitchFamily="34" charset="0"/>
              <a:cs typeface="Arial" pitchFamily="34" charset="0"/>
            </a:endParaRP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435" name="Obdélník 4"/>
          <p:cNvSpPr>
            <a:spLocks noChangeArrowheads="1"/>
          </p:cNvSpPr>
          <p:nvPr/>
        </p:nvSpPr>
        <p:spPr bwMode="auto">
          <a:xfrm>
            <a:off x="500063" y="5775325"/>
            <a:ext cx="8429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rgbClr val="10253F"/>
                </a:solidFill>
                <a:latin typeface="Arial" charset="0"/>
              </a:rPr>
              <a:t>          </a:t>
            </a:r>
            <a:endParaRPr lang="cs-CZ" altLang="cs-CZ" sz="240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6400" y="839788"/>
            <a:ext cx="431800" cy="28892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>
              <a:solidFill>
                <a:srgbClr val="FFFFFF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06400" y="1674813"/>
            <a:ext cx="431800" cy="287337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>
              <a:solidFill>
                <a:srgbClr val="FFFFFF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87450" y="692150"/>
            <a:ext cx="4989513" cy="5842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32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Básně ticha (1992) </a:t>
            </a:r>
            <a:endParaRPr lang="cs-CZ" sz="32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187450" y="1557338"/>
            <a:ext cx="6553200" cy="5238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marL="822325" indent="-457200" fontAlgn="auto">
              <a:spcAft>
                <a:spcPts val="0"/>
              </a:spcAft>
              <a:defRPr/>
            </a:pPr>
            <a:r>
              <a:rPr lang="cs-CZ" sz="2800" dirty="0">
                <a:solidFill>
                  <a:srgbClr val="1F497D">
                    <a:lumMod val="50000"/>
                  </a:srgbClr>
                </a:solidFill>
                <a:latin typeface="Arial Black" pitchFamily="34" charset="0"/>
                <a:cs typeface="Arial" pitchFamily="34" charset="0"/>
              </a:rPr>
              <a:t>2) Y 61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  <p:bldP spid="8" grpId="0" animBg="1"/>
      <p:bldP spid="6" grpId="0" animBg="1"/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7B3A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95875" y="893763"/>
            <a:ext cx="1441450" cy="36988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Zpěv hoře</a:t>
            </a:r>
            <a:endParaRPr lang="cs-CZ" sz="1800" dirty="0"/>
          </a:p>
        </p:txBody>
      </p:sp>
      <p:sp>
        <p:nvSpPr>
          <p:cNvPr id="28675" name="Obdélník 2"/>
          <p:cNvSpPr>
            <a:spLocks noChangeArrowheads="1"/>
          </p:cNvSpPr>
          <p:nvPr/>
        </p:nvSpPr>
        <p:spPr bwMode="auto">
          <a:xfrm>
            <a:off x="468313" y="906463"/>
            <a:ext cx="1825625" cy="3683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rgbClr val="17375E"/>
                </a:solidFill>
                <a:latin typeface="Arial Black" pitchFamily="34" charset="0"/>
              </a:rPr>
              <a:t>Zpěv ticha</a:t>
            </a:r>
            <a:endParaRPr lang="cs-CZ" sz="1800" dirty="0"/>
          </a:p>
        </p:txBody>
      </p:sp>
      <p:pic>
        <p:nvPicPr>
          <p:cNvPr id="19460" name="Picture 4" descr="C:\Users\Věra\Desktop\1.Jiří Kolář\stávka samohlásek.jpg"/>
          <p:cNvPicPr>
            <a:picLocks noChangeAspect="1" noChangeArrowheads="1"/>
          </p:cNvPicPr>
          <p:nvPr/>
        </p:nvPicPr>
        <p:blipFill>
          <a:blip r:embed="rId2" cstate="print"/>
          <a:srcRect l="9085" t="8925" r="6255" b="6281"/>
          <a:stretch>
            <a:fillRect/>
          </a:stretch>
        </p:blipFill>
        <p:spPr bwMode="auto">
          <a:xfrm>
            <a:off x="468313" y="1773238"/>
            <a:ext cx="4154487" cy="415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5" descr="F:\0.1. Dumy - Poezie\2. Poezie 9 -13\zpěc hoře 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65713" y="1766888"/>
            <a:ext cx="3744912" cy="415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2" name="Rectangle 8"/>
          <p:cNvSpPr>
            <a:spLocks noChangeArrowheads="1"/>
          </p:cNvSpPr>
          <p:nvPr/>
        </p:nvSpPr>
        <p:spPr bwMode="auto">
          <a:xfrm>
            <a:off x="503238" y="6021388"/>
            <a:ext cx="4140200" cy="398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  <a:buClr>
                <a:srgbClr val="9BBB59"/>
              </a:buClr>
            </a:pPr>
            <a:endParaRPr lang="cs-CZ" altLang="cs-CZ"/>
          </a:p>
          <a:p>
            <a:pPr eaLnBrk="0" hangingPunct="0">
              <a:spcBef>
                <a:spcPct val="50000"/>
              </a:spcBef>
              <a:buClr>
                <a:srgbClr val="9BBB59"/>
              </a:buClr>
            </a:pPr>
            <a:endParaRPr lang="cs-CZ" altLang="cs-CZ"/>
          </a:p>
        </p:txBody>
      </p:sp>
      <p:sp>
        <p:nvSpPr>
          <p:cNvPr id="19463" name="Rectangle 9"/>
          <p:cNvSpPr>
            <a:spLocks noChangeArrowheads="1"/>
          </p:cNvSpPr>
          <p:nvPr/>
        </p:nvSpPr>
        <p:spPr bwMode="auto">
          <a:xfrm>
            <a:off x="468313" y="6140450"/>
            <a:ext cx="2717800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  <a:buClr>
                <a:srgbClr val="9BBB59"/>
              </a:buClr>
            </a:pPr>
            <a:r>
              <a:rPr lang="cs-CZ" altLang="cs-CZ" sz="1000">
                <a:latin typeface="Arial" charset="0"/>
              </a:rPr>
              <a:t> Sken ze : Chalupecký, Jiří, Padrta, Jiří, Lamač, Miroslav, Moulin, Raul-Jean: Jiří Kolář, Odeon 1993</a:t>
            </a:r>
          </a:p>
        </p:txBody>
      </p:sp>
      <p:sp>
        <p:nvSpPr>
          <p:cNvPr id="19464" name="Obdélník 7"/>
          <p:cNvSpPr>
            <a:spLocks noChangeArrowheads="1"/>
          </p:cNvSpPr>
          <p:nvPr/>
        </p:nvSpPr>
        <p:spPr bwMode="auto">
          <a:xfrm>
            <a:off x="5095875" y="6299200"/>
            <a:ext cx="3265488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000"/>
              <a:t>Sken z: Kolář, Jiří: Básně ticha, Český spisovatel, 1994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7B3A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92138" y="1023938"/>
            <a:ext cx="2009775" cy="369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Zrození jazyka</a:t>
            </a:r>
            <a:endParaRPr lang="cs-CZ" sz="1800" dirty="0"/>
          </a:p>
        </p:txBody>
      </p:sp>
      <p:sp>
        <p:nvSpPr>
          <p:cNvPr id="3" name="Obdélník 2"/>
          <p:cNvSpPr/>
          <p:nvPr/>
        </p:nvSpPr>
        <p:spPr>
          <a:xfrm>
            <a:off x="5003800" y="1023938"/>
            <a:ext cx="2693988" cy="3683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Stávka samohlásek</a:t>
            </a:r>
            <a:endParaRPr lang="cs-CZ" sz="1800" dirty="0"/>
          </a:p>
        </p:txBody>
      </p:sp>
      <p:pic>
        <p:nvPicPr>
          <p:cNvPr id="20484" name="Picture 5" descr="C:\Users\Věra\Desktop\1.Jiří Kolář\scan0008.jpg"/>
          <p:cNvPicPr>
            <a:picLocks noChangeAspect="1" noChangeArrowheads="1"/>
          </p:cNvPicPr>
          <p:nvPr/>
        </p:nvPicPr>
        <p:blipFill>
          <a:blip r:embed="rId2" cstate="print"/>
          <a:srcRect l="24336" t="24519" r="24034" b="17760"/>
          <a:stretch>
            <a:fillRect/>
          </a:stretch>
        </p:blipFill>
        <p:spPr bwMode="auto">
          <a:xfrm>
            <a:off x="584200" y="1628775"/>
            <a:ext cx="4086225" cy="424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5" descr="G:\HPSCANS\scan0002.jpg"/>
          <p:cNvPicPr>
            <a:picLocks noChangeAspect="1" noChangeArrowheads="1"/>
          </p:cNvPicPr>
          <p:nvPr/>
        </p:nvPicPr>
        <p:blipFill>
          <a:blip r:embed="rId3" cstate="print"/>
          <a:srcRect l="18950" t="24281" r="31050" b="18048"/>
          <a:stretch>
            <a:fillRect/>
          </a:stretch>
        </p:blipFill>
        <p:spPr bwMode="auto">
          <a:xfrm>
            <a:off x="5003800" y="1628775"/>
            <a:ext cx="3687763" cy="424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6" name="Rectangle 6"/>
          <p:cNvSpPr>
            <a:spLocks noChangeArrowheads="1"/>
          </p:cNvSpPr>
          <p:nvPr/>
        </p:nvSpPr>
        <p:spPr bwMode="auto">
          <a:xfrm>
            <a:off x="827088" y="6054725"/>
            <a:ext cx="3600450" cy="398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  <a:buClr>
                <a:srgbClr val="9BBB59"/>
              </a:buClr>
            </a:pPr>
            <a:r>
              <a:rPr lang="cs-CZ" altLang="cs-CZ"/>
              <a:t>Sken ze : Chalupecký, Jiří, Padrta, Jiří, Lamač, Miroslav, Moulin, Raul-Jean,</a:t>
            </a:r>
          </a:p>
          <a:p>
            <a:pPr eaLnBrk="0" hangingPunct="0">
              <a:spcBef>
                <a:spcPct val="50000"/>
              </a:spcBef>
              <a:buClr>
                <a:srgbClr val="9BBB59"/>
              </a:buClr>
            </a:pPr>
            <a:r>
              <a:rPr lang="cs-CZ" altLang="cs-CZ"/>
              <a:t> Jiří Kolář, Odeon 1993</a:t>
            </a:r>
            <a:endParaRPr lang="cs-CZ" altLang="cs-CZ">
              <a:latin typeface="Arial" charset="0"/>
            </a:endParaRPr>
          </a:p>
        </p:txBody>
      </p:sp>
      <p:sp>
        <p:nvSpPr>
          <p:cNvPr id="20487" name="Rectangle 7"/>
          <p:cNvSpPr>
            <a:spLocks noChangeArrowheads="1"/>
          </p:cNvSpPr>
          <p:nvPr/>
        </p:nvSpPr>
        <p:spPr bwMode="auto">
          <a:xfrm>
            <a:off x="5040313" y="6092825"/>
            <a:ext cx="356393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Sken ze : Chalupecký, Jiří, Padrta, Jiří, Lamač, Miroslav, Moulin, Raul-Jean,</a:t>
            </a:r>
          </a:p>
          <a:p>
            <a:r>
              <a:rPr lang="cs-CZ" altLang="cs-CZ"/>
              <a:t> Jiří Kolář, Odeon 1993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7B3A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4" descr="F:\0.1. Dumy - Poezie\2. Poezie 9 -13\portrét ozvěny.jpg"/>
          <p:cNvPicPr>
            <a:picLocks noChangeAspect="1" noChangeArrowheads="1"/>
          </p:cNvPicPr>
          <p:nvPr/>
        </p:nvPicPr>
        <p:blipFill>
          <a:blip r:embed="rId3" cstate="print"/>
          <a:srcRect l="13501" t="1033" r="3293" b="10852"/>
          <a:stretch>
            <a:fillRect/>
          </a:stretch>
        </p:blipFill>
        <p:spPr bwMode="auto">
          <a:xfrm>
            <a:off x="4356100" y="1341438"/>
            <a:ext cx="4572000" cy="504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5" descr="F:\0.1. Dumy - Poezie\2. Poezie 9 -13\zpěv smíchu.jpg"/>
          <p:cNvPicPr>
            <a:picLocks noChangeAspect="1" noChangeArrowheads="1"/>
          </p:cNvPicPr>
          <p:nvPr/>
        </p:nvPicPr>
        <p:blipFill>
          <a:blip r:embed="rId4" cstate="print"/>
          <a:srcRect l="7535" b="13179"/>
          <a:stretch>
            <a:fillRect/>
          </a:stretch>
        </p:blipFill>
        <p:spPr bwMode="auto">
          <a:xfrm>
            <a:off x="323850" y="1341438"/>
            <a:ext cx="3525838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323850" y="765175"/>
            <a:ext cx="1782763" cy="3683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Zpěv smíchu</a:t>
            </a:r>
            <a:endParaRPr lang="cs-CZ" sz="1800" dirty="0"/>
          </a:p>
        </p:txBody>
      </p:sp>
      <p:sp>
        <p:nvSpPr>
          <p:cNvPr id="7" name="Obdélník 6"/>
          <p:cNvSpPr/>
          <p:nvPr/>
        </p:nvSpPr>
        <p:spPr>
          <a:xfrm>
            <a:off x="4356100" y="763588"/>
            <a:ext cx="2028825" cy="369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Portrét ozvěny</a:t>
            </a:r>
            <a:endParaRPr lang="cs-CZ" sz="1800" dirty="0"/>
          </a:p>
        </p:txBody>
      </p:sp>
      <p:sp>
        <p:nvSpPr>
          <p:cNvPr id="21510" name="Obdélník 7"/>
          <p:cNvSpPr>
            <a:spLocks noChangeArrowheads="1"/>
          </p:cNvSpPr>
          <p:nvPr/>
        </p:nvSpPr>
        <p:spPr bwMode="auto">
          <a:xfrm>
            <a:off x="5943600" y="6524625"/>
            <a:ext cx="26606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Sken z: Kolář, Jiří: Básně ticha, Český spisovatel, 1994</a:t>
            </a:r>
          </a:p>
        </p:txBody>
      </p:sp>
      <p:sp>
        <p:nvSpPr>
          <p:cNvPr id="21511" name="Obdélník 8"/>
          <p:cNvSpPr>
            <a:spLocks noChangeArrowheads="1"/>
          </p:cNvSpPr>
          <p:nvPr/>
        </p:nvSpPr>
        <p:spPr bwMode="auto">
          <a:xfrm>
            <a:off x="468313" y="6381750"/>
            <a:ext cx="26606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Sken z: Kolář, Jiří: Básně ticha, Český spisovatel, 1994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7B3A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5" descr="F:\0.1. Dumy - Poezie\2. Poezie 9 -13\polévka pro hladové.jpg"/>
          <p:cNvPicPr>
            <a:picLocks noChangeAspect="1" noChangeArrowheads="1"/>
          </p:cNvPicPr>
          <p:nvPr/>
        </p:nvPicPr>
        <p:blipFill>
          <a:blip r:embed="rId2" cstate="print"/>
          <a:srcRect l="1811" t="17570" r="3583" b="7687"/>
          <a:stretch>
            <a:fillRect/>
          </a:stretch>
        </p:blipFill>
        <p:spPr bwMode="auto">
          <a:xfrm>
            <a:off x="393700" y="1616075"/>
            <a:ext cx="4392613" cy="4230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Picture 6" descr="F:\0.1. Dumy - Poezie\2. Poezie 9 -13\dny.jpg"/>
          <p:cNvPicPr>
            <a:picLocks noChangeAspect="1" noChangeArrowheads="1"/>
          </p:cNvPicPr>
          <p:nvPr/>
        </p:nvPicPr>
        <p:blipFill>
          <a:blip r:embed="rId3" cstate="print"/>
          <a:srcRect l="43385" b="15259"/>
          <a:stretch>
            <a:fillRect/>
          </a:stretch>
        </p:blipFill>
        <p:spPr bwMode="auto">
          <a:xfrm>
            <a:off x="5564188" y="1616075"/>
            <a:ext cx="2349500" cy="4230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5564188" y="974725"/>
            <a:ext cx="654050" cy="36671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Dny</a:t>
            </a:r>
            <a:endParaRPr lang="cs-CZ" sz="1800" dirty="0"/>
          </a:p>
        </p:txBody>
      </p:sp>
      <p:sp>
        <p:nvSpPr>
          <p:cNvPr id="8" name="Obdélník 7"/>
          <p:cNvSpPr/>
          <p:nvPr/>
        </p:nvSpPr>
        <p:spPr>
          <a:xfrm>
            <a:off x="393700" y="974725"/>
            <a:ext cx="2711450" cy="36671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dirty="0">
                <a:solidFill>
                  <a:schemeClr val="tx2"/>
                </a:solidFill>
                <a:latin typeface="Arial Black" pitchFamily="34" charset="0"/>
                <a:cs typeface="Arial" pitchFamily="34" charset="0"/>
              </a:rPr>
              <a:t>Polévka pro hladové</a:t>
            </a:r>
          </a:p>
        </p:txBody>
      </p:sp>
      <p:sp>
        <p:nvSpPr>
          <p:cNvPr id="22534" name="Obdélník 5"/>
          <p:cNvSpPr>
            <a:spLocks noChangeArrowheads="1"/>
          </p:cNvSpPr>
          <p:nvPr/>
        </p:nvSpPr>
        <p:spPr bwMode="auto">
          <a:xfrm>
            <a:off x="417513" y="6107113"/>
            <a:ext cx="26622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Sken z: Kolář, Jiří: Básně ticha, Český spisovatel, 1994</a:t>
            </a:r>
          </a:p>
        </p:txBody>
      </p:sp>
      <p:sp>
        <p:nvSpPr>
          <p:cNvPr id="22535" name="Obdélník 8"/>
          <p:cNvSpPr>
            <a:spLocks noChangeArrowheads="1"/>
          </p:cNvSpPr>
          <p:nvPr/>
        </p:nvSpPr>
        <p:spPr bwMode="auto">
          <a:xfrm>
            <a:off x="5564188" y="6107113"/>
            <a:ext cx="26606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Sken z: Kolář, Jiří: Básně ticha, Český spisovatel, 1994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54025" y="981075"/>
            <a:ext cx="2368550" cy="3683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dirty="0">
                <a:latin typeface="Arial Black" pitchFamily="34" charset="0"/>
              </a:rPr>
              <a:t>Prodaná písnička</a:t>
            </a:r>
          </a:p>
        </p:txBody>
      </p:sp>
      <p:pic>
        <p:nvPicPr>
          <p:cNvPr id="23555" name="Picture 7" descr="G:\HPSCANS\prodaná písnička.jpg"/>
          <p:cNvPicPr>
            <a:picLocks noChangeAspect="1" noChangeArrowheads="1"/>
          </p:cNvPicPr>
          <p:nvPr/>
        </p:nvPicPr>
        <p:blipFill>
          <a:blip r:embed="rId2" cstate="print"/>
          <a:srcRect r="8276"/>
          <a:stretch>
            <a:fillRect/>
          </a:stretch>
        </p:blipFill>
        <p:spPr bwMode="auto">
          <a:xfrm>
            <a:off x="454025" y="1549400"/>
            <a:ext cx="3938588" cy="4471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9" descr="G:\HPSCANS\koupená not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9338" y="1520825"/>
            <a:ext cx="2789237" cy="450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4859338" y="981075"/>
            <a:ext cx="1933575" cy="3683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dirty="0">
                <a:latin typeface="Arial Black" pitchFamily="34" charset="0"/>
              </a:rPr>
              <a:t>Koupená nota</a:t>
            </a:r>
          </a:p>
        </p:txBody>
      </p:sp>
      <p:sp>
        <p:nvSpPr>
          <p:cNvPr id="23558" name="Obdélník 5"/>
          <p:cNvSpPr>
            <a:spLocks noChangeArrowheads="1"/>
          </p:cNvSpPr>
          <p:nvPr/>
        </p:nvSpPr>
        <p:spPr bwMode="auto">
          <a:xfrm>
            <a:off x="468313" y="6165850"/>
            <a:ext cx="26606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Sken z: Kolář, Jiří: Básně ticha, Český spisovatel, 1994</a:t>
            </a:r>
          </a:p>
        </p:txBody>
      </p:sp>
      <p:sp>
        <p:nvSpPr>
          <p:cNvPr id="23559" name="Obdélník 6"/>
          <p:cNvSpPr>
            <a:spLocks noChangeArrowheads="1"/>
          </p:cNvSpPr>
          <p:nvPr/>
        </p:nvSpPr>
        <p:spPr bwMode="auto">
          <a:xfrm>
            <a:off x="4849813" y="6165850"/>
            <a:ext cx="26622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Sken z: Kolář, Jiří: Básně ticha, Český spisovatel, 1994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852738"/>
            <a:ext cx="9144000" cy="3600450"/>
          </a:xfrm>
        </p:spPr>
        <p:txBody>
          <a:bodyPr rtlCol="0">
            <a:noAutofit/>
          </a:bodyPr>
          <a:lstStyle/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  30 typografických básní–obrazů inspirovaných  osobnostmi moderního umění ( </a:t>
            </a:r>
            <a:r>
              <a:rPr lang="cs-CZ" sz="2400" dirty="0" err="1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Malevič</a:t>
            </a: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Brancusi</a:t>
            </a: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Calder</a:t>
            </a: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Miró</a:t>
            </a: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Mondrian</a:t>
            </a: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….)  </a:t>
            </a: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Ze slova rozřezaného na hláskový a písmenný materiál  je sestaven charakteristický </a:t>
            </a:r>
            <a:r>
              <a:rPr lang="cs-CZ" sz="2400" dirty="0" err="1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typogram</a:t>
            </a: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 – symbol připomínající ducha určitého díla..</a:t>
            </a: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Myšlenka  </a:t>
            </a:r>
            <a:r>
              <a:rPr lang="cs-CZ" sz="2400" dirty="0" err="1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Apollinairových</a:t>
            </a: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 Kaligramů je tu </a:t>
            </a:r>
            <a:r>
              <a:rPr lang="cs-CZ" sz="2400" b="1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nově aplikována </a:t>
            </a: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na </a:t>
            </a:r>
            <a:r>
              <a:rPr lang="cs-CZ" sz="2400" b="1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originální</a:t>
            </a: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 nápad vytvořit </a:t>
            </a:r>
            <a:r>
              <a:rPr lang="cs-CZ" sz="2400" b="1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strojopisnou galerii portrétů</a:t>
            </a: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, je vytvořen most mezi poezií a výtvarnictvím.</a:t>
            </a: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400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3538" y="974725"/>
            <a:ext cx="431800" cy="28892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>
              <a:solidFill>
                <a:srgbClr val="FFFFFF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3538" y="1773238"/>
            <a:ext cx="431800" cy="287337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>
              <a:solidFill>
                <a:srgbClr val="FFFFFF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65213" y="827088"/>
            <a:ext cx="4989512" cy="5842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32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Básně ticha  (1992)</a:t>
            </a:r>
            <a:endParaRPr lang="cs-CZ" sz="32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042988" y="1681163"/>
            <a:ext cx="6553200" cy="5238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marL="822325" indent="-457200" fontAlgn="auto">
              <a:spcAft>
                <a:spcPts val="0"/>
              </a:spcAft>
              <a:defRPr/>
            </a:pPr>
            <a:r>
              <a:rPr lang="cs-CZ" sz="2800" dirty="0">
                <a:solidFill>
                  <a:srgbClr val="1F497D">
                    <a:lumMod val="50000"/>
                  </a:srgbClr>
                </a:solidFill>
                <a:latin typeface="Arial Black" pitchFamily="34" charset="0"/>
                <a:cs typeface="Arial" pitchFamily="34" charset="0"/>
              </a:rPr>
              <a:t>3) </a:t>
            </a:r>
            <a:r>
              <a:rPr lang="cs-CZ" sz="2800" dirty="0" err="1">
                <a:solidFill>
                  <a:srgbClr val="1F497D">
                    <a:lumMod val="50000"/>
                  </a:srgbClr>
                </a:solidFill>
                <a:latin typeface="Arial Black" pitchFamily="34" charset="0"/>
                <a:cs typeface="Arial" pitchFamily="34" charset="0"/>
              </a:rPr>
              <a:t>Gersaintův</a:t>
            </a:r>
            <a:r>
              <a:rPr lang="cs-CZ" sz="2800" dirty="0">
                <a:solidFill>
                  <a:srgbClr val="1F497D">
                    <a:lumMod val="50000"/>
                  </a:srgbClr>
                </a:solidFill>
                <a:latin typeface="Arial Black" pitchFamily="34" charset="0"/>
                <a:cs typeface="Arial" pitchFamily="34" charset="0"/>
              </a:rPr>
              <a:t> vývěsní štít</a:t>
            </a:r>
          </a:p>
        </p:txBody>
      </p:sp>
      <p:sp>
        <p:nvSpPr>
          <p:cNvPr id="25607" name="Obdélník 8"/>
          <p:cNvSpPr>
            <a:spLocks noChangeArrowheads="1"/>
          </p:cNvSpPr>
          <p:nvPr/>
        </p:nvSpPr>
        <p:spPr bwMode="auto">
          <a:xfrm>
            <a:off x="1331913" y="2195513"/>
            <a:ext cx="71278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800" b="1">
                <a:solidFill>
                  <a:srgbClr val="10253F"/>
                </a:solidFill>
                <a:latin typeface="Arial" charset="0"/>
              </a:rPr>
              <a:t>(Gersaint je název obrazu malíře Jeana Antoina Watteaua)</a:t>
            </a:r>
            <a:endParaRPr lang="cs-CZ" altLang="cs-CZ" sz="1800" b="1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  <p:bldP spid="8" grpId="0" animBg="1"/>
      <p:bldP spid="6" grpId="0" animBg="1"/>
      <p:bldP spid="11" grpId="0" animBg="1"/>
      <p:bldP spid="2560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1200" y="981075"/>
            <a:ext cx="2897188" cy="369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 err="1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Guillaume</a:t>
            </a: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lang="cs-CZ" sz="1800" b="1" dirty="0" err="1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Apollinaire</a:t>
            </a:r>
            <a:endParaRPr lang="cs-CZ" sz="1800" dirty="0"/>
          </a:p>
        </p:txBody>
      </p:sp>
      <p:sp>
        <p:nvSpPr>
          <p:cNvPr id="3" name="Obdélník 2"/>
          <p:cNvSpPr/>
          <p:nvPr/>
        </p:nvSpPr>
        <p:spPr>
          <a:xfrm>
            <a:off x="5037138" y="981075"/>
            <a:ext cx="1547812" cy="369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 err="1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Baudelaire</a:t>
            </a:r>
            <a:endParaRPr lang="cs-CZ" sz="1800" dirty="0"/>
          </a:p>
        </p:txBody>
      </p:sp>
      <p:pic>
        <p:nvPicPr>
          <p:cNvPr id="25604" name="Picture 4" descr="C:\Users\Věra\Desktop\1.Jiří Kolář\guillaume apollinaire.jpg"/>
          <p:cNvPicPr>
            <a:picLocks noChangeAspect="1" noChangeArrowheads="1"/>
          </p:cNvPicPr>
          <p:nvPr/>
        </p:nvPicPr>
        <p:blipFill>
          <a:blip r:embed="rId3" cstate="print"/>
          <a:srcRect l="14388" t="7878" r="6107" b="6763"/>
          <a:stretch>
            <a:fillRect/>
          </a:stretch>
        </p:blipFill>
        <p:spPr bwMode="auto">
          <a:xfrm>
            <a:off x="755650" y="1439863"/>
            <a:ext cx="2808288" cy="467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5" descr="C:\Users\Věra\Desktop\1.Jiří Kolář\scan0010.jpg"/>
          <p:cNvPicPr>
            <a:picLocks noChangeAspect="1" noChangeArrowheads="1"/>
          </p:cNvPicPr>
          <p:nvPr/>
        </p:nvPicPr>
        <p:blipFill>
          <a:blip r:embed="rId4" cstate="print"/>
          <a:srcRect l="16484" t="23174" r="14600" b="24826"/>
          <a:stretch>
            <a:fillRect/>
          </a:stretch>
        </p:blipFill>
        <p:spPr bwMode="auto">
          <a:xfrm>
            <a:off x="5037138" y="1439863"/>
            <a:ext cx="3594100" cy="424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6" name="Rectangle 6"/>
          <p:cNvSpPr>
            <a:spLocks noChangeArrowheads="1"/>
          </p:cNvSpPr>
          <p:nvPr/>
        </p:nvSpPr>
        <p:spPr bwMode="auto">
          <a:xfrm>
            <a:off x="711200" y="6275388"/>
            <a:ext cx="32131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buClr>
                <a:srgbClr val="9BBB59"/>
              </a:buClr>
            </a:pPr>
            <a:r>
              <a:rPr lang="cs-CZ" altLang="cs-CZ"/>
              <a:t>Scan,Chalupecký, Jiří, Padrta, Jiří, Lamač, Miroslav, Moulin, Raul-Jean: Jiří Kolář, Odeon 1993</a:t>
            </a:r>
          </a:p>
        </p:txBody>
      </p:sp>
      <p:sp>
        <p:nvSpPr>
          <p:cNvPr id="25607" name="Rectangle 7"/>
          <p:cNvSpPr>
            <a:spLocks noChangeArrowheads="1"/>
          </p:cNvSpPr>
          <p:nvPr/>
        </p:nvSpPr>
        <p:spPr bwMode="auto">
          <a:xfrm>
            <a:off x="5037138" y="5862638"/>
            <a:ext cx="22860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  <a:buClr>
                <a:srgbClr val="9BBB59"/>
              </a:buClr>
            </a:pPr>
            <a:r>
              <a:rPr lang="cs-CZ" altLang="cs-CZ" sz="1000">
                <a:latin typeface="Arial" charset="0"/>
              </a:rPr>
              <a:t>Sken ze: Chalupecký, Jiří, Padrta, Jiří, Lamač, Miroslav, Moulin, Raul-Jean: Jiří Kolář, Odeon 1993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4" descr="C:\Users\Věra\Desktop\1.Česká poezie-obrázky\brancusi upr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3663" y="1082675"/>
            <a:ext cx="1800225" cy="563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7" name="Picture 5" descr="C:\Users\Věra\Desktop\1.Česká poezie-obrázky\rimbaud 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5913" y="1082675"/>
            <a:ext cx="5721350" cy="5154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315913" y="561975"/>
            <a:ext cx="1639887" cy="457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Rimbaud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6443663" y="561975"/>
            <a:ext cx="1655762" cy="457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 err="1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Brancusi</a:t>
            </a:r>
            <a:endParaRPr lang="cs-CZ" sz="2400" dirty="0"/>
          </a:p>
        </p:txBody>
      </p:sp>
      <p:sp>
        <p:nvSpPr>
          <p:cNvPr id="26630" name="Rectangle 6"/>
          <p:cNvSpPr>
            <a:spLocks noChangeArrowheads="1"/>
          </p:cNvSpPr>
          <p:nvPr/>
        </p:nvSpPr>
        <p:spPr bwMode="auto">
          <a:xfrm rot="-5400000">
            <a:off x="6332538" y="3844925"/>
            <a:ext cx="45910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Sken ze : Chalupecký, Jiří, Padrta, Jiří, Lamač, Miroslav, Moulin, Raul-Jean,</a:t>
            </a:r>
          </a:p>
          <a:p>
            <a:r>
              <a:rPr lang="cs-CZ" altLang="cs-CZ"/>
              <a:t> Jiří Kolář, Odeon 1993</a:t>
            </a:r>
          </a:p>
        </p:txBody>
      </p:sp>
      <p:sp>
        <p:nvSpPr>
          <p:cNvPr id="26631" name="Rectangle 7"/>
          <p:cNvSpPr>
            <a:spLocks noChangeArrowheads="1"/>
          </p:cNvSpPr>
          <p:nvPr/>
        </p:nvSpPr>
        <p:spPr bwMode="auto">
          <a:xfrm>
            <a:off x="250825" y="6283325"/>
            <a:ext cx="350996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Sken ze : Chalupecký, Jiří, Padrta, Jiří, Lamač, Miroslav, Moulin, Raul-Jean,Jiří Kolář, Odeon 1993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C:\Users\Věra\Desktop\1.Česká poezie-obrázky\pollock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1341438"/>
            <a:ext cx="7837487" cy="474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611188" y="779463"/>
            <a:ext cx="2159000" cy="4603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 err="1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Pollock</a:t>
            </a:r>
            <a:endParaRPr lang="cs-CZ" sz="2400" dirty="0"/>
          </a:p>
        </p:txBody>
      </p:sp>
      <p:sp>
        <p:nvSpPr>
          <p:cNvPr id="27652" name="Obdélník 3"/>
          <p:cNvSpPr>
            <a:spLocks noChangeArrowheads="1"/>
          </p:cNvSpPr>
          <p:nvPr/>
        </p:nvSpPr>
        <p:spPr bwMode="auto">
          <a:xfrm>
            <a:off x="611188" y="6237288"/>
            <a:ext cx="72723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u="sng">
                <a:hlinkClick r:id="rId3"/>
              </a:rPr>
              <a:t>http://www.ceskaliteratura.cz/texty/pollock.gif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F:\0.1. Dumy - Poezie\1.Poezie 1 - 8\Jiří kolář)\1. Kolář - evidentní poezie\kolar_calder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1412875"/>
            <a:ext cx="8035925" cy="447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611188" y="765175"/>
            <a:ext cx="1277937" cy="4619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 err="1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Calder</a:t>
            </a:r>
            <a:endParaRPr lang="cs-CZ" sz="2400" dirty="0"/>
          </a:p>
        </p:txBody>
      </p:sp>
      <p:sp>
        <p:nvSpPr>
          <p:cNvPr id="28676" name="Obdélník 3"/>
          <p:cNvSpPr>
            <a:spLocks noChangeArrowheads="1"/>
          </p:cNvSpPr>
          <p:nvPr/>
        </p:nvSpPr>
        <p:spPr bwMode="auto">
          <a:xfrm>
            <a:off x="611188" y="6162675"/>
            <a:ext cx="26225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 altLang="cs-CZ">
                <a:latin typeface="Calibri" pitchFamily="34" charset="0"/>
                <a:hlinkClick r:id="rId3"/>
              </a:rPr>
              <a:t>http://www.eucebnice.cz/literatura/kolar/kolar_calder.gif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G:\HPSCANS\Lautréamont.jpg"/>
          <p:cNvPicPr>
            <a:picLocks noChangeAspect="1" noChangeArrowheads="1"/>
          </p:cNvPicPr>
          <p:nvPr/>
        </p:nvPicPr>
        <p:blipFill>
          <a:blip r:embed="rId2" cstate="print"/>
          <a:srcRect r="5231"/>
          <a:stretch>
            <a:fillRect/>
          </a:stretch>
        </p:blipFill>
        <p:spPr bwMode="auto">
          <a:xfrm>
            <a:off x="663575" y="1365250"/>
            <a:ext cx="4062413" cy="527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9" name="Picture 3" descr="G:\HPSCANS\poe.jpg"/>
          <p:cNvPicPr>
            <a:picLocks noChangeAspect="1" noChangeArrowheads="1"/>
          </p:cNvPicPr>
          <p:nvPr/>
        </p:nvPicPr>
        <p:blipFill>
          <a:blip r:embed="rId3" cstate="print"/>
          <a:srcRect l="8324" r="6252"/>
          <a:stretch>
            <a:fillRect/>
          </a:stretch>
        </p:blipFill>
        <p:spPr bwMode="auto">
          <a:xfrm>
            <a:off x="5103813" y="1365250"/>
            <a:ext cx="2952750" cy="527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663575" y="847725"/>
            <a:ext cx="1876425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 err="1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Lautréamont</a:t>
            </a: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</a:t>
            </a: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5138738" y="860425"/>
            <a:ext cx="654050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 err="1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Poe</a:t>
            </a:r>
            <a:endParaRPr lang="cs-CZ" sz="1800" dirty="0"/>
          </a:p>
        </p:txBody>
      </p:sp>
      <p:sp>
        <p:nvSpPr>
          <p:cNvPr id="29702" name="Obdélník 5"/>
          <p:cNvSpPr>
            <a:spLocks noChangeArrowheads="1"/>
          </p:cNvSpPr>
          <p:nvPr/>
        </p:nvSpPr>
        <p:spPr bwMode="auto">
          <a:xfrm rot="-5400000">
            <a:off x="-898525" y="3321050"/>
            <a:ext cx="26606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Sken z: Kolář, Jiří: Básně ticha, Český spisovatel, 1994</a:t>
            </a:r>
          </a:p>
        </p:txBody>
      </p:sp>
      <p:sp>
        <p:nvSpPr>
          <p:cNvPr id="29703" name="Obdélník 6"/>
          <p:cNvSpPr>
            <a:spLocks noChangeArrowheads="1"/>
          </p:cNvSpPr>
          <p:nvPr/>
        </p:nvSpPr>
        <p:spPr bwMode="auto">
          <a:xfrm rot="5400000">
            <a:off x="7095331" y="3502819"/>
            <a:ext cx="26622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Sken z: Kolář, Jiří: Básně ticha, Český spisovatel, 1994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G:\HPSCANS\chlebnikov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6413" y="1470025"/>
            <a:ext cx="3938587" cy="434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3" name="Picture 3" descr="G:\HPSCANS\marinett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9338" y="1470025"/>
            <a:ext cx="3455987" cy="491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539750" y="909638"/>
            <a:ext cx="1565275" cy="3683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 err="1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Chlebnikov</a:t>
            </a: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4859338" y="949325"/>
            <a:ext cx="1416050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 err="1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Marinetti</a:t>
            </a: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</a:t>
            </a:r>
            <a:endParaRPr lang="cs-CZ" sz="1800" dirty="0"/>
          </a:p>
        </p:txBody>
      </p:sp>
      <p:sp>
        <p:nvSpPr>
          <p:cNvPr id="30726" name="Obdélník 5"/>
          <p:cNvSpPr>
            <a:spLocks noChangeArrowheads="1"/>
          </p:cNvSpPr>
          <p:nvPr/>
        </p:nvSpPr>
        <p:spPr bwMode="auto">
          <a:xfrm>
            <a:off x="506413" y="5937250"/>
            <a:ext cx="393858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Sken z: Kolář, Jiří: Básně ticha, Český spisovatel, 1994</a:t>
            </a:r>
          </a:p>
        </p:txBody>
      </p:sp>
      <p:sp>
        <p:nvSpPr>
          <p:cNvPr id="30727" name="Obdélník 6"/>
          <p:cNvSpPr>
            <a:spLocks noChangeArrowheads="1"/>
          </p:cNvSpPr>
          <p:nvPr/>
        </p:nvSpPr>
        <p:spPr bwMode="auto">
          <a:xfrm>
            <a:off x="4859338" y="6453188"/>
            <a:ext cx="345598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Sken z: Kolář, Jiří: Básně ticha, Český spisovatel, 1994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G:\HPSCANS\dostojevskij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538" y="1581150"/>
            <a:ext cx="4281487" cy="386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7" name="Picture 3" descr="G:\HPSCANS\kafka.jpg"/>
          <p:cNvPicPr>
            <a:picLocks noChangeAspect="1" noChangeArrowheads="1"/>
          </p:cNvPicPr>
          <p:nvPr/>
        </p:nvPicPr>
        <p:blipFill>
          <a:blip r:embed="rId3" cstate="print"/>
          <a:srcRect t="10892"/>
          <a:stretch>
            <a:fillRect/>
          </a:stretch>
        </p:blipFill>
        <p:spPr bwMode="auto">
          <a:xfrm>
            <a:off x="620713" y="1581150"/>
            <a:ext cx="3451225" cy="478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620713" y="1093788"/>
            <a:ext cx="1006475" cy="369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Kafka </a:t>
            </a: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4427538" y="1093788"/>
            <a:ext cx="2592387" cy="3683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1800" b="1" dirty="0" err="1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Dostojevskij</a:t>
            </a: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</a:t>
            </a:r>
            <a:endParaRPr lang="cs-CZ" sz="1800" dirty="0"/>
          </a:p>
        </p:txBody>
      </p:sp>
      <p:sp>
        <p:nvSpPr>
          <p:cNvPr id="31750" name="Obdélník 5"/>
          <p:cNvSpPr>
            <a:spLocks noChangeArrowheads="1"/>
          </p:cNvSpPr>
          <p:nvPr/>
        </p:nvSpPr>
        <p:spPr bwMode="auto">
          <a:xfrm>
            <a:off x="620713" y="6473825"/>
            <a:ext cx="26606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Sken z: Kolář, Jiří: Básně ticha, Český spisovatel, 1994</a:t>
            </a:r>
          </a:p>
        </p:txBody>
      </p:sp>
      <p:sp>
        <p:nvSpPr>
          <p:cNvPr id="31751" name="Obdélník 6"/>
          <p:cNvSpPr>
            <a:spLocks noChangeArrowheads="1"/>
          </p:cNvSpPr>
          <p:nvPr/>
        </p:nvSpPr>
        <p:spPr bwMode="auto">
          <a:xfrm>
            <a:off x="4667250" y="5664200"/>
            <a:ext cx="2660650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Sken z: Kolář, Jiří: Básně ticha, Český spisovatel, 1994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G:\HPSCANS\becket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1412875"/>
            <a:ext cx="3408362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1" name="Picture 3" descr="G:\HPSCANS\joyce.jpg"/>
          <p:cNvPicPr>
            <a:picLocks noChangeAspect="1" noChangeArrowheads="1"/>
          </p:cNvPicPr>
          <p:nvPr/>
        </p:nvPicPr>
        <p:blipFill>
          <a:blip r:embed="rId3" cstate="print"/>
          <a:srcRect t="5255" b="5922"/>
          <a:stretch>
            <a:fillRect/>
          </a:stretch>
        </p:blipFill>
        <p:spPr bwMode="auto">
          <a:xfrm>
            <a:off x="4427538" y="1412875"/>
            <a:ext cx="3744912" cy="496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611188" y="885825"/>
            <a:ext cx="1173162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 err="1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Beckett</a:t>
            </a: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4449763" y="885825"/>
            <a:ext cx="1004887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 err="1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Joyce</a:t>
            </a: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</a:t>
            </a:r>
            <a:endParaRPr lang="cs-CZ" sz="1800" dirty="0"/>
          </a:p>
        </p:txBody>
      </p:sp>
      <p:sp>
        <p:nvSpPr>
          <p:cNvPr id="32774" name="Obdélník 5"/>
          <p:cNvSpPr>
            <a:spLocks noChangeArrowheads="1"/>
          </p:cNvSpPr>
          <p:nvPr/>
        </p:nvSpPr>
        <p:spPr bwMode="auto">
          <a:xfrm>
            <a:off x="611188" y="6267450"/>
            <a:ext cx="26606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Sken z: Kolář, Jiří: Básně ticha, Český spisovatel, 1994</a:t>
            </a:r>
          </a:p>
        </p:txBody>
      </p:sp>
      <p:sp>
        <p:nvSpPr>
          <p:cNvPr id="32775" name="Obdélník 6"/>
          <p:cNvSpPr>
            <a:spLocks noChangeArrowheads="1"/>
          </p:cNvSpPr>
          <p:nvPr/>
        </p:nvSpPr>
        <p:spPr bwMode="auto">
          <a:xfrm>
            <a:off x="4449763" y="6418263"/>
            <a:ext cx="2662237" cy="21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Sken z: Kolář, Jiří: Básně ticha, Český spisovatel, 1994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2420938"/>
            <a:ext cx="8534400" cy="3887787"/>
          </a:xfrm>
        </p:spPr>
        <p:txBody>
          <a:bodyPr/>
          <a:lstStyle/>
          <a:p>
            <a:pPr indent="449263" eaLnBrk="1" hangingPunct="1">
              <a:buFont typeface="Georgia" pitchFamily="18" charset="0"/>
              <a:buNone/>
            </a:pPr>
            <a:r>
              <a:rPr lang="cs-CZ" altLang="cs-CZ" sz="2400" smtClean="0">
                <a:solidFill>
                  <a:srgbClr val="10253F"/>
                </a:solidFill>
                <a:latin typeface="Arial" charset="0"/>
                <a:cs typeface="Arial" charset="0"/>
              </a:rPr>
              <a:t>V této části dochází k největšímu zjednodušení, které končí užitím </a:t>
            </a:r>
            <a:r>
              <a:rPr lang="cs-CZ" altLang="cs-CZ" sz="2400" b="1" smtClean="0">
                <a:solidFill>
                  <a:srgbClr val="10253F"/>
                </a:solidFill>
                <a:latin typeface="Arial" charset="0"/>
                <a:cs typeface="Arial" charset="0"/>
              </a:rPr>
              <a:t>jediného opakovaného písmene </a:t>
            </a:r>
            <a:r>
              <a:rPr lang="cs-CZ" altLang="cs-CZ" sz="2400" smtClean="0">
                <a:solidFill>
                  <a:srgbClr val="10253F"/>
                </a:solidFill>
                <a:latin typeface="Arial" charset="0"/>
                <a:cs typeface="Arial" charset="0"/>
              </a:rPr>
              <a:t>nebo rozdělovacího znaménka jako materiálu pro celou báseň. Mizí poslední zbytky běžné srozumitelnosti jazykového sdělení.</a:t>
            </a:r>
          </a:p>
          <a:p>
            <a:pPr indent="449263" eaLnBrk="1" hangingPunct="1">
              <a:buFont typeface="Georgia" pitchFamily="18" charset="0"/>
              <a:buNone/>
            </a:pPr>
            <a:endParaRPr lang="cs-CZ" altLang="cs-CZ" sz="2400" smtClean="0">
              <a:solidFill>
                <a:srgbClr val="10253F"/>
              </a:solidFill>
              <a:latin typeface="Arial" charset="0"/>
              <a:cs typeface="Arial" charset="0"/>
            </a:endParaRPr>
          </a:p>
          <a:p>
            <a:pPr indent="449263" eaLnBrk="1" hangingPunct="1">
              <a:buFont typeface="Georgia" pitchFamily="18" charset="0"/>
              <a:buNone/>
            </a:pPr>
            <a:r>
              <a:rPr lang="cs-CZ" altLang="cs-CZ" sz="2400" smtClean="0">
                <a:solidFill>
                  <a:srgbClr val="10253F"/>
                </a:solidFill>
                <a:latin typeface="Arial" charset="0"/>
                <a:cs typeface="Arial" charset="0"/>
              </a:rPr>
              <a:t>V této části odchází Kolář definitivně z jazyka a literatury, skoncoval se slovem jako s nosným prvkem básně, </a:t>
            </a:r>
            <a:r>
              <a:rPr lang="cs-CZ" altLang="cs-CZ" sz="2400" b="1" smtClean="0">
                <a:solidFill>
                  <a:srgbClr val="10253F"/>
                </a:solidFill>
                <a:latin typeface="Arial" charset="0"/>
                <a:cs typeface="Arial" charset="0"/>
              </a:rPr>
              <a:t>Básně ticha</a:t>
            </a:r>
            <a:r>
              <a:rPr lang="cs-CZ" altLang="cs-CZ" sz="2400" smtClean="0">
                <a:solidFill>
                  <a:srgbClr val="10253F"/>
                </a:solidFill>
                <a:latin typeface="Arial" charset="0"/>
                <a:cs typeface="Arial" charset="0"/>
              </a:rPr>
              <a:t> mají podtitul evidentní poezie.</a:t>
            </a:r>
          </a:p>
          <a:p>
            <a:pPr indent="449263" eaLnBrk="1" hangingPunct="1">
              <a:buFont typeface="Georgia" pitchFamily="18" charset="0"/>
              <a:buNone/>
            </a:pPr>
            <a:r>
              <a:rPr lang="cs-CZ" altLang="cs-CZ" sz="2400" smtClean="0">
                <a:solidFill>
                  <a:srgbClr val="10253F"/>
                </a:solidFill>
                <a:latin typeface="Arial" charset="0"/>
                <a:cs typeface="Arial" charset="0"/>
              </a:rPr>
              <a:t> </a:t>
            </a:r>
          </a:p>
          <a:p>
            <a:pPr indent="449263" eaLnBrk="1" hangingPunct="1">
              <a:buFont typeface="Georgia" pitchFamily="18" charset="0"/>
              <a:buNone/>
            </a:pPr>
            <a:endParaRPr lang="cs-CZ" altLang="cs-CZ" sz="2400" smtClean="0">
              <a:solidFill>
                <a:srgbClr val="10253F"/>
              </a:solidFill>
              <a:latin typeface="Arial" charset="0"/>
              <a:cs typeface="Arial" charset="0"/>
            </a:endParaRPr>
          </a:p>
          <a:p>
            <a:pPr indent="449263" eaLnBrk="1" hangingPunct="1">
              <a:buFont typeface="Georgia" pitchFamily="18" charset="0"/>
              <a:buNone/>
            </a:pPr>
            <a:endParaRPr lang="cs-CZ" altLang="cs-CZ" sz="2400" smtClean="0">
              <a:solidFill>
                <a:srgbClr val="10253F"/>
              </a:solidFill>
              <a:latin typeface="Arial" charset="0"/>
              <a:cs typeface="Arial" charset="0"/>
            </a:endParaRPr>
          </a:p>
        </p:txBody>
      </p:sp>
      <p:sp>
        <p:nvSpPr>
          <p:cNvPr id="33795" name="Obdélník 4"/>
          <p:cNvSpPr>
            <a:spLocks noChangeArrowheads="1"/>
          </p:cNvSpPr>
          <p:nvPr/>
        </p:nvSpPr>
        <p:spPr bwMode="auto">
          <a:xfrm>
            <a:off x="500063" y="5775325"/>
            <a:ext cx="8429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rgbClr val="10253F"/>
                </a:solidFill>
                <a:latin typeface="Arial" charset="0"/>
              </a:rPr>
              <a:t>          </a:t>
            </a:r>
            <a:endParaRPr lang="cs-CZ" altLang="cs-CZ" sz="240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3538" y="839788"/>
            <a:ext cx="431800" cy="28892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>
              <a:solidFill>
                <a:srgbClr val="FFFFFF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8775" y="1674813"/>
            <a:ext cx="431800" cy="287337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>
              <a:solidFill>
                <a:srgbClr val="FFFFFF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42988" y="692150"/>
            <a:ext cx="4989512" cy="5842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32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Básně ticha (1992) </a:t>
            </a:r>
            <a:endParaRPr lang="cs-CZ" sz="32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042988" y="1557338"/>
            <a:ext cx="6553200" cy="5238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marL="822325" indent="-457200" fontAlgn="auto">
              <a:spcAft>
                <a:spcPts val="0"/>
              </a:spcAft>
              <a:defRPr/>
            </a:pPr>
            <a:r>
              <a:rPr lang="cs-CZ" sz="2800" dirty="0">
                <a:solidFill>
                  <a:srgbClr val="1F497D">
                    <a:lumMod val="50000"/>
                  </a:srgbClr>
                </a:solidFill>
                <a:latin typeface="Arial Black" pitchFamily="34" charset="0"/>
                <a:cs typeface="Arial" pitchFamily="34" charset="0"/>
              </a:rPr>
              <a:t>4) Básně ticha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  <p:bldP spid="8" grpId="0" animBg="1"/>
      <p:bldP spid="6" grpId="0" animBg="1"/>
      <p:bldP spid="11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1338" y="1069975"/>
            <a:ext cx="1262062" cy="36988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Odyssea</a:t>
            </a:r>
            <a:endParaRPr lang="cs-CZ" sz="1800" dirty="0"/>
          </a:p>
        </p:txBody>
      </p:sp>
      <p:sp>
        <p:nvSpPr>
          <p:cNvPr id="28675" name="Obdélník 2"/>
          <p:cNvSpPr>
            <a:spLocks noChangeArrowheads="1"/>
          </p:cNvSpPr>
          <p:nvPr/>
        </p:nvSpPr>
        <p:spPr bwMode="auto">
          <a:xfrm>
            <a:off x="3689350" y="1087438"/>
            <a:ext cx="2089150" cy="369887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rgbClr val="17375E"/>
                </a:solidFill>
                <a:latin typeface="Arial Black" pitchFamily="34" charset="0"/>
              </a:rPr>
              <a:t>1. báseň ticha</a:t>
            </a:r>
            <a:endParaRPr lang="cs-CZ" sz="1800" dirty="0"/>
          </a:p>
        </p:txBody>
      </p:sp>
      <p:pic>
        <p:nvPicPr>
          <p:cNvPr id="34820" name="Picture 6" descr="C:\Users\Věra\Desktop\1.Jiří Kolář\scan0012.jpg"/>
          <p:cNvPicPr>
            <a:picLocks noChangeAspect="1" noChangeArrowheads="1"/>
          </p:cNvPicPr>
          <p:nvPr/>
        </p:nvPicPr>
        <p:blipFill>
          <a:blip r:embed="rId2" cstate="print"/>
          <a:srcRect r="31" b="7840"/>
          <a:stretch>
            <a:fillRect/>
          </a:stretch>
        </p:blipFill>
        <p:spPr bwMode="auto">
          <a:xfrm>
            <a:off x="541338" y="1731963"/>
            <a:ext cx="2701925" cy="400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1" name="Picture 5" descr="G:\HPSCANS\1. báseń tich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17913" y="1731963"/>
            <a:ext cx="4838700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179388" y="6045200"/>
            <a:ext cx="350996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Sken ze : Chalupecký, Jiří, Padrta, Jiří, Lamač, Miroslav, Moulin, Raul-Jean, Jiří Kolář, Odeon 1993</a:t>
            </a:r>
          </a:p>
        </p:txBody>
      </p:sp>
      <p:sp>
        <p:nvSpPr>
          <p:cNvPr id="34823" name="Obdélník 6"/>
          <p:cNvSpPr>
            <a:spLocks noChangeArrowheads="1"/>
          </p:cNvSpPr>
          <p:nvPr/>
        </p:nvSpPr>
        <p:spPr bwMode="auto">
          <a:xfrm>
            <a:off x="5799138" y="6094413"/>
            <a:ext cx="2660650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Sken z: Kolář, Jiří: Básně ticha, Český spisovatel, 1994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288" y="912813"/>
            <a:ext cx="1963737" cy="3683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4. báseň ticha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08513" y="912813"/>
            <a:ext cx="1989137" cy="3683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6. báseň ticha</a:t>
            </a:r>
            <a:endParaRPr lang="cs-CZ" sz="1800" dirty="0"/>
          </a:p>
        </p:txBody>
      </p:sp>
      <p:pic>
        <p:nvPicPr>
          <p:cNvPr id="35844" name="Picture 4" descr="C:\Users\Věra\Desktop\1.Jiří Kolář\4. báseń ticha.jpg"/>
          <p:cNvPicPr>
            <a:picLocks noChangeAspect="1" noChangeArrowheads="1"/>
          </p:cNvPicPr>
          <p:nvPr/>
        </p:nvPicPr>
        <p:blipFill>
          <a:blip r:embed="rId2" cstate="print"/>
          <a:srcRect l="5000" t="18762" r="9981" b="24986"/>
          <a:stretch>
            <a:fillRect/>
          </a:stretch>
        </p:blipFill>
        <p:spPr bwMode="auto">
          <a:xfrm>
            <a:off x="395288" y="1497013"/>
            <a:ext cx="4070350" cy="430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5" name="Picture 5" descr="C:\Users\Věra\Desktop\1.Jiří Kolář\6. báseň ticha.jpg"/>
          <p:cNvPicPr>
            <a:picLocks noChangeAspect="1" noChangeArrowheads="1"/>
          </p:cNvPicPr>
          <p:nvPr/>
        </p:nvPicPr>
        <p:blipFill>
          <a:blip r:embed="rId3" cstate="print"/>
          <a:srcRect l="5057" t="20718" b="13934"/>
          <a:stretch>
            <a:fillRect/>
          </a:stretch>
        </p:blipFill>
        <p:spPr bwMode="auto">
          <a:xfrm>
            <a:off x="4608513" y="1497013"/>
            <a:ext cx="4189412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6" name="Rectangle 6"/>
          <p:cNvSpPr>
            <a:spLocks noChangeArrowheads="1"/>
          </p:cNvSpPr>
          <p:nvPr/>
        </p:nvSpPr>
        <p:spPr bwMode="auto">
          <a:xfrm>
            <a:off x="395288" y="6430963"/>
            <a:ext cx="35274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Sken ze : Chalupecký, Jiří, Padrta, Jiří, Lamač, Miroslav, Moulin, Raul-Jean, Jiří Kolář, Odeon 1993</a:t>
            </a:r>
          </a:p>
        </p:txBody>
      </p:sp>
      <p:sp>
        <p:nvSpPr>
          <p:cNvPr id="35847" name="Rectangle 7"/>
          <p:cNvSpPr>
            <a:spLocks noChangeArrowheads="1"/>
          </p:cNvSpPr>
          <p:nvPr/>
        </p:nvSpPr>
        <p:spPr bwMode="auto">
          <a:xfrm>
            <a:off x="4983163" y="6430963"/>
            <a:ext cx="34385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Sken ze : Chalupecký, Jiří, Padrta, Jiří, Lamač, Miroslav,</a:t>
            </a:r>
          </a:p>
          <a:p>
            <a:r>
              <a:rPr lang="cs-CZ" altLang="cs-CZ"/>
              <a:t> Moulin, Raul-Jean, Jiří Kolář, Odeon 1993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7850" y="720725"/>
            <a:ext cx="1954213" cy="36671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Řeka symbolů</a:t>
            </a:r>
            <a:endParaRPr lang="cs-CZ" sz="1800" dirty="0"/>
          </a:p>
        </p:txBody>
      </p:sp>
      <p:sp>
        <p:nvSpPr>
          <p:cNvPr id="3" name="Obdélník 2"/>
          <p:cNvSpPr/>
          <p:nvPr/>
        </p:nvSpPr>
        <p:spPr>
          <a:xfrm>
            <a:off x="5076825" y="720725"/>
            <a:ext cx="2000250" cy="36671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Tekoucí báseň</a:t>
            </a:r>
            <a:endParaRPr lang="cs-CZ" sz="1800" dirty="0"/>
          </a:p>
        </p:txBody>
      </p:sp>
      <p:pic>
        <p:nvPicPr>
          <p:cNvPr id="36868" name="Picture 4" descr="C:\Users\Věra\Desktop\1.Jiří Kolář\scan0014.jpg"/>
          <p:cNvPicPr>
            <a:picLocks noChangeAspect="1" noChangeArrowheads="1"/>
          </p:cNvPicPr>
          <p:nvPr/>
        </p:nvPicPr>
        <p:blipFill>
          <a:blip r:embed="rId2" cstate="print"/>
          <a:srcRect t="-2" r="6895"/>
          <a:stretch>
            <a:fillRect/>
          </a:stretch>
        </p:blipFill>
        <p:spPr bwMode="auto">
          <a:xfrm>
            <a:off x="577850" y="1319213"/>
            <a:ext cx="2970213" cy="4894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69" name="Picture 5" descr="C:\Users\Věra\Desktop\1.Jiří Kolář\tekoucí báseń.jpg"/>
          <p:cNvPicPr>
            <a:picLocks noChangeAspect="1" noChangeArrowheads="1"/>
          </p:cNvPicPr>
          <p:nvPr/>
        </p:nvPicPr>
        <p:blipFill>
          <a:blip r:embed="rId3" cstate="print"/>
          <a:srcRect l="2797" t="3587" r="2762" b="-134"/>
          <a:stretch>
            <a:fillRect/>
          </a:stretch>
        </p:blipFill>
        <p:spPr bwMode="auto">
          <a:xfrm>
            <a:off x="5076825" y="1319213"/>
            <a:ext cx="3178175" cy="5049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70" name="Rectangle 6"/>
          <p:cNvSpPr>
            <a:spLocks noChangeArrowheads="1"/>
          </p:cNvSpPr>
          <p:nvPr/>
        </p:nvSpPr>
        <p:spPr bwMode="auto">
          <a:xfrm>
            <a:off x="577850" y="6370638"/>
            <a:ext cx="25638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latin typeface="Arial" charset="0"/>
              </a:rPr>
              <a:t>Sken ze : Chalupecký, Jiří, Padrta, Jiří, Lamač, Miroslav, Moulin, Raul-Jean,Jiří Kolář, Odeon 1993</a:t>
            </a:r>
          </a:p>
        </p:txBody>
      </p:sp>
      <p:sp>
        <p:nvSpPr>
          <p:cNvPr id="36871" name="Rectangle 7"/>
          <p:cNvSpPr>
            <a:spLocks noChangeArrowheads="1"/>
          </p:cNvSpPr>
          <p:nvPr/>
        </p:nvSpPr>
        <p:spPr bwMode="auto">
          <a:xfrm>
            <a:off x="5116513" y="6440488"/>
            <a:ext cx="313848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latin typeface="Arial" charset="0"/>
              </a:rPr>
              <a:t>Sken ze : Chalupecký, Jiří, Padrta, Jiří, Lamač, Miroslav, Moulin, Raul-Jean,Jiří Kolář, Odeon 1993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C:\Users\Věra\Desktop\1.Jiří Kolář\co napsaly zavřené oči.jpg"/>
          <p:cNvPicPr>
            <a:picLocks noChangeAspect="1" noChangeArrowheads="1"/>
          </p:cNvPicPr>
          <p:nvPr/>
        </p:nvPicPr>
        <p:blipFill>
          <a:blip r:embed="rId2" cstate="print"/>
          <a:srcRect l="2287" t="2180" r="4539" b="2927"/>
          <a:stretch>
            <a:fillRect/>
          </a:stretch>
        </p:blipFill>
        <p:spPr bwMode="auto">
          <a:xfrm>
            <a:off x="611188" y="1196975"/>
            <a:ext cx="3168650" cy="502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1" name="Picture 3" descr="C:\Users\Věra\Desktop\1.Jiří Kolář\Co napsaočil y zavřené.jpg"/>
          <p:cNvPicPr>
            <a:picLocks noChangeAspect="1" noChangeArrowheads="1"/>
          </p:cNvPicPr>
          <p:nvPr/>
        </p:nvPicPr>
        <p:blipFill>
          <a:blip r:embed="rId3" cstate="print"/>
          <a:srcRect l="12070" t="8112" r="12650" b="24551"/>
          <a:stretch>
            <a:fillRect/>
          </a:stretch>
        </p:blipFill>
        <p:spPr bwMode="auto">
          <a:xfrm>
            <a:off x="4779963" y="1196975"/>
            <a:ext cx="3305175" cy="502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611188" y="692150"/>
            <a:ext cx="3240087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Co napsaly zavřené oči</a:t>
            </a: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4779963" y="692150"/>
            <a:ext cx="2225675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Co napsaly ruce</a:t>
            </a:r>
            <a:endParaRPr lang="cs-CZ" sz="1800" dirty="0"/>
          </a:p>
        </p:txBody>
      </p:sp>
      <p:sp>
        <p:nvSpPr>
          <p:cNvPr id="38918" name="Obdélník 5"/>
          <p:cNvSpPr>
            <a:spLocks noChangeArrowheads="1"/>
          </p:cNvSpPr>
          <p:nvPr/>
        </p:nvSpPr>
        <p:spPr bwMode="auto">
          <a:xfrm>
            <a:off x="179388" y="6326188"/>
            <a:ext cx="8604250" cy="5238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>
            <a:lvl1pPr indent="449263" eaLnBrk="0" hangingPunct="0">
              <a:defRPr sz="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 sz="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 sz="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 sz="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 sz="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cs-CZ" altLang="cs-CZ" sz="1400" b="1" dirty="0" smtClean="0">
                <a:solidFill>
                  <a:srgbClr val="10253F"/>
                </a:solidFill>
                <a:latin typeface="Arial" charset="0"/>
              </a:rPr>
              <a:t>Básně </a:t>
            </a:r>
            <a:r>
              <a:rPr lang="cs-CZ" altLang="cs-CZ" sz="1400" b="1" dirty="0" smtClean="0">
                <a:solidFill>
                  <a:srgbClr val="17375E"/>
                </a:solidFill>
                <a:latin typeface="Arial Black" pitchFamily="34" charset="0"/>
              </a:rPr>
              <a:t> </a:t>
            </a:r>
            <a:r>
              <a:rPr lang="cs-CZ" altLang="cs-CZ" sz="1400" b="1" dirty="0" smtClean="0">
                <a:solidFill>
                  <a:srgbClr val="17375E"/>
                </a:solidFill>
                <a:latin typeface="Arial" charset="0"/>
              </a:rPr>
              <a:t>odkazují ke stavu před zrozením verše a slova, do prázdna a ticha, které se rozprostírá za jazykem, do prostoru před stavem artikulace.</a:t>
            </a:r>
            <a:r>
              <a:rPr lang="cs-CZ" altLang="cs-CZ" sz="1400" b="1" dirty="0" smtClean="0">
                <a:solidFill>
                  <a:srgbClr val="10253F"/>
                </a:solidFill>
                <a:latin typeface="Arial" charset="0"/>
              </a:rPr>
              <a:t> </a:t>
            </a:r>
            <a:r>
              <a:rPr lang="cs-CZ" altLang="cs-CZ" sz="1400" dirty="0" smtClean="0">
                <a:solidFill>
                  <a:srgbClr val="10253F"/>
                </a:solidFill>
                <a:latin typeface="Arial" charset="0"/>
              </a:rPr>
              <a:t>      </a:t>
            </a:r>
          </a:p>
        </p:txBody>
      </p:sp>
      <p:sp>
        <p:nvSpPr>
          <p:cNvPr id="37895" name="Obdélník 6"/>
          <p:cNvSpPr>
            <a:spLocks noChangeArrowheads="1"/>
          </p:cNvSpPr>
          <p:nvPr/>
        </p:nvSpPr>
        <p:spPr bwMode="auto">
          <a:xfrm rot="-5400000">
            <a:off x="-972343" y="3359943"/>
            <a:ext cx="2660650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Sken z: Kolář, Jiří: Básně ticha, Český spisovatel, 1994</a:t>
            </a:r>
          </a:p>
        </p:txBody>
      </p:sp>
      <p:sp>
        <p:nvSpPr>
          <p:cNvPr id="37896" name="Obdélník 7"/>
          <p:cNvSpPr>
            <a:spLocks noChangeArrowheads="1"/>
          </p:cNvSpPr>
          <p:nvPr/>
        </p:nvSpPr>
        <p:spPr bwMode="auto">
          <a:xfrm rot="5400000">
            <a:off x="7239794" y="3321844"/>
            <a:ext cx="2660650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Sken z: Kolář, Jiří: Básně ticha, Český spisovatel, 1994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89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89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89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8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5" descr="C:\Users\Věra\Desktop\1.Česká poezie-obrázky\mezi dnem a nocí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41875" y="1628775"/>
            <a:ext cx="3600450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4841875" y="1052513"/>
            <a:ext cx="2376488" cy="3683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Mezi dnem a nocí</a:t>
            </a:r>
            <a:endParaRPr lang="cs-CZ" sz="1800" dirty="0"/>
          </a:p>
        </p:txBody>
      </p:sp>
      <p:pic>
        <p:nvPicPr>
          <p:cNvPr id="38916" name="Picture 4" descr="G:\HPSCANS\necho´d poď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1628775"/>
            <a:ext cx="3844925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95288" y="1052513"/>
            <a:ext cx="1841500" cy="36988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Nechoď  </a:t>
            </a:r>
            <a:r>
              <a:rPr lang="cs-CZ" sz="1800" b="1" dirty="0" err="1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poď</a:t>
            </a:r>
            <a:endParaRPr lang="cs-CZ" sz="1800" dirty="0"/>
          </a:p>
        </p:txBody>
      </p:sp>
      <p:sp>
        <p:nvSpPr>
          <p:cNvPr id="38918" name="Obdélník 5"/>
          <p:cNvSpPr>
            <a:spLocks noChangeArrowheads="1"/>
          </p:cNvSpPr>
          <p:nvPr/>
        </p:nvSpPr>
        <p:spPr bwMode="auto">
          <a:xfrm>
            <a:off x="395288" y="6273800"/>
            <a:ext cx="26606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Sken z: Kolář, Jiří: Básně ticha, Český spisovatel, 1994</a:t>
            </a:r>
          </a:p>
        </p:txBody>
      </p:sp>
      <p:sp>
        <p:nvSpPr>
          <p:cNvPr id="38919" name="Obdélník 6"/>
          <p:cNvSpPr>
            <a:spLocks noChangeArrowheads="1"/>
          </p:cNvSpPr>
          <p:nvPr/>
        </p:nvSpPr>
        <p:spPr bwMode="auto">
          <a:xfrm>
            <a:off x="4841875" y="6310313"/>
            <a:ext cx="2660650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Sken z: Kolář, Jiří: Básně ticha, Český spisovatel, 1994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12738" y="2636838"/>
            <a:ext cx="9434513" cy="3313112"/>
          </a:xfrm>
        </p:spPr>
        <p:txBody>
          <a:bodyPr rtlCol="0">
            <a:noAutofit/>
          </a:bodyPr>
          <a:lstStyle/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      Evidentní poezie opouští slovo jako nosný prvek básně. Krok k takzvaným </a:t>
            </a:r>
            <a:r>
              <a:rPr lang="cs-CZ" sz="2400" b="1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předmětným básním </a:t>
            </a: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Kolář učinil na sklonku roku 1962, kdy inspirován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aztéckými uzlovými písmy sestavil své první 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provazové básně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endParaRPr lang="cs-CZ" sz="2400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Po nich přišly básně ze žiletek, z klíčů, z kaménků, hadříků,   z útržků barevných papírů, z nalepených karet a z drobných předmětů – a nakonec z vystříhaných obrázků.</a:t>
            </a: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endParaRPr lang="cs-CZ" sz="2400" dirty="0" smtClean="0">
              <a:solidFill>
                <a:srgbClr val="1F497D">
                  <a:lumMod val="50000"/>
                </a:srgbClr>
              </a:solidFill>
              <a:latin typeface="Arial" pitchFamily="34" charset="0"/>
              <a:cs typeface="Arial" pitchFamily="34" charset="0"/>
            </a:endParaRP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endParaRPr lang="cs-CZ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5288" y="839788"/>
            <a:ext cx="431800" cy="28892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>
              <a:solidFill>
                <a:srgbClr val="FFFFFF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288" y="1674813"/>
            <a:ext cx="431800" cy="287337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>
              <a:solidFill>
                <a:srgbClr val="FFFFFF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87450" y="692150"/>
            <a:ext cx="4556125" cy="5842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32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Básně ticha  (199</a:t>
            </a:r>
            <a:endParaRPr lang="cs-CZ" sz="32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187450" y="1557338"/>
            <a:ext cx="6553200" cy="5238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marL="822325" indent="-457200" fontAlgn="auto">
              <a:spcAft>
                <a:spcPts val="0"/>
              </a:spcAft>
              <a:defRPr/>
            </a:pPr>
            <a:r>
              <a:rPr lang="cs-CZ" sz="2800" dirty="0">
                <a:solidFill>
                  <a:srgbClr val="1F497D">
                    <a:lumMod val="50000"/>
                  </a:srgbClr>
                </a:solidFill>
                <a:latin typeface="Arial Black" pitchFamily="34" charset="0"/>
                <a:cs typeface="Arial" pitchFamily="34" charset="0"/>
              </a:rPr>
              <a:t>5) Evidentní básně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  <p:bldP spid="8" grpId="0" animBg="1"/>
      <p:bldP spid="6" grpId="0" animBg="1"/>
      <p:bldP spid="11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00063" y="3956050"/>
            <a:ext cx="8429625" cy="46196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8313" y="4313238"/>
            <a:ext cx="647700" cy="48418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/>
          </a:p>
        </p:txBody>
      </p:sp>
      <p:sp>
        <p:nvSpPr>
          <p:cNvPr id="8" name="Obdélník 7"/>
          <p:cNvSpPr/>
          <p:nvPr/>
        </p:nvSpPr>
        <p:spPr>
          <a:xfrm>
            <a:off x="463550" y="5199063"/>
            <a:ext cx="652463" cy="4762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/>
          </a:p>
        </p:txBody>
      </p:sp>
      <p:sp>
        <p:nvSpPr>
          <p:cNvPr id="47109" name="Obdélník 9"/>
          <p:cNvSpPr>
            <a:spLocks noChangeArrowheads="1"/>
          </p:cNvSpPr>
          <p:nvPr/>
        </p:nvSpPr>
        <p:spPr bwMode="auto">
          <a:xfrm>
            <a:off x="1211263" y="4313238"/>
            <a:ext cx="7488237" cy="2247900"/>
          </a:xfrm>
          <a:prstGeom prst="rect">
            <a:avLst/>
          </a:prstGeom>
          <a:solidFill>
            <a:schemeClr val="accent4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indent="449263">
              <a:buFont typeface="Georgia" pitchFamily="18" charset="0"/>
              <a:buNone/>
              <a:defRPr/>
            </a:pPr>
            <a:endParaRPr lang="cs-CZ" sz="2800" b="1" dirty="0">
              <a:solidFill>
                <a:schemeClr val="bg1"/>
              </a:solidFill>
              <a:latin typeface="Arial Black" pitchFamily="34" charset="0"/>
            </a:endParaRPr>
          </a:p>
          <a:p>
            <a:pPr indent="449263">
              <a:buFont typeface="Georgia" pitchFamily="18" charset="0"/>
              <a:buNone/>
              <a:defRPr/>
            </a:pPr>
            <a:r>
              <a:rPr lang="cs-CZ" sz="2800" b="1" dirty="0">
                <a:solidFill>
                  <a:schemeClr val="bg1"/>
                </a:solidFill>
                <a:latin typeface="Arial Black" pitchFamily="34" charset="0"/>
              </a:rPr>
              <a:t>Vzniká veršovaná „věcná poezie“,</a:t>
            </a:r>
          </a:p>
          <a:p>
            <a:pPr indent="449263">
              <a:buFont typeface="Georgia" pitchFamily="18" charset="0"/>
              <a:buNone/>
              <a:defRPr/>
            </a:pPr>
            <a:r>
              <a:rPr lang="cs-CZ" sz="2800" b="1" dirty="0">
                <a:solidFill>
                  <a:schemeClr val="bg1"/>
                </a:solidFill>
                <a:latin typeface="Arial Black" pitchFamily="34" charset="0"/>
              </a:rPr>
              <a:t>která představuje jeden z vrcholů </a:t>
            </a:r>
          </a:p>
          <a:p>
            <a:pPr indent="449263">
              <a:buFont typeface="Georgia" pitchFamily="18" charset="0"/>
              <a:buNone/>
              <a:defRPr/>
            </a:pPr>
            <a:r>
              <a:rPr lang="cs-CZ" sz="2800" b="1" dirty="0">
                <a:solidFill>
                  <a:schemeClr val="bg1"/>
                </a:solidFill>
                <a:latin typeface="Arial Black" pitchFamily="34" charset="0"/>
              </a:rPr>
              <a:t>Kolářovy tvorby.</a:t>
            </a:r>
          </a:p>
          <a:p>
            <a:pPr indent="449263">
              <a:buFont typeface="Georgia" pitchFamily="18" charset="0"/>
              <a:buNone/>
              <a:defRPr/>
            </a:pPr>
            <a:endParaRPr lang="cs-CZ" sz="28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3550" y="6092825"/>
            <a:ext cx="652463" cy="46831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/>
          </a:p>
        </p:txBody>
      </p:sp>
      <p:sp>
        <p:nvSpPr>
          <p:cNvPr id="9" name="Obdélník 8"/>
          <p:cNvSpPr/>
          <p:nvPr/>
        </p:nvSpPr>
        <p:spPr>
          <a:xfrm>
            <a:off x="1116013" y="1030288"/>
            <a:ext cx="7632700" cy="2678112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Drobné předměty rozmisťuje po ploše 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 podoby básně 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 nadpisem, s několika různě dlouhými verši a  s podpisem nakonec. Všechny tyto věci jsou nalepeny na plochu a každá z nich má jednoznačně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charakter básně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většinou dokonce 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 řádkových verších 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sestavených z předmětů zastupující 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slova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Dokonce v některých obrázkových básních hrají barvy roli 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rýmu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..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7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9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5625" y="1052513"/>
            <a:ext cx="3009900" cy="369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Uzlová báseň, 1962-63</a:t>
            </a:r>
            <a:endParaRPr lang="cs-CZ" sz="1800" dirty="0"/>
          </a:p>
        </p:txBody>
      </p:sp>
      <p:pic>
        <p:nvPicPr>
          <p:cNvPr id="41987" name="Picture 4" descr="C:\Users\Věra\Desktop\1.Jiří Kolář\scan00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8400" y="836613"/>
            <a:ext cx="3959225" cy="585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988" name="Rectangle 7"/>
          <p:cNvSpPr>
            <a:spLocks noChangeArrowheads="1"/>
          </p:cNvSpPr>
          <p:nvPr/>
        </p:nvSpPr>
        <p:spPr bwMode="auto">
          <a:xfrm>
            <a:off x="468313" y="6056313"/>
            <a:ext cx="35274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000"/>
              <a:t>Sken ze : Chalupecký, Jiří, Padrta, Jiří, Lamač, Miroslav, </a:t>
            </a:r>
          </a:p>
          <a:p>
            <a:r>
              <a:rPr lang="cs-CZ" altLang="cs-CZ" sz="1000"/>
              <a:t>Moulin, Raul-Jean, Jiří Kolář</a:t>
            </a:r>
            <a:r>
              <a:rPr lang="cs-CZ" altLang="cs-CZ"/>
              <a:t>, </a:t>
            </a:r>
            <a:r>
              <a:rPr lang="cs-CZ" altLang="cs-CZ" sz="1000"/>
              <a:t>Odeon 1993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8" descr="C:\Users\Věra\Desktop\1.Jiří Kolář\karetní báseń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725" y="1125538"/>
            <a:ext cx="3255963" cy="504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5292725" y="549275"/>
            <a:ext cx="2686050" cy="36671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Karetní báseň, 1962</a:t>
            </a:r>
            <a:endParaRPr lang="cs-CZ" sz="1800" dirty="0"/>
          </a:p>
        </p:txBody>
      </p:sp>
      <p:pic>
        <p:nvPicPr>
          <p:cNvPr id="43012" name="Picture 4" descr="F:\0.1. Šablony\0. Šablony\1. Dumy - Poezie\1.Poezie 1 - 5\Jiří kolář)\Cenzurovaná báseň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1125538"/>
            <a:ext cx="4095750" cy="504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539750" y="620713"/>
            <a:ext cx="3371850" cy="3667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Cenzurovaná báseň, 1961</a:t>
            </a:r>
            <a:endParaRPr lang="cs-CZ" sz="1800" dirty="0"/>
          </a:p>
        </p:txBody>
      </p:sp>
      <p:sp>
        <p:nvSpPr>
          <p:cNvPr id="43014" name="Rectangle 6"/>
          <p:cNvSpPr>
            <a:spLocks noChangeArrowheads="1"/>
          </p:cNvSpPr>
          <p:nvPr/>
        </p:nvSpPr>
        <p:spPr bwMode="auto">
          <a:xfrm>
            <a:off x="611188" y="6308725"/>
            <a:ext cx="350996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000"/>
              <a:t>Sken ze : Chalupecký, Jiří, Padrta, Jiří, Lamač, Miroslav,</a:t>
            </a:r>
          </a:p>
          <a:p>
            <a:r>
              <a:rPr lang="cs-CZ" altLang="cs-CZ" sz="1000"/>
              <a:t> Moulin, Raul-Jean, Jiří Kolář, Odeon 1993</a:t>
            </a:r>
          </a:p>
        </p:txBody>
      </p:sp>
      <p:sp>
        <p:nvSpPr>
          <p:cNvPr id="43015" name="Rectangle 7"/>
          <p:cNvSpPr>
            <a:spLocks noChangeArrowheads="1"/>
          </p:cNvSpPr>
          <p:nvPr/>
        </p:nvSpPr>
        <p:spPr bwMode="auto">
          <a:xfrm>
            <a:off x="5310188" y="6272213"/>
            <a:ext cx="33655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000"/>
              <a:t>Sken ze : Chalupecký, Jiří, Padrta, Jiří, Lamač, Miroslav,</a:t>
            </a:r>
          </a:p>
          <a:p>
            <a:r>
              <a:rPr lang="cs-CZ" altLang="cs-CZ" sz="1000"/>
              <a:t> Moulin, Raul-Jean, Jiří Kolář, Odeon 1993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Obdélník 1"/>
          <p:cNvSpPr>
            <a:spLocks noChangeArrowheads="1"/>
          </p:cNvSpPr>
          <p:nvPr/>
        </p:nvSpPr>
        <p:spPr bwMode="auto">
          <a:xfrm>
            <a:off x="1416050" y="515938"/>
            <a:ext cx="2630488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 b="1">
                <a:solidFill>
                  <a:srgbClr val="17375E"/>
                </a:solidFill>
                <a:latin typeface="Arial Black" pitchFamily="34" charset="0"/>
              </a:rPr>
              <a:t>Analfabetogram,1962 </a:t>
            </a:r>
          </a:p>
          <a:p>
            <a:r>
              <a:rPr lang="cs-CZ" altLang="cs-CZ" sz="1600">
                <a:solidFill>
                  <a:srgbClr val="17375E"/>
                </a:solidFill>
                <a:latin typeface="Arial" charset="0"/>
              </a:rPr>
              <a:t>Text psaný primitivem,</a:t>
            </a:r>
          </a:p>
          <a:p>
            <a:r>
              <a:rPr lang="cs-CZ" altLang="cs-CZ" sz="1600">
                <a:solidFill>
                  <a:srgbClr val="17375E"/>
                </a:solidFill>
                <a:latin typeface="Arial" charset="0"/>
              </a:rPr>
              <a:t> který </a:t>
            </a:r>
            <a:r>
              <a:rPr lang="cs-CZ" altLang="cs-CZ" sz="1600" b="1">
                <a:solidFill>
                  <a:srgbClr val="17375E"/>
                </a:solidFill>
                <a:latin typeface="Arial" charset="0"/>
              </a:rPr>
              <a:t>ještě</a:t>
            </a:r>
            <a:r>
              <a:rPr lang="cs-CZ" altLang="cs-CZ" sz="1600">
                <a:solidFill>
                  <a:srgbClr val="17375E"/>
                </a:solidFill>
                <a:latin typeface="Arial" charset="0"/>
              </a:rPr>
              <a:t> neumí psát.</a:t>
            </a:r>
            <a:endParaRPr lang="cs-CZ" altLang="cs-CZ" sz="1600">
              <a:latin typeface="Arial" charset="0"/>
            </a:endParaRPr>
          </a:p>
        </p:txBody>
      </p:sp>
      <p:sp>
        <p:nvSpPr>
          <p:cNvPr id="44035" name="Obdélník 2"/>
          <p:cNvSpPr>
            <a:spLocks noChangeArrowheads="1"/>
          </p:cNvSpPr>
          <p:nvPr/>
        </p:nvSpPr>
        <p:spPr bwMode="auto">
          <a:xfrm>
            <a:off x="5105400" y="587375"/>
            <a:ext cx="2058988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 b="1">
                <a:solidFill>
                  <a:srgbClr val="17375E"/>
                </a:solidFill>
                <a:latin typeface="Arial Black" pitchFamily="34" charset="0"/>
              </a:rPr>
              <a:t>Cvokogram,1962</a:t>
            </a:r>
          </a:p>
          <a:p>
            <a:r>
              <a:rPr lang="cs-CZ" altLang="cs-CZ" sz="1600">
                <a:solidFill>
                  <a:srgbClr val="17375E"/>
                </a:solidFill>
                <a:latin typeface="Arial" charset="0"/>
              </a:rPr>
              <a:t>Text psaný bláznem,</a:t>
            </a:r>
          </a:p>
          <a:p>
            <a:r>
              <a:rPr lang="cs-CZ" altLang="cs-CZ" sz="1600">
                <a:solidFill>
                  <a:srgbClr val="17375E"/>
                </a:solidFill>
                <a:latin typeface="Arial" charset="0"/>
              </a:rPr>
              <a:t>který </a:t>
            </a:r>
            <a:r>
              <a:rPr lang="cs-CZ" altLang="cs-CZ" sz="1600" b="1">
                <a:solidFill>
                  <a:srgbClr val="17375E"/>
                </a:solidFill>
                <a:latin typeface="Arial" charset="0"/>
              </a:rPr>
              <a:t>už</a:t>
            </a:r>
            <a:r>
              <a:rPr lang="cs-CZ" altLang="cs-CZ" sz="1600">
                <a:solidFill>
                  <a:srgbClr val="17375E"/>
                </a:solidFill>
                <a:latin typeface="Arial" charset="0"/>
              </a:rPr>
              <a:t> neumí psát.</a:t>
            </a:r>
            <a:endParaRPr lang="cs-CZ" altLang="cs-CZ" sz="1600"/>
          </a:p>
        </p:txBody>
      </p:sp>
      <p:pic>
        <p:nvPicPr>
          <p:cNvPr id="44036" name="Picture 4" descr="F:\0.1. Šablony\0. Šablony\1. Dumy - Poezie\1.Poezie 1 - 5\Jiří kolář)\Anaffabetogram, Cvokogra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1484313"/>
            <a:ext cx="7056437" cy="452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037" name="Rectangle 6"/>
          <p:cNvSpPr>
            <a:spLocks noChangeArrowheads="1"/>
          </p:cNvSpPr>
          <p:nvPr/>
        </p:nvSpPr>
        <p:spPr bwMode="auto">
          <a:xfrm>
            <a:off x="900113" y="6045200"/>
            <a:ext cx="259238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latin typeface="Arial" charset="0"/>
              </a:rPr>
              <a:t>Sken ze : Chalupecký, Jiří, Padrta, Jiří, Lamač, Miroslav, Moulin, Raul-Jean,Jiří Kolář, Odeon 1993</a:t>
            </a:r>
          </a:p>
        </p:txBody>
      </p:sp>
      <p:sp>
        <p:nvSpPr>
          <p:cNvPr id="44038" name="Rectangle 7"/>
          <p:cNvSpPr>
            <a:spLocks noChangeArrowheads="1"/>
          </p:cNvSpPr>
          <p:nvPr/>
        </p:nvSpPr>
        <p:spPr bwMode="auto">
          <a:xfrm>
            <a:off x="4719638" y="6046788"/>
            <a:ext cx="277971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latin typeface="Arial" charset="0"/>
              </a:rPr>
              <a:t>Sken ze : Chalupecký, Jiří, Padrta, Jiří, Lamač, Miroslav, Moulin, Raul-Jean,Jiří Kolář, Odeon 1993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39800" y="822325"/>
            <a:ext cx="2584450" cy="369888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Neznámá abeceda </a:t>
            </a:r>
            <a:endParaRPr lang="cs-CZ" sz="1800" dirty="0"/>
          </a:p>
        </p:txBody>
      </p:sp>
      <p:sp>
        <p:nvSpPr>
          <p:cNvPr id="3" name="Obdélník 2"/>
          <p:cNvSpPr/>
          <p:nvPr/>
        </p:nvSpPr>
        <p:spPr>
          <a:xfrm>
            <a:off x="4775200" y="825500"/>
            <a:ext cx="2419350" cy="366713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Báseň ticha, 1963</a:t>
            </a:r>
            <a:endParaRPr lang="cs-CZ" sz="1800" dirty="0"/>
          </a:p>
        </p:txBody>
      </p:sp>
      <p:pic>
        <p:nvPicPr>
          <p:cNvPr id="45060" name="Picture 5" descr="F:\0.1. Šablony\0. Šablony\1. Dumy - Poezie\1.Poezie 1 - 5\Jiří kolář)\báseň tich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75200" y="1377950"/>
            <a:ext cx="3684588" cy="501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1" name="Picture 6" descr="G:\HPSCANS\neznámá abeceda.jpg"/>
          <p:cNvPicPr>
            <a:picLocks noChangeAspect="1" noChangeArrowheads="1"/>
          </p:cNvPicPr>
          <p:nvPr/>
        </p:nvPicPr>
        <p:blipFill>
          <a:blip r:embed="rId3" cstate="print"/>
          <a:srcRect t="3285" r="3813" b="7254"/>
          <a:stretch>
            <a:fillRect/>
          </a:stretch>
        </p:blipFill>
        <p:spPr bwMode="auto">
          <a:xfrm>
            <a:off x="939800" y="1377950"/>
            <a:ext cx="3416300" cy="501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062" name="Rectangle 6"/>
          <p:cNvSpPr>
            <a:spLocks noChangeArrowheads="1"/>
          </p:cNvSpPr>
          <p:nvPr/>
        </p:nvSpPr>
        <p:spPr bwMode="auto">
          <a:xfrm>
            <a:off x="5105400" y="6405563"/>
            <a:ext cx="34988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latin typeface="Arial" charset="0"/>
              </a:rPr>
              <a:t>Sken ze : Chalupecký, Jiří, Padrta, Jiří, Lamač, Miroslav, Moulin, Raul-Jean,Jiří Kolář, Odeon 1993</a:t>
            </a:r>
          </a:p>
        </p:txBody>
      </p:sp>
      <p:sp>
        <p:nvSpPr>
          <p:cNvPr id="45063" name="Obdélník 6"/>
          <p:cNvSpPr>
            <a:spLocks noChangeArrowheads="1"/>
          </p:cNvSpPr>
          <p:nvPr/>
        </p:nvSpPr>
        <p:spPr bwMode="auto">
          <a:xfrm>
            <a:off x="939800" y="6453188"/>
            <a:ext cx="26622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Sken z: Kolář, Jiří: Básně ticha, Český spisovatel, 1994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84200" y="765175"/>
            <a:ext cx="3130550" cy="3667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Rimbaudův slavík, 1962</a:t>
            </a:r>
            <a:endParaRPr lang="cs-CZ" sz="1800" dirty="0"/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4879975" y="765175"/>
            <a:ext cx="34766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Barevná báseň, 1962</a:t>
            </a:r>
            <a:endParaRPr lang="cs-CZ" sz="1800" dirty="0"/>
          </a:p>
        </p:txBody>
      </p:sp>
      <p:pic>
        <p:nvPicPr>
          <p:cNvPr id="46084" name="Picture 9" descr="C:\Users\Věra\Desktop\1.Jiří Kolář\karetní báseń b.jpg"/>
          <p:cNvPicPr>
            <a:picLocks noChangeAspect="1" noChangeArrowheads="1"/>
          </p:cNvPicPr>
          <p:nvPr/>
        </p:nvPicPr>
        <p:blipFill>
          <a:blip r:embed="rId2" cstate="print"/>
          <a:srcRect l="9689" t="5420" b="11234"/>
          <a:stretch>
            <a:fillRect/>
          </a:stretch>
        </p:blipFill>
        <p:spPr bwMode="auto">
          <a:xfrm>
            <a:off x="4879975" y="1354138"/>
            <a:ext cx="3698875" cy="469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85" name="Picture 10" descr="C:\Users\Věra\Desktop\1.Jiří Kolář\Rimbaudův slavík.jpg"/>
          <p:cNvPicPr>
            <a:picLocks noChangeAspect="1" noChangeArrowheads="1"/>
          </p:cNvPicPr>
          <p:nvPr/>
        </p:nvPicPr>
        <p:blipFill>
          <a:blip r:embed="rId3" cstate="print"/>
          <a:srcRect l="6717" t="8347" r="7996" b="11636"/>
          <a:stretch>
            <a:fillRect/>
          </a:stretch>
        </p:blipFill>
        <p:spPr bwMode="auto">
          <a:xfrm>
            <a:off x="611188" y="1354138"/>
            <a:ext cx="3697287" cy="466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6086" name="Rectangle 7"/>
          <p:cNvSpPr>
            <a:spLocks noChangeArrowheads="1"/>
          </p:cNvSpPr>
          <p:nvPr/>
        </p:nvSpPr>
        <p:spPr bwMode="auto">
          <a:xfrm>
            <a:off x="712788" y="6045200"/>
            <a:ext cx="34988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latin typeface="Arial" charset="0"/>
              </a:rPr>
              <a:t>Sken ze : Chalupecký, Jiří, Padrta, Jiří, Lamač, Miroslav, Moulin, Raul-Jean,Jiří Kolář, Odeon 1993</a:t>
            </a:r>
          </a:p>
        </p:txBody>
      </p:sp>
      <p:sp>
        <p:nvSpPr>
          <p:cNvPr id="46087" name="Rectangle 8"/>
          <p:cNvSpPr>
            <a:spLocks noChangeArrowheads="1"/>
          </p:cNvSpPr>
          <p:nvPr/>
        </p:nvSpPr>
        <p:spPr bwMode="auto">
          <a:xfrm>
            <a:off x="4899025" y="6116638"/>
            <a:ext cx="34575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latin typeface="Arial" charset="0"/>
              </a:rPr>
              <a:t>Sken ze : Chalupecký, Jiří, Padrta, Jiří, Lamač, Miroslav, Moulin, Raul-Jean,Jiří Kolář, Odeon 1993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90538" y="765175"/>
            <a:ext cx="2292350" cy="3667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Černý cukr, 1963</a:t>
            </a:r>
            <a:endParaRPr lang="cs-CZ" sz="1800" dirty="0"/>
          </a:p>
        </p:txBody>
      </p:sp>
      <p:sp>
        <p:nvSpPr>
          <p:cNvPr id="3" name="Obdélník 2"/>
          <p:cNvSpPr/>
          <p:nvPr/>
        </p:nvSpPr>
        <p:spPr>
          <a:xfrm>
            <a:off x="4572000" y="765175"/>
            <a:ext cx="2622550" cy="3667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Báseň pro oči, 1964</a:t>
            </a:r>
            <a:endParaRPr lang="cs-CZ" sz="1800" dirty="0"/>
          </a:p>
        </p:txBody>
      </p:sp>
      <p:pic>
        <p:nvPicPr>
          <p:cNvPr id="47108" name="Picture 5" descr="G:\Jiri Kolar, Cerny cukr,  196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1131888"/>
            <a:ext cx="3525837" cy="480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7109" name="TextovéPole 9"/>
          <p:cNvSpPr txBox="1">
            <a:spLocks noChangeArrowheads="1"/>
          </p:cNvSpPr>
          <p:nvPr/>
        </p:nvSpPr>
        <p:spPr bwMode="auto">
          <a:xfrm>
            <a:off x="490538" y="6021388"/>
            <a:ext cx="3959225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u="sng">
                <a:hlinkClick r:id="rId3"/>
              </a:rPr>
              <a:t>http://udu.ff.cuni.cz/soubory/galerie/01%20Cechy/Klimesova%20-%20ceske%20umeni%201940-1970/slides/Jiri%20Kolar,%20Cerny%20cukr,%20%201963.jpg</a:t>
            </a:r>
            <a:endParaRPr lang="cs-CZ" altLang="cs-CZ"/>
          </a:p>
        </p:txBody>
      </p:sp>
      <p:pic>
        <p:nvPicPr>
          <p:cNvPr id="47110" name="Picture 10" descr="G:\kolar báseň pro oč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184275"/>
            <a:ext cx="3532188" cy="4776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7111" name="Rectangle 12"/>
          <p:cNvSpPr>
            <a:spLocks noChangeArrowheads="1"/>
          </p:cNvSpPr>
          <p:nvPr/>
        </p:nvSpPr>
        <p:spPr bwMode="auto">
          <a:xfrm>
            <a:off x="4572000" y="6076950"/>
            <a:ext cx="3532188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latin typeface="Arial" charset="0"/>
              </a:rPr>
              <a:t>Sken ze : Chalupecký, Jiří, Padrta, Jiří, Lamač, Miroslav, Moulin, Raul-Jean,Jiří Kolář, Odeon 1993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2" descr="C:\Users\Věra\Desktop\1.Česká poezie-obrázky\moderát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1975" y="1196975"/>
            <a:ext cx="3908425" cy="5113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561975" y="549275"/>
            <a:ext cx="1773238" cy="4619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Moderato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4800600" y="549275"/>
            <a:ext cx="3365500" cy="4619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Samoúčelná báseň</a:t>
            </a:r>
            <a:endParaRPr lang="cs-CZ" sz="2400" dirty="0"/>
          </a:p>
        </p:txBody>
      </p:sp>
      <p:pic>
        <p:nvPicPr>
          <p:cNvPr id="48133" name="Picture 3" descr="C:\Users\Věra\Desktop\1.Česká poezie-obrázky\samoúčelná báseń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0600" y="1196975"/>
            <a:ext cx="4095750" cy="512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8134" name="Obdélník 5"/>
          <p:cNvSpPr>
            <a:spLocks noChangeArrowheads="1"/>
          </p:cNvSpPr>
          <p:nvPr/>
        </p:nvSpPr>
        <p:spPr bwMode="auto">
          <a:xfrm>
            <a:off x="971550" y="6453188"/>
            <a:ext cx="26606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Sken z: Kolář, Jiří: Básně ticha, Český spisovatel, 1994</a:t>
            </a:r>
          </a:p>
        </p:txBody>
      </p:sp>
      <p:sp>
        <p:nvSpPr>
          <p:cNvPr id="48135" name="Obdélník 6"/>
          <p:cNvSpPr>
            <a:spLocks noChangeArrowheads="1"/>
          </p:cNvSpPr>
          <p:nvPr/>
        </p:nvSpPr>
        <p:spPr bwMode="auto">
          <a:xfrm>
            <a:off x="5654675" y="6453188"/>
            <a:ext cx="26622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Sken z: Kolář, Jiří: Básně ticha, Český spisovatel, 1994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2" descr="C:\Users\Věra\Desktop\1.Česká poezie-obrázky\portrét dám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1087438"/>
            <a:ext cx="4000500" cy="5437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250825" y="622300"/>
            <a:ext cx="2016125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Portrét dámy</a:t>
            </a:r>
            <a:endParaRPr lang="cs-CZ" sz="2000" dirty="0"/>
          </a:p>
        </p:txBody>
      </p:sp>
      <p:pic>
        <p:nvPicPr>
          <p:cNvPr id="49156" name="Picture 4" descr="F:\HPSCANS\zápalná báseń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087438"/>
            <a:ext cx="3816350" cy="5459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4562475" y="622300"/>
            <a:ext cx="2326278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Zápalná 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báseň</a:t>
            </a:r>
            <a:endParaRPr lang="cs-CZ" sz="2000" dirty="0"/>
          </a:p>
        </p:txBody>
      </p:sp>
      <p:sp>
        <p:nvSpPr>
          <p:cNvPr id="49158" name="Obdélník 5"/>
          <p:cNvSpPr>
            <a:spLocks noChangeArrowheads="1"/>
          </p:cNvSpPr>
          <p:nvPr/>
        </p:nvSpPr>
        <p:spPr bwMode="auto">
          <a:xfrm>
            <a:off x="250825" y="6607175"/>
            <a:ext cx="26622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Sken z: Kolář, Jiří: Básně ticha, Český spisovatel, 1994</a:t>
            </a:r>
          </a:p>
        </p:txBody>
      </p:sp>
      <p:sp>
        <p:nvSpPr>
          <p:cNvPr id="49159" name="Obdélník 6"/>
          <p:cNvSpPr>
            <a:spLocks noChangeArrowheads="1"/>
          </p:cNvSpPr>
          <p:nvPr/>
        </p:nvSpPr>
        <p:spPr bwMode="auto">
          <a:xfrm>
            <a:off x="5799138" y="6597650"/>
            <a:ext cx="26606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Sken z: Kolář, Jiří: Básně ticha, Český spisovatel, 1994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3573463"/>
            <a:ext cx="8534400" cy="2951162"/>
          </a:xfrm>
        </p:spPr>
        <p:txBody>
          <a:bodyPr rtlCol="0">
            <a:noAutofit/>
          </a:bodyPr>
          <a:lstStyle/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             Soustavně začal vystavovat na počátku  		            šedesátých let, po odchodu z Čech se stal </a:t>
            </a: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             světově  uznávaným výtvarníkem. </a:t>
            </a: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endParaRPr lang="cs-CZ" sz="2400" dirty="0" smtClean="0">
              <a:solidFill>
                <a:srgbClr val="1F497D">
                  <a:lumMod val="50000"/>
                </a:srgbClr>
              </a:solidFill>
              <a:latin typeface="Arial" pitchFamily="34" charset="0"/>
              <a:cs typeface="Arial" pitchFamily="34" charset="0"/>
            </a:endParaRP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endParaRPr lang="cs-CZ" sz="2400" dirty="0" smtClean="0">
              <a:solidFill>
                <a:srgbClr val="1F497D">
                  <a:lumMod val="50000"/>
                </a:srgbClr>
              </a:solidFill>
              <a:latin typeface="Arial" pitchFamily="34" charset="0"/>
              <a:cs typeface="Arial" pitchFamily="34" charset="0"/>
            </a:endParaRP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             Ve </a:t>
            </a:r>
            <a:r>
              <a:rPr lang="cs-CZ" sz="2400" b="1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Slovníku výtvarných metod (česky 1999) 	            </a:t>
            </a: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popsal své  techniky, metody a postupy.</a:t>
            </a: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179" name="Obdélník 4"/>
          <p:cNvSpPr>
            <a:spLocks noChangeArrowheads="1"/>
          </p:cNvSpPr>
          <p:nvPr/>
        </p:nvSpPr>
        <p:spPr bwMode="auto">
          <a:xfrm>
            <a:off x="500063" y="5775325"/>
            <a:ext cx="8429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rgbClr val="10253F"/>
                </a:solidFill>
                <a:latin typeface="Arial" charset="0"/>
              </a:rPr>
              <a:t>          </a:t>
            </a:r>
            <a:endParaRPr lang="cs-CZ" altLang="cs-CZ" sz="240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8313" y="1665288"/>
            <a:ext cx="1223962" cy="64928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>
              <a:solidFill>
                <a:srgbClr val="FFFFFF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8313" y="3717925"/>
            <a:ext cx="1223962" cy="719138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>
              <a:solidFill>
                <a:srgbClr val="FFFFFF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8613" y="620713"/>
            <a:ext cx="8204200" cy="5842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32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Slovník výtvarných metod </a:t>
            </a:r>
            <a:r>
              <a:rPr lang="cs-CZ" sz="3200" b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( </a:t>
            </a:r>
            <a:r>
              <a:rPr lang="cs-CZ" sz="32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1999) </a:t>
            </a:r>
            <a:endParaRPr lang="cs-CZ" sz="3200" b="1" dirty="0">
              <a:solidFill>
                <a:schemeClr val="bg1"/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51207" name="Obdélník 10"/>
          <p:cNvSpPr>
            <a:spLocks noChangeArrowheads="1"/>
          </p:cNvSpPr>
          <p:nvPr/>
        </p:nvSpPr>
        <p:spPr bwMode="auto">
          <a:xfrm>
            <a:off x="179388" y="1557338"/>
            <a:ext cx="8964612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822325" indent="-457200"/>
            <a:r>
              <a:rPr lang="cs-CZ" altLang="cs-CZ" sz="2400">
                <a:solidFill>
                  <a:srgbClr val="10253F"/>
                </a:solidFill>
                <a:latin typeface="Arial" charset="0"/>
              </a:rPr>
              <a:t>                 Jiří Kolář přešel od slov k čistě výtvarným dílům.</a:t>
            </a:r>
          </a:p>
          <a:p>
            <a:pPr marL="822325" indent="-457200"/>
            <a:r>
              <a:rPr lang="cs-CZ" altLang="cs-CZ" sz="2400">
                <a:solidFill>
                  <a:srgbClr val="10253F"/>
                </a:solidFill>
                <a:latin typeface="Arial" charset="0"/>
              </a:rPr>
              <a:t>                 I na tomto poli proslul jako hledač experimentátor,  	           své práce označoval jako koláže, roláže,    		           chiazmáže, muchláže atd.</a:t>
            </a:r>
          </a:p>
        </p:txBody>
      </p:sp>
      <p:sp>
        <p:nvSpPr>
          <p:cNvPr id="9" name="Obdélník 8"/>
          <p:cNvSpPr/>
          <p:nvPr/>
        </p:nvSpPr>
        <p:spPr>
          <a:xfrm>
            <a:off x="468313" y="5659438"/>
            <a:ext cx="1287462" cy="57785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1207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 descr="C:\Users\Věra\Desktop\1.Česká poezie-obrázky\kolar_jiri_autoportr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809625"/>
            <a:ext cx="6553200" cy="540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03" name="Obdélník 3"/>
          <p:cNvSpPr>
            <a:spLocks noChangeArrowheads="1"/>
          </p:cNvSpPr>
          <p:nvPr/>
        </p:nvSpPr>
        <p:spPr bwMode="auto">
          <a:xfrm>
            <a:off x="1331913" y="6378575"/>
            <a:ext cx="712946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hlinkClick r:id="rId3"/>
              </a:rPr>
              <a:t>http://www.galerieart.cz/kolar__4.jpg</a:t>
            </a:r>
            <a:endParaRPr lang="cs-CZ" altLang="cs-CZ"/>
          </a:p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1" descr="C:\Users\Věra\Desktop\1.Jiří Kolář\Partitura pro auditivní báseň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0688" y="2065338"/>
            <a:ext cx="3621087" cy="335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227" name="Picture 2" descr="C:\Users\Věra\Desktop\1.Jiří Kolář\Rozhovor pana B. s panem R. v neb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3" y="2160588"/>
            <a:ext cx="4286250" cy="316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4365625" y="1125538"/>
            <a:ext cx="4670425" cy="64611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Rozhovor pana B. s panem R. v nebi</a:t>
            </a:r>
          </a:p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(Pocta </a:t>
            </a:r>
            <a:r>
              <a:rPr lang="cs-CZ" sz="1800" b="1" dirty="0" err="1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Baudelairovi</a:t>
            </a: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, 1973)</a:t>
            </a: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323850" y="1125538"/>
            <a:ext cx="3816350" cy="64611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Partitura pro auditivní báseň</a:t>
            </a:r>
          </a:p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Na jméno </a:t>
            </a:r>
            <a:r>
              <a:rPr lang="cs-CZ" sz="1800" b="1" dirty="0" err="1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Baudelaire</a:t>
            </a: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, 1963)</a:t>
            </a:r>
          </a:p>
        </p:txBody>
      </p:sp>
      <p:sp>
        <p:nvSpPr>
          <p:cNvPr id="52230" name="Rectangle 7"/>
          <p:cNvSpPr>
            <a:spLocks noChangeArrowheads="1"/>
          </p:cNvSpPr>
          <p:nvPr/>
        </p:nvSpPr>
        <p:spPr bwMode="auto">
          <a:xfrm>
            <a:off x="827088" y="5591175"/>
            <a:ext cx="2322512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latin typeface="Arial" charset="0"/>
              </a:rPr>
              <a:t>Sken ze : Chalupecký, Jiří, Padrta, Jiří, Lamač, Miroslav, Moulin, Raul-Jean,Jiří Kolář, Odeon 1993</a:t>
            </a:r>
          </a:p>
        </p:txBody>
      </p:sp>
      <p:sp>
        <p:nvSpPr>
          <p:cNvPr id="52231" name="Rectangle 8"/>
          <p:cNvSpPr>
            <a:spLocks noChangeArrowheads="1"/>
          </p:cNvSpPr>
          <p:nvPr/>
        </p:nvSpPr>
        <p:spPr bwMode="auto">
          <a:xfrm>
            <a:off x="5254625" y="5735638"/>
            <a:ext cx="284638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latin typeface="Arial" charset="0"/>
              </a:rPr>
              <a:t>Sken ze : Chalupecký, Jiří, Padrta, Jiří, Lamač, Miroslav, Moulin, Raul-Jean,Jiří Kolář, Odeon 1993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 descr="C:\Users\Věra\Desktop\1.Česká poezie-obrázky\kolar-nemcovar  roláž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375" y="1268413"/>
            <a:ext cx="5329238" cy="2919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3251" name="Obdélník 2"/>
          <p:cNvSpPr>
            <a:spLocks noChangeArrowheads="1"/>
          </p:cNvSpPr>
          <p:nvPr/>
        </p:nvSpPr>
        <p:spPr bwMode="auto">
          <a:xfrm>
            <a:off x="6804025" y="4419600"/>
            <a:ext cx="311467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u="sng">
                <a:hlinkClick r:id="rId3"/>
              </a:rPr>
              <a:t>http://vystavy.net/images/kolar-nemcova.jpg</a:t>
            </a:r>
            <a:endParaRPr lang="cs-CZ" altLang="cs-CZ"/>
          </a:p>
        </p:txBody>
      </p:sp>
      <p:pic>
        <p:nvPicPr>
          <p:cNvPr id="53252" name="Picture 2" descr="C:\Users\Věra\Desktop\1.Česká poezie-obrázky\kolar_bozena_nemcova__a soch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825" y="1268413"/>
            <a:ext cx="3216275" cy="41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3253" name="Obdélník 4"/>
          <p:cNvSpPr>
            <a:spLocks noChangeArrowheads="1"/>
          </p:cNvSpPr>
          <p:nvPr/>
        </p:nvSpPr>
        <p:spPr bwMode="auto">
          <a:xfrm>
            <a:off x="179388" y="5732463"/>
            <a:ext cx="5454650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cs-CZ" sz="1100">
                <a:latin typeface="Calibri" pitchFamily="34" charset="0"/>
                <a:hlinkClick r:id="rId5"/>
              </a:rPr>
              <a:t>http://</a:t>
            </a:r>
            <a:r>
              <a:rPr lang="cs-CZ" altLang="cs-CZ">
                <a:latin typeface="Calibri" pitchFamily="34" charset="0"/>
                <a:hlinkClick r:id="rId5"/>
              </a:rPr>
              <a:t>www.galerieart.cz/kolar_bozena_nemcova</a:t>
            </a:r>
            <a:r>
              <a:rPr lang="cs-CZ" altLang="cs-CZ" sz="1100">
                <a:latin typeface="Calibri" pitchFamily="34" charset="0"/>
                <a:hlinkClick r:id="rId5"/>
              </a:rPr>
              <a:t>__.JPG</a:t>
            </a:r>
            <a:endParaRPr lang="cs-CZ" altLang="cs-CZ" sz="11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3" descr="C:\Users\Věra\Desktop\1.Česká poezie-obrázky\obálka bože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92413" y="836613"/>
            <a:ext cx="3506787" cy="496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4275" name="Obdélník 3"/>
          <p:cNvSpPr>
            <a:spLocks noChangeArrowheads="1"/>
          </p:cNvSpPr>
          <p:nvPr/>
        </p:nvSpPr>
        <p:spPr bwMode="auto">
          <a:xfrm>
            <a:off x="2792413" y="5910263"/>
            <a:ext cx="457200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u="sng">
                <a:hlinkClick r:id="rId3"/>
              </a:rPr>
              <a:t>http://obalky.kosmas.cz/ArticleCovers/166927_big.jpg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8" name="Picture 2" descr="C:\Users\Věra\Desktop\1.Jiří Kolář\básník a jeho múz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1089025"/>
            <a:ext cx="3879850" cy="500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395288" y="692150"/>
            <a:ext cx="3403600" cy="369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Básník a jeho múza ,1961</a:t>
            </a:r>
            <a:endParaRPr lang="cs-CZ" sz="1800" dirty="0"/>
          </a:p>
        </p:txBody>
      </p:sp>
      <p:pic>
        <p:nvPicPr>
          <p:cNvPr id="55300" name="Picture 9" descr="C:\Users\Věra\Desktop\1.Česká poezie-obrázky\kolar_pomnik_motylum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22788" y="1052513"/>
            <a:ext cx="4210050" cy="5138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5301" name="Rectangle 10"/>
          <p:cNvSpPr>
            <a:spLocks noChangeArrowheads="1"/>
          </p:cNvSpPr>
          <p:nvPr/>
        </p:nvSpPr>
        <p:spPr bwMode="auto">
          <a:xfrm>
            <a:off x="6264275" y="6345238"/>
            <a:ext cx="24463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altLang="cs-CZ">
                <a:latin typeface="Calibri" pitchFamily="34" charset="0"/>
                <a:hlinkClick r:id="rId5"/>
              </a:rPr>
              <a:t>http://www.galerieart.cz/kolar_pomnik_motylum.JPG</a:t>
            </a:r>
            <a:endParaRPr lang="cs-CZ" altLang="cs-CZ"/>
          </a:p>
        </p:txBody>
      </p:sp>
      <p:sp>
        <p:nvSpPr>
          <p:cNvPr id="12" name="Obdélník 11"/>
          <p:cNvSpPr/>
          <p:nvPr/>
        </p:nvSpPr>
        <p:spPr>
          <a:xfrm>
            <a:off x="4522788" y="682625"/>
            <a:ext cx="2281237" cy="369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Pomník motýlům</a:t>
            </a:r>
            <a:endParaRPr lang="cs-CZ" sz="1800" dirty="0"/>
          </a:p>
        </p:txBody>
      </p:sp>
      <p:sp>
        <p:nvSpPr>
          <p:cNvPr id="55303" name="Rectangle 8"/>
          <p:cNvSpPr>
            <a:spLocks noChangeArrowheads="1"/>
          </p:cNvSpPr>
          <p:nvPr/>
        </p:nvSpPr>
        <p:spPr bwMode="auto">
          <a:xfrm>
            <a:off x="539750" y="6224588"/>
            <a:ext cx="23225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latin typeface="Arial" charset="0"/>
              </a:rPr>
              <a:t>Sken ze : Chalupecký, Jiří, Padrta, Jiří, Lamač, Miroslav, Moulin, Raul-Jean,Jiří Kolář, Odeon 1993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Picture 2" descr="C:\Users\Věra\Desktop\1.Jiří Kolář\scan00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1173163"/>
            <a:ext cx="4017962" cy="479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6323" name="Picture 3" descr="C:\Users\Věra\Desktop\1.Jiří Kolář\Tvář pod vodo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2738" y="1173163"/>
            <a:ext cx="3038475" cy="4919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395288" y="692150"/>
            <a:ext cx="3003550" cy="3667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Zrození kubismu ,1963</a:t>
            </a: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5380038" y="760413"/>
            <a:ext cx="2851150" cy="36671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Tvář pod vodou ,1965</a:t>
            </a:r>
            <a:endParaRPr lang="cs-CZ" sz="1800" dirty="0"/>
          </a:p>
        </p:txBody>
      </p:sp>
      <p:sp>
        <p:nvSpPr>
          <p:cNvPr id="56326" name="Rectangle 7"/>
          <p:cNvSpPr>
            <a:spLocks noChangeArrowheads="1"/>
          </p:cNvSpPr>
          <p:nvPr/>
        </p:nvSpPr>
        <p:spPr bwMode="auto">
          <a:xfrm>
            <a:off x="395288" y="6261100"/>
            <a:ext cx="34925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latin typeface="Arial" charset="0"/>
              </a:rPr>
              <a:t>Sken ze : Chalupecký, Jiří, Padrta, Jiří, Lamač, Miroslav, Moulin, Raul-Jean,Jiří Kolář, Odeon 1993</a:t>
            </a:r>
          </a:p>
        </p:txBody>
      </p:sp>
      <p:sp>
        <p:nvSpPr>
          <p:cNvPr id="56327" name="Rectangle 8"/>
          <p:cNvSpPr>
            <a:spLocks noChangeArrowheads="1"/>
          </p:cNvSpPr>
          <p:nvPr/>
        </p:nvSpPr>
        <p:spPr bwMode="auto">
          <a:xfrm>
            <a:off x="5380038" y="6261100"/>
            <a:ext cx="331311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latin typeface="Arial" charset="0"/>
              </a:rPr>
              <a:t>Sken ze : Chalupecký, Jiří, Padrta, Jiří, Lamač, Miroslav, Moulin, Raul-Jean,Jiří Kolář, Odeon 1993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6" name="Picture 5" descr="C:\Users\Věra\Desktop\1.Česká poezie-obrázky\ptáček na jeřabinách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876300"/>
            <a:ext cx="8207375" cy="546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7347" name="Obdélník 2"/>
          <p:cNvSpPr>
            <a:spLocks noChangeArrowheads="1"/>
          </p:cNvSpPr>
          <p:nvPr/>
        </p:nvSpPr>
        <p:spPr bwMode="auto">
          <a:xfrm>
            <a:off x="468313" y="6524625"/>
            <a:ext cx="83518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u="sng">
                <a:hlinkClick r:id="rId3"/>
              </a:rPr>
              <a:t>http://1.bp.blogspot.com/-XtIXxSC5lAg/UPgD0FKH7kI/AAAAAAAAFvA/E7TldnKp6uc/s1600/2787343--20-srpna-1986-prolaz-s-fotografii-beatrice-bizot-148x105-mm--1-950x0p0.jpeg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Picture 3" descr="C:\Users\Věra\Desktop\1.Česká poezie-obrázky\jiri_kolar_stupinek_vitez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928688"/>
            <a:ext cx="7777162" cy="5164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8371" name="Obdélník 3"/>
          <p:cNvSpPr>
            <a:spLocks noChangeArrowheads="1"/>
          </p:cNvSpPr>
          <p:nvPr/>
        </p:nvSpPr>
        <p:spPr bwMode="auto">
          <a:xfrm>
            <a:off x="827088" y="6253163"/>
            <a:ext cx="856932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u="sng">
                <a:hlinkClick r:id="rId3"/>
              </a:rPr>
              <a:t>http://files.malovanikresleni.cz/200223622-96c6d97c0d/jiri_kolar_stupinek_vitezu.jpg</a:t>
            </a:r>
            <a:endParaRPr lang="cs-CZ" altLang="cs-CZ"/>
          </a:p>
        </p:txBody>
      </p:sp>
      <p:sp>
        <p:nvSpPr>
          <p:cNvPr id="5" name="Obdélník 4"/>
          <p:cNvSpPr/>
          <p:nvPr/>
        </p:nvSpPr>
        <p:spPr>
          <a:xfrm>
            <a:off x="827088" y="549275"/>
            <a:ext cx="3744912" cy="3683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Stupínek vítězů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sz="3600" dirty="0" smtClean="0">
                <a:solidFill>
                  <a:schemeClr val="bg1"/>
                </a:solidFill>
                <a:latin typeface="Arial Black" pitchFamily="34" charset="0"/>
              </a:rPr>
              <a:t>       </a:t>
            </a:r>
            <a:br>
              <a:rPr lang="cs-CZ" sz="3600" dirty="0" smtClean="0">
                <a:solidFill>
                  <a:schemeClr val="bg1"/>
                </a:solidFill>
                <a:latin typeface="Arial Black" pitchFamily="34" charset="0"/>
              </a:rPr>
            </a:br>
            <a:r>
              <a:rPr lang="cs-CZ" sz="3600" dirty="0" smtClean="0">
                <a:solidFill>
                  <a:schemeClr val="bg1"/>
                </a:solidFill>
                <a:latin typeface="Arial Black" pitchFamily="34" charset="0"/>
              </a:rPr>
              <a:t>         JOSEF </a:t>
            </a:r>
            <a:r>
              <a:rPr lang="cs-CZ" sz="3600" dirty="0" err="1" smtClean="0">
                <a:solidFill>
                  <a:schemeClr val="bg1"/>
                </a:solidFill>
                <a:latin typeface="Arial Black" pitchFamily="34" charset="0"/>
              </a:rPr>
              <a:t>HIRŠAL</a:t>
            </a:r>
            <a:r>
              <a:rPr lang="cs-CZ" sz="3600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3600" dirty="0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(1920-2003)</a:t>
            </a:r>
            <a:r>
              <a:rPr lang="cs-CZ" sz="36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36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36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   </a:t>
            </a:r>
            <a:endParaRPr lang="cs-CZ" sz="2400" dirty="0" smtClean="0">
              <a:solidFill>
                <a:schemeClr val="bg1"/>
              </a:solidFill>
              <a:latin typeface="Arial Black" pitchFamily="34" charset="0"/>
              <a:cs typeface="Arial" charset="0"/>
            </a:endParaRPr>
          </a:p>
        </p:txBody>
      </p:sp>
      <p:sp>
        <p:nvSpPr>
          <p:cNvPr id="54276" name="Obdélník 3"/>
          <p:cNvSpPr>
            <a:spLocks noChangeArrowheads="1"/>
          </p:cNvSpPr>
          <p:nvPr/>
        </p:nvSpPr>
        <p:spPr bwMode="auto">
          <a:xfrm>
            <a:off x="1331913" y="1814513"/>
            <a:ext cx="1295400" cy="461962"/>
          </a:xfrm>
          <a:prstGeom prst="rect">
            <a:avLst/>
          </a:prstGeom>
          <a:solidFill>
            <a:schemeClr val="tx2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básník</a:t>
            </a:r>
          </a:p>
        </p:txBody>
      </p:sp>
      <p:sp>
        <p:nvSpPr>
          <p:cNvPr id="54277" name="Obdélník 4"/>
          <p:cNvSpPr>
            <a:spLocks noChangeArrowheads="1"/>
          </p:cNvSpPr>
          <p:nvPr/>
        </p:nvSpPr>
        <p:spPr bwMode="auto">
          <a:xfrm>
            <a:off x="1201738" y="2627313"/>
            <a:ext cx="1425575" cy="461962"/>
          </a:xfrm>
          <a:prstGeom prst="rect">
            <a:avLst/>
          </a:prstGeom>
          <a:solidFill>
            <a:schemeClr val="tx2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prozaik</a:t>
            </a:r>
          </a:p>
        </p:txBody>
      </p:sp>
      <p:sp>
        <p:nvSpPr>
          <p:cNvPr id="54279" name="Obdélník 6"/>
          <p:cNvSpPr>
            <a:spLocks noChangeArrowheads="1"/>
          </p:cNvSpPr>
          <p:nvPr/>
        </p:nvSpPr>
        <p:spPr bwMode="auto">
          <a:xfrm>
            <a:off x="539750" y="3429000"/>
            <a:ext cx="2087563" cy="461963"/>
          </a:xfrm>
          <a:prstGeom prst="rect">
            <a:avLst/>
          </a:prstGeom>
          <a:solidFill>
            <a:schemeClr val="tx2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překladatel</a:t>
            </a:r>
            <a:endParaRPr lang="cs-CZ" sz="2400" dirty="0"/>
          </a:p>
        </p:txBody>
      </p:sp>
      <p:pic>
        <p:nvPicPr>
          <p:cNvPr id="59398" name="Picture 2" descr="C:\Users\Věra\Desktop\1.Česká poezie-obrázky\Hirsal.jpg"/>
          <p:cNvPicPr>
            <a:picLocks noChangeAspect="1" noChangeArrowheads="1"/>
          </p:cNvPicPr>
          <p:nvPr/>
        </p:nvPicPr>
        <p:blipFill>
          <a:blip r:embed="rId3" cstate="print"/>
          <a:srcRect l="28421" r="5263"/>
          <a:stretch>
            <a:fillRect/>
          </a:stretch>
        </p:blipFill>
        <p:spPr bwMode="auto">
          <a:xfrm>
            <a:off x="2973388" y="1341438"/>
            <a:ext cx="5305425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9399" name="Obdélník 6">
            <a:hlinkClick r:id="rId4"/>
          </p:cNvPr>
          <p:cNvSpPr>
            <a:spLocks noChangeArrowheads="1"/>
          </p:cNvSpPr>
          <p:nvPr/>
        </p:nvSpPr>
        <p:spPr bwMode="auto">
          <a:xfrm>
            <a:off x="107950" y="6488113"/>
            <a:ext cx="302418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hlinkClick r:id="rId4"/>
              </a:rPr>
              <a:t>http://archiv.neviditelnypes.zpravy.cz/paleta/000228a.jpg</a:t>
            </a:r>
            <a:endParaRPr lang="cs-CZ" alt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4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4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42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42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42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42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 animBg="1"/>
      <p:bldP spid="54276" grpId="0" animBg="1"/>
      <p:bldP spid="54277" grpId="0" animBg="1"/>
      <p:bldP spid="54279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0" y="1484313"/>
            <a:ext cx="8748713" cy="1008062"/>
          </a:xfrm>
        </p:spPr>
        <p:txBody>
          <a:bodyPr/>
          <a:lstStyle/>
          <a:p>
            <a:pPr eaLnBrk="1" hangingPunct="1">
              <a:buFont typeface="Georgia" pitchFamily="18" charset="0"/>
              <a:buNone/>
            </a:pPr>
            <a:r>
              <a:rPr lang="cs-CZ" altLang="cs-CZ" sz="2000" smtClean="0">
                <a:solidFill>
                  <a:srgbClr val="10253F"/>
                </a:solidFill>
                <a:latin typeface="Arial" charset="0"/>
                <a:ea typeface="Calibri" pitchFamily="34" charset="0"/>
                <a:cs typeface="Arial" charset="0"/>
              </a:rPr>
              <a:t>    Kniha  JOB-BOJ  vznikala v letech 1960-1962</a:t>
            </a:r>
            <a:r>
              <a:rPr lang="cs-CZ" altLang="cs-CZ" sz="2000" smtClean="0">
                <a:solidFill>
                  <a:srgbClr val="953735"/>
                </a:solidFill>
                <a:latin typeface="Arial" charset="0"/>
                <a:ea typeface="Calibri" pitchFamily="34" charset="0"/>
                <a:cs typeface="Arial" charset="0"/>
              </a:rPr>
              <a:t> </a:t>
            </a:r>
            <a:r>
              <a:rPr lang="cs-CZ" altLang="cs-CZ" sz="2000" smtClean="0">
                <a:latin typeface="Arial" charset="0"/>
                <a:ea typeface="Calibri" pitchFamily="34" charset="0"/>
                <a:cs typeface="Arial" charset="0"/>
              </a:rPr>
              <a:t>a vedle prací Jiřího Koláře Ladislava Nováka představuje jeden z pokusů prozkoumat možnosti tzv. umělé poezie, tvořené převážně z českého jazyka, českém prostředí… …. </a:t>
            </a: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323850" y="4657725"/>
            <a:ext cx="8820150" cy="19399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….podobnost některých čísel s </a:t>
            </a:r>
            <a:r>
              <a:rPr lang="cs-CZ" sz="2400" b="1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poetikou </a:t>
            </a:r>
            <a:r>
              <a:rPr lang="cs-CZ" sz="2400" b="1" dirty="0" err="1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apollinairovsko</a:t>
            </a:r>
            <a:r>
              <a:rPr lang="cs-CZ" sz="2400" b="1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-poetistickou </a:t>
            </a:r>
            <a:r>
              <a:rPr lang="cs-CZ" sz="2400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je tu víceméně náhodná. Zatímco tam je hlavním záměrem evokace lyricko-emociální, byl náš záměr mnohem </a:t>
            </a:r>
            <a:r>
              <a:rPr lang="cs-CZ" sz="2400" b="1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racionálnější</a:t>
            </a:r>
            <a:r>
              <a:rPr lang="cs-CZ" sz="2400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, i když i pro nás byla žádoucí jistá „zábavnost“ výsledků.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850" y="2636838"/>
            <a:ext cx="8820150" cy="16319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</a:rPr>
              <a:t>Její vznik byl podmíněn několika faktory. Dva z nich je možno označit za nejdůležitější. Autoři se zajímali dost intenzívně činností překladatelskou a zajímala je proto jejich mateřština nejen jako nástroj, ale i materiál….</a:t>
            </a:r>
          </a:p>
          <a:p>
            <a:pPr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</a:rPr>
              <a:t>Druhým hlavním důvodem vzniku knihy byla reakce na jisté zprofanování jazyka, a to jak v oblasti veřejné, tak v oblasti umělecké…..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60421" name="Rectangle 10"/>
          <p:cNvSpPr>
            <a:spLocks noChangeArrowheads="1"/>
          </p:cNvSpPr>
          <p:nvPr/>
        </p:nvSpPr>
        <p:spPr bwMode="auto">
          <a:xfrm>
            <a:off x="2555875" y="555625"/>
            <a:ext cx="3190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600" b="1" u="sng">
                <a:solidFill>
                  <a:schemeClr val="folHlink"/>
                </a:solidFill>
              </a:rPr>
              <a:t> </a:t>
            </a:r>
          </a:p>
        </p:txBody>
      </p:sp>
      <p:sp>
        <p:nvSpPr>
          <p:cNvPr id="24584" name="Obdélník 9"/>
          <p:cNvSpPr>
            <a:spLocks noChangeArrowheads="1"/>
          </p:cNvSpPr>
          <p:nvPr/>
        </p:nvSpPr>
        <p:spPr bwMode="auto">
          <a:xfrm>
            <a:off x="309563" y="692150"/>
            <a:ext cx="8834437" cy="584200"/>
          </a:xfrm>
          <a:prstGeom prst="rect">
            <a:avLst/>
          </a:prstGeom>
          <a:solidFill>
            <a:schemeClr val="accent4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chemeClr val="bg1"/>
                </a:solidFill>
              </a:rPr>
              <a:t> Z doslovů autorů ke knize </a:t>
            </a:r>
            <a:r>
              <a:rPr lang="cs-CZ" sz="3200" b="1" dirty="0">
                <a:solidFill>
                  <a:schemeClr val="bg1"/>
                </a:solidFill>
                <a:latin typeface="Arial Black" pitchFamily="34" charset="0"/>
              </a:rPr>
              <a:t>BOJ JOB, 1967: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build="p"/>
      <p:bldP spid="4" grpId="0" animBg="1"/>
      <p:bldP spid="6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0" y="692150"/>
            <a:ext cx="9180513" cy="23764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	     </a:t>
            </a:r>
            <a:r>
              <a:rPr lang="cs-CZ" altLang="cs-CZ" sz="2000" b="1" smtClean="0">
                <a:latin typeface="Arial" charset="0"/>
                <a:cs typeface="Arial" charset="0"/>
              </a:rPr>
              <a:t>Po  válce se stal členem skupiny </a:t>
            </a:r>
            <a:r>
              <a:rPr lang="cs-CZ" altLang="cs-CZ" sz="2000" b="1" smtClean="0">
                <a:latin typeface="Arial Black" pitchFamily="34" charset="0"/>
                <a:cs typeface="Arial" charset="0"/>
              </a:rPr>
              <a:t>Ohnice</a:t>
            </a:r>
            <a:r>
              <a:rPr lang="cs-CZ" altLang="cs-CZ" sz="2000" b="1" smtClean="0">
                <a:latin typeface="Arial" charset="0"/>
                <a:cs typeface="Arial" charset="0"/>
              </a:rPr>
              <a:t>, v 50. letech začal spolupracovat s Bohumilou Grögerovou, spolu vytvořili sbírku       </a:t>
            </a:r>
            <a:r>
              <a:rPr lang="cs-CZ" altLang="cs-CZ" sz="2000" b="1" smtClean="0">
                <a:latin typeface="Arial Black" pitchFamily="34" charset="0"/>
                <a:cs typeface="Arial" charset="0"/>
              </a:rPr>
              <a:t>JOB-BOJ</a:t>
            </a:r>
            <a:r>
              <a:rPr lang="cs-CZ" altLang="cs-CZ" sz="2000" b="1" smtClean="0">
                <a:latin typeface="Arial" charset="0"/>
                <a:cs typeface="Arial" charset="0"/>
              </a:rPr>
              <a:t>, </a:t>
            </a:r>
            <a:r>
              <a:rPr lang="cs-CZ" altLang="cs-CZ" sz="2000" b="1" smtClean="0">
                <a:latin typeface="Arial Black" pitchFamily="34" charset="0"/>
                <a:cs typeface="Arial" charset="0"/>
              </a:rPr>
              <a:t>klíčové dílo české experimentální poezie</a:t>
            </a:r>
            <a:r>
              <a:rPr lang="cs-CZ" altLang="cs-CZ" sz="2000" b="1" smtClean="0">
                <a:latin typeface="Arial" charset="0"/>
                <a:cs typeface="Arial" charset="0"/>
              </a:rPr>
              <a:t>.                        	Patřil k blízkým přátelům Jiřího  Koláře. Od 60. let se živil jako spisovatel z povolání, během normalizace však nesměl z politických důvodů publikovat.až v 90. letech vydal vzpomínkové prózy </a:t>
            </a:r>
            <a:r>
              <a:rPr lang="cs-CZ" altLang="cs-CZ" sz="2000" b="1" smtClean="0">
                <a:latin typeface="Arial Black" pitchFamily="34" charset="0"/>
                <a:cs typeface="Arial" charset="0"/>
              </a:rPr>
              <a:t>Vínek vzpomínek</a:t>
            </a:r>
            <a:r>
              <a:rPr lang="cs-CZ" altLang="cs-CZ" sz="2000" b="1" smtClean="0">
                <a:latin typeface="Arial" charset="0"/>
                <a:cs typeface="Arial" charset="0"/>
              </a:rPr>
              <a:t>. </a:t>
            </a:r>
            <a:endParaRPr lang="cs-CZ" altLang="cs-CZ" sz="2000" smtClean="0">
              <a:latin typeface="Arial" charset="0"/>
              <a:cs typeface="Arial" charset="0"/>
            </a:endParaRPr>
          </a:p>
        </p:txBody>
      </p:sp>
      <p:pic>
        <p:nvPicPr>
          <p:cNvPr id="63491" name="Picture 2" descr="C:\Users\Věra\Desktop\1.Česká poezie-obrázky\Hirsal, Grögerov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775" y="2827338"/>
            <a:ext cx="5616575" cy="3697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44" name="Obdélník 3"/>
          <p:cNvSpPr>
            <a:spLocks noChangeArrowheads="1"/>
          </p:cNvSpPr>
          <p:nvPr/>
        </p:nvSpPr>
        <p:spPr bwMode="auto">
          <a:xfrm>
            <a:off x="5046663" y="6596063"/>
            <a:ext cx="3357562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u="sng">
                <a:hlinkClick r:id="rId4"/>
              </a:rPr>
              <a:t>http://www.pistorius.cz/KE78/Fotky/Hirsal,%20Gr%C3%B6gerova.jpg</a:t>
            </a:r>
            <a:endParaRPr lang="cs-CZ" alt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34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34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34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build="p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sz="3600" dirty="0" smtClean="0">
                <a:solidFill>
                  <a:schemeClr val="bg1"/>
                </a:solidFill>
                <a:latin typeface="Arial Black" pitchFamily="34" charset="0"/>
              </a:rPr>
              <a:t>       </a:t>
            </a:r>
            <a:br>
              <a:rPr lang="cs-CZ" sz="3600" dirty="0" smtClean="0">
                <a:solidFill>
                  <a:schemeClr val="bg1"/>
                </a:solidFill>
                <a:latin typeface="Arial Black" pitchFamily="34" charset="0"/>
              </a:rPr>
            </a:br>
            <a:r>
              <a:rPr lang="cs-CZ" sz="3600" dirty="0" smtClean="0">
                <a:solidFill>
                  <a:schemeClr val="bg1"/>
                </a:solidFill>
                <a:latin typeface="Arial Black" pitchFamily="34" charset="0"/>
              </a:rPr>
              <a:t>   BOHUMILA </a:t>
            </a:r>
            <a:r>
              <a:rPr lang="cs-CZ" sz="3600" dirty="0" err="1" smtClean="0">
                <a:solidFill>
                  <a:schemeClr val="bg1"/>
                </a:solidFill>
                <a:latin typeface="Arial Black" pitchFamily="34" charset="0"/>
              </a:rPr>
              <a:t>GRÖGEROVÁ</a:t>
            </a:r>
            <a:r>
              <a:rPr lang="cs-CZ" sz="3600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3600" dirty="0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(1921)</a:t>
            </a:r>
            <a:endParaRPr lang="cs-CZ" sz="2400" dirty="0" smtClean="0">
              <a:solidFill>
                <a:schemeClr val="bg1"/>
              </a:solidFill>
              <a:latin typeface="Arial Black" pitchFamily="34" charset="0"/>
              <a:cs typeface="Arial" charset="0"/>
            </a:endParaRPr>
          </a:p>
        </p:txBody>
      </p:sp>
      <p:sp>
        <p:nvSpPr>
          <p:cNvPr id="54276" name="Obdélník 3"/>
          <p:cNvSpPr>
            <a:spLocks noChangeArrowheads="1"/>
          </p:cNvSpPr>
          <p:nvPr/>
        </p:nvSpPr>
        <p:spPr bwMode="auto">
          <a:xfrm>
            <a:off x="2287588" y="1814513"/>
            <a:ext cx="1636712" cy="461962"/>
          </a:xfrm>
          <a:prstGeom prst="rect">
            <a:avLst/>
          </a:prstGeom>
          <a:solidFill>
            <a:schemeClr val="tx2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básnířka</a:t>
            </a:r>
          </a:p>
        </p:txBody>
      </p:sp>
      <p:sp>
        <p:nvSpPr>
          <p:cNvPr id="54277" name="Obdélník 4"/>
          <p:cNvSpPr>
            <a:spLocks noChangeArrowheads="1"/>
          </p:cNvSpPr>
          <p:nvPr/>
        </p:nvSpPr>
        <p:spPr bwMode="auto">
          <a:xfrm>
            <a:off x="2089150" y="2730500"/>
            <a:ext cx="1835150" cy="461963"/>
          </a:xfrm>
          <a:prstGeom prst="rect">
            <a:avLst/>
          </a:prstGeom>
          <a:solidFill>
            <a:schemeClr val="tx2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prozaička</a:t>
            </a:r>
          </a:p>
        </p:txBody>
      </p:sp>
      <p:sp>
        <p:nvSpPr>
          <p:cNvPr id="54279" name="Obdélník 6"/>
          <p:cNvSpPr>
            <a:spLocks noChangeArrowheads="1"/>
          </p:cNvSpPr>
          <p:nvPr/>
        </p:nvSpPr>
        <p:spPr bwMode="auto">
          <a:xfrm>
            <a:off x="1389063" y="3573463"/>
            <a:ext cx="2554287" cy="461962"/>
          </a:xfrm>
          <a:prstGeom prst="rect">
            <a:avLst/>
          </a:prstGeom>
          <a:solidFill>
            <a:schemeClr val="tx2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překladatelka</a:t>
            </a:r>
            <a:endParaRPr lang="cs-CZ" sz="2400" dirty="0"/>
          </a:p>
        </p:txBody>
      </p:sp>
      <p:pic>
        <p:nvPicPr>
          <p:cNvPr id="62470" name="Picture 3" descr="C:\Users\Věra\Desktop\1.Česká poezie-obrázky\Grögerova-1s podepřenou hlavou.jpg"/>
          <p:cNvPicPr>
            <a:picLocks noChangeAspect="1" noChangeArrowheads="1"/>
          </p:cNvPicPr>
          <p:nvPr/>
        </p:nvPicPr>
        <p:blipFill>
          <a:blip r:embed="rId3" cstate="print"/>
          <a:srcRect t="5431" b="6390"/>
          <a:stretch>
            <a:fillRect/>
          </a:stretch>
        </p:blipFill>
        <p:spPr bwMode="auto">
          <a:xfrm>
            <a:off x="4500563" y="1319213"/>
            <a:ext cx="3979862" cy="527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2471" name="Obdélník 6"/>
          <p:cNvSpPr>
            <a:spLocks noChangeArrowheads="1"/>
          </p:cNvSpPr>
          <p:nvPr/>
        </p:nvSpPr>
        <p:spPr bwMode="auto">
          <a:xfrm>
            <a:off x="827088" y="6526213"/>
            <a:ext cx="29543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u="sng">
                <a:hlinkClick r:id="rId4"/>
              </a:rPr>
              <a:t>http://www.pistorius.cz/KE78/Fotky/Gr%C3%B6gerova-1.jpg</a:t>
            </a:r>
            <a:endParaRPr lang="cs-CZ" alt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4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4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42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42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42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42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 animBg="1"/>
      <p:bldP spid="54276" grpId="0" animBg="1"/>
      <p:bldP spid="54277" grpId="0" animBg="1"/>
      <p:bldP spid="54279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0" y="908050"/>
            <a:ext cx="9144000" cy="223361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z="2000" b="1" smtClean="0">
                <a:latin typeface="Arial" charset="0"/>
                <a:cs typeface="Arial" charset="0"/>
              </a:rPr>
              <a:t>          </a:t>
            </a:r>
            <a:r>
              <a:rPr lang="cs-CZ" altLang="cs-CZ" sz="2000" smtClean="0">
                <a:latin typeface="Arial" charset="0"/>
                <a:cs typeface="Arial" charset="0"/>
              </a:rPr>
              <a:t>Literární tvorba  </a:t>
            </a:r>
            <a:r>
              <a:rPr lang="cs-CZ" altLang="cs-CZ" sz="2000" b="1" smtClean="0">
                <a:latin typeface="Arial" charset="0"/>
                <a:cs typeface="Arial" charset="0"/>
              </a:rPr>
              <a:t>Bohumily Grögerové </a:t>
            </a:r>
            <a:r>
              <a:rPr lang="cs-CZ" altLang="cs-CZ" sz="2000" smtClean="0">
                <a:latin typeface="Arial" charset="0"/>
                <a:cs typeface="Arial" charset="0"/>
              </a:rPr>
              <a:t>je založena především na spolupráci s </a:t>
            </a:r>
            <a:r>
              <a:rPr lang="cs-CZ" altLang="cs-CZ" sz="2000" smtClean="0">
                <a:latin typeface="Arial Black" pitchFamily="34" charset="0"/>
                <a:cs typeface="Arial" charset="0"/>
              </a:rPr>
              <a:t>Josefem Hiršalem.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000" b="1" smtClean="0">
                <a:latin typeface="Arial Black" pitchFamily="34" charset="0"/>
                <a:cs typeface="Arial" charset="0"/>
              </a:rPr>
              <a:t>          </a:t>
            </a:r>
            <a:r>
              <a:rPr lang="cs-CZ" altLang="cs-CZ" sz="2000" b="1" smtClean="0">
                <a:latin typeface="Arial" charset="0"/>
                <a:cs typeface="Arial" charset="0"/>
              </a:rPr>
              <a:t>V roce 1967 vydali antologii </a:t>
            </a:r>
            <a:r>
              <a:rPr lang="cs-CZ" altLang="cs-CZ" sz="2000" b="1" smtClean="0">
                <a:latin typeface="Arial Black" pitchFamily="34" charset="0"/>
                <a:cs typeface="Arial" charset="0"/>
              </a:rPr>
              <a:t>Experimentální poezie – </a:t>
            </a:r>
            <a:r>
              <a:rPr lang="cs-CZ" altLang="cs-CZ" sz="2000" smtClean="0">
                <a:latin typeface="Arial" charset="0"/>
                <a:cs typeface="Arial" charset="0"/>
              </a:rPr>
              <a:t>soubor experimentálních textů   nejen zahraničních básníků (Německa, Skandinávie, Japonska), ale také českých(J. Koláře, L. Nováka, V. Havla)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000" smtClean="0">
                <a:latin typeface="Arial" charset="0"/>
                <a:cs typeface="Arial" charset="0"/>
              </a:rPr>
              <a:t>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5288" y="5346700"/>
            <a:ext cx="8748712" cy="13223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</a:rPr>
              <a:t>Názvy jednotlivých oddílů (např. </a:t>
            </a: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</a:rPr>
              <a:t>Gramatické texty, Logické texty, Přísloví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</a:rPr>
              <a:t>) odkazují je zvoleným způsobům tvorby textů, v nichž autoři</a:t>
            </a:r>
          </a:p>
          <a:p>
            <a:pPr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</a:rPr>
              <a:t>využívají vizuálních vlastností písma, sestavují textové koláže z cizích literárních prací, mísí různá přísloví a objevují tak nové významy slov.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23850" y="2708275"/>
            <a:ext cx="8820150" cy="23082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JOB-BOJ</a:t>
            </a: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 (1968)</a:t>
            </a:r>
          </a:p>
          <a:p>
            <a:pPr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</a:rPr>
              <a:t> Sbírka experimentální poezie B. </a:t>
            </a:r>
            <a:r>
              <a:rPr lang="cs-CZ" sz="2400" dirty="0" err="1">
                <a:solidFill>
                  <a:schemeClr val="tx2">
                    <a:lumMod val="75000"/>
                  </a:schemeClr>
                </a:solidFill>
                <a:latin typeface="Arial" pitchFamily="34" charset="0"/>
              </a:rPr>
              <a:t>Grögerové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</a:rPr>
              <a:t> a J. </a:t>
            </a:r>
            <a:r>
              <a:rPr lang="cs-CZ" sz="2400" dirty="0" err="1">
                <a:solidFill>
                  <a:schemeClr val="tx2">
                    <a:lumMod val="75000"/>
                  </a:schemeClr>
                </a:solidFill>
                <a:latin typeface="Arial" pitchFamily="34" charset="0"/>
              </a:rPr>
              <a:t>Hiršala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</a:rPr>
              <a:t> je klíčovým dílem české experimentální poezie. Je </a:t>
            </a:r>
            <a:r>
              <a:rPr lang="cs-CZ" sz="2400" dirty="0" err="1">
                <a:solidFill>
                  <a:schemeClr val="tx2">
                    <a:lumMod val="75000"/>
                  </a:schemeClr>
                </a:solidFill>
                <a:latin typeface="Arial" pitchFamily="34" charset="0"/>
              </a:rPr>
              <a:t>uvozena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</a:rPr>
              <a:t> mottem </a:t>
            </a:r>
            <a:r>
              <a:rPr lang="cs-CZ" sz="2400" b="1" i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</a:rPr>
              <a:t>Hranice mé řeči jsou hranicemi mého světa 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</a:rPr>
              <a:t>a</a:t>
            </a:r>
          </a:p>
          <a:p>
            <a:pPr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</a:rPr>
              <a:t>obsahuje texty, při jejichž tvorbě autoři kladli důraz také na zábavnost výsledné podoby.</a:t>
            </a: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build="p"/>
      <p:bldP spid="6" grpId="0" animBg="1"/>
      <p:bldP spid="11" grpId="0" animBg="1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4" name="Picture 2" descr="C:\Users\Věra\Desktop\1.Česká poezie-obrázky\slovo uhlopříčně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1989138"/>
            <a:ext cx="4860925" cy="3636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5" name="Picture 2" descr="C:\Users\Věra\Desktop\1.Česká poezie-obrázky\bylo je a bude - ča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5100" y="1981200"/>
            <a:ext cx="1655763" cy="361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0" y="620713"/>
            <a:ext cx="8785225" cy="4619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Představili  svou společnou knihu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JOB-BOJ (1968)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4517" name="Obdélník 4"/>
          <p:cNvSpPr>
            <a:spLocks noChangeArrowheads="1"/>
          </p:cNvSpPr>
          <p:nvPr/>
        </p:nvSpPr>
        <p:spPr bwMode="auto">
          <a:xfrm>
            <a:off x="539750" y="5913438"/>
            <a:ext cx="5167313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u="sng">
                <a:hlinkClick r:id="rId4"/>
              </a:rPr>
              <a:t>http://www.monumenttotransformation.org/atlas-transformace/image/foto/vyvoj/vyvoj-1.jpg</a:t>
            </a:r>
            <a:endParaRPr lang="cs-CZ" altLang="cs-CZ"/>
          </a:p>
        </p:txBody>
      </p:sp>
      <p:sp>
        <p:nvSpPr>
          <p:cNvPr id="6" name="Obdélník 5"/>
          <p:cNvSpPr/>
          <p:nvPr/>
        </p:nvSpPr>
        <p:spPr>
          <a:xfrm>
            <a:off x="539750" y="1343025"/>
            <a:ext cx="869950" cy="3683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Vývoj</a:t>
            </a:r>
            <a:endParaRPr lang="cs-CZ" sz="1800" b="1" dirty="0">
              <a:latin typeface="Arial Black" pitchFamily="34" charset="0"/>
            </a:endParaRPr>
          </a:p>
        </p:txBody>
      </p:sp>
      <p:sp>
        <p:nvSpPr>
          <p:cNvPr id="64519" name="Obdélník 6"/>
          <p:cNvSpPr>
            <a:spLocks noChangeArrowheads="1"/>
          </p:cNvSpPr>
          <p:nvPr/>
        </p:nvSpPr>
        <p:spPr bwMode="auto">
          <a:xfrm>
            <a:off x="6084888" y="5895975"/>
            <a:ext cx="2789237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u="sng">
                <a:hlinkClick r:id="rId5"/>
              </a:rPr>
              <a:t>http://www.monumenttotransformation.org/atlas-transformace/image/foto/cas/cas.jpg</a:t>
            </a:r>
            <a:endParaRPr lang="cs-CZ" altLang="cs-CZ"/>
          </a:p>
        </p:txBody>
      </p:sp>
      <p:sp>
        <p:nvSpPr>
          <p:cNvPr id="8" name="Obdélník 7"/>
          <p:cNvSpPr/>
          <p:nvPr/>
        </p:nvSpPr>
        <p:spPr>
          <a:xfrm>
            <a:off x="7013575" y="1341438"/>
            <a:ext cx="658813" cy="3683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Čas</a:t>
            </a:r>
            <a:endParaRPr lang="cs-CZ" sz="1800" b="1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Picture 1" descr="G:\hiršal -scan\sobectví 2.jpg"/>
          <p:cNvPicPr>
            <a:picLocks noChangeAspect="1" noChangeArrowheads="1"/>
          </p:cNvPicPr>
          <p:nvPr/>
        </p:nvPicPr>
        <p:blipFill>
          <a:blip r:embed="rId2" cstate="print"/>
          <a:srcRect l="9755" t="5000" r="7329"/>
          <a:stretch>
            <a:fillRect/>
          </a:stretch>
        </p:blipFill>
        <p:spPr bwMode="auto">
          <a:xfrm>
            <a:off x="4438650" y="1268413"/>
            <a:ext cx="4381500" cy="489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5539" name="Picture 2" descr="G:\hiršal -scan\hádka 2.jpg"/>
          <p:cNvPicPr>
            <a:picLocks noChangeAspect="1" noChangeArrowheads="1"/>
          </p:cNvPicPr>
          <p:nvPr/>
        </p:nvPicPr>
        <p:blipFill>
          <a:blip r:embed="rId3" cstate="print"/>
          <a:srcRect l="8315" t="9129" r="5768" b="8699"/>
          <a:stretch>
            <a:fillRect/>
          </a:stretch>
        </p:blipFill>
        <p:spPr bwMode="auto">
          <a:xfrm>
            <a:off x="217488" y="1285875"/>
            <a:ext cx="3706812" cy="487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36538" y="581025"/>
            <a:ext cx="3687762" cy="46037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Gramatické texty</a:t>
            </a:r>
          </a:p>
        </p:txBody>
      </p:sp>
      <p:sp>
        <p:nvSpPr>
          <p:cNvPr id="65541" name="Obdélník 5"/>
          <p:cNvSpPr>
            <a:spLocks noChangeArrowheads="1"/>
          </p:cNvSpPr>
          <p:nvPr/>
        </p:nvSpPr>
        <p:spPr bwMode="auto">
          <a:xfrm>
            <a:off x="107950" y="6165850"/>
            <a:ext cx="39449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Arial" charset="0"/>
              </a:rPr>
              <a:t>Sken ze: Holý, Jiří a Lukeš, Emil: Čítanka české literatury 4,Český spisovatel 1996</a:t>
            </a:r>
            <a:endParaRPr lang="cs-CZ" altLang="cs-CZ"/>
          </a:p>
        </p:txBody>
      </p:sp>
      <p:sp>
        <p:nvSpPr>
          <p:cNvPr id="65542" name="Obdélník 6"/>
          <p:cNvSpPr>
            <a:spLocks noChangeArrowheads="1"/>
          </p:cNvSpPr>
          <p:nvPr/>
        </p:nvSpPr>
        <p:spPr bwMode="auto">
          <a:xfrm>
            <a:off x="4730750" y="6165850"/>
            <a:ext cx="39449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Arial" charset="0"/>
              </a:rPr>
              <a:t>Sken ze: Holý, Jiří a Lukeš, Emil: Čítanka české literatury 4,Český spisovatel 1996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3" descr="G:\hiršal -scan\láska 2.jpg"/>
          <p:cNvPicPr>
            <a:picLocks noChangeAspect="1" noChangeArrowheads="1"/>
          </p:cNvPicPr>
          <p:nvPr/>
        </p:nvPicPr>
        <p:blipFill>
          <a:blip r:embed="rId2" cstate="print"/>
          <a:srcRect l="10930" r="9538"/>
          <a:stretch>
            <a:fillRect/>
          </a:stretch>
        </p:blipFill>
        <p:spPr bwMode="auto">
          <a:xfrm>
            <a:off x="506413" y="1125538"/>
            <a:ext cx="3921125" cy="4967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3" name="Picture 2" descr="G:\hiršal -scan\sémantický 2.jpg"/>
          <p:cNvPicPr>
            <a:picLocks noChangeAspect="1" noChangeArrowheads="1"/>
          </p:cNvPicPr>
          <p:nvPr/>
        </p:nvPicPr>
        <p:blipFill>
          <a:blip r:embed="rId3" cstate="print"/>
          <a:srcRect l="4271" r="6110"/>
          <a:stretch>
            <a:fillRect/>
          </a:stretch>
        </p:blipFill>
        <p:spPr bwMode="auto">
          <a:xfrm>
            <a:off x="4803775" y="1916113"/>
            <a:ext cx="4000500" cy="2881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493713" y="549275"/>
            <a:ext cx="3816350" cy="461963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Gramatické texty</a:t>
            </a:r>
          </a:p>
        </p:txBody>
      </p:sp>
      <p:sp>
        <p:nvSpPr>
          <p:cNvPr id="7" name="Obdélník 6"/>
          <p:cNvSpPr/>
          <p:nvPr/>
        </p:nvSpPr>
        <p:spPr>
          <a:xfrm>
            <a:off x="4803775" y="1125538"/>
            <a:ext cx="3816350" cy="46196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sz="2400" b="1" dirty="0" err="1">
                <a:solidFill>
                  <a:schemeClr val="bg1"/>
                </a:solidFill>
                <a:latin typeface="Arial Black" pitchFamily="34" charset="0"/>
              </a:rPr>
              <a:t>Syngamické</a:t>
            </a: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 texty</a:t>
            </a:r>
          </a:p>
        </p:txBody>
      </p:sp>
      <p:sp>
        <p:nvSpPr>
          <p:cNvPr id="66566" name="Obdélník 7"/>
          <p:cNvSpPr>
            <a:spLocks noChangeArrowheads="1"/>
          </p:cNvSpPr>
          <p:nvPr/>
        </p:nvSpPr>
        <p:spPr bwMode="auto">
          <a:xfrm>
            <a:off x="411163" y="6165850"/>
            <a:ext cx="39449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Arial" charset="0"/>
              </a:rPr>
              <a:t>Sken ze: Holý, Jiří a Lukeš, Emil: Čítanka české literatury 4,Český spisovatel 1996</a:t>
            </a:r>
            <a:endParaRPr lang="cs-CZ" altLang="cs-CZ"/>
          </a:p>
        </p:txBody>
      </p:sp>
      <p:sp>
        <p:nvSpPr>
          <p:cNvPr id="66567" name="Obdélník 8"/>
          <p:cNvSpPr>
            <a:spLocks noChangeArrowheads="1"/>
          </p:cNvSpPr>
          <p:nvPr/>
        </p:nvSpPr>
        <p:spPr bwMode="auto">
          <a:xfrm>
            <a:off x="4803775" y="6167438"/>
            <a:ext cx="3944938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Arial" charset="0"/>
              </a:rPr>
              <a:t>Sken ze: Holý, Jiří a Lukeš, Emil: Čítanka české literatury 4,Český spisovatel 1996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Zástupný symbol pro obsah 2"/>
          <p:cNvSpPr>
            <a:spLocks noGrp="1"/>
          </p:cNvSpPr>
          <p:nvPr>
            <p:ph idx="1"/>
          </p:nvPr>
        </p:nvSpPr>
        <p:spPr>
          <a:xfrm>
            <a:off x="611188" y="2176463"/>
            <a:ext cx="5040312" cy="4421187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z="3200" smtClean="0">
                <a:latin typeface="Arial" charset="0"/>
                <a:cs typeface="Arial" charset="0"/>
              </a:rPr>
              <a:t>kdo zejtra kabát huj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3200" smtClean="0">
                <a:latin typeface="Arial" charset="0"/>
                <a:cs typeface="Arial" charset="0"/>
              </a:rPr>
              <a:t>šetří vespod bližší hrob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3200" smtClean="0">
                <a:latin typeface="Arial" charset="0"/>
                <a:cs typeface="Arial" charset="0"/>
              </a:rPr>
              <a:t>má dneska košile fuj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3200" smtClean="0">
                <a:latin typeface="Arial" charset="0"/>
                <a:cs typeface="Arial" charset="0"/>
              </a:rPr>
              <a:t>za tři navrch než hrob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3200" smtClean="0">
                <a:latin typeface="Arial" charset="0"/>
                <a:cs typeface="Arial" charset="0"/>
              </a:rPr>
              <a:t>bližší kdo dneska fuj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3200" smtClean="0">
                <a:latin typeface="Arial" charset="0"/>
                <a:cs typeface="Arial" charset="0"/>
              </a:rPr>
              <a:t>košile šetří navrch hop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3200" smtClean="0">
                <a:latin typeface="Arial" charset="0"/>
                <a:cs typeface="Arial" charset="0"/>
              </a:rPr>
              <a:t>než má zejtra fuj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3200" smtClean="0">
                <a:latin typeface="Arial" charset="0"/>
                <a:cs typeface="Arial" charset="0"/>
              </a:rPr>
              <a:t>kabát za tři vespod hrob</a:t>
            </a:r>
          </a:p>
        </p:txBody>
      </p:sp>
      <p:sp>
        <p:nvSpPr>
          <p:cNvPr id="3" name="Obdélník 2"/>
          <p:cNvSpPr/>
          <p:nvPr/>
        </p:nvSpPr>
        <p:spPr>
          <a:xfrm>
            <a:off x="722313" y="684213"/>
            <a:ext cx="1833562" cy="5842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sz="3200" b="1" dirty="0">
                <a:solidFill>
                  <a:schemeClr val="bg1"/>
                </a:solidFill>
                <a:latin typeface="Arial Black" pitchFamily="34" charset="0"/>
              </a:rPr>
              <a:t>Přísloví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755650" y="1393825"/>
            <a:ext cx="1589088" cy="52228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sz="2800" b="1" dirty="0">
                <a:solidFill>
                  <a:schemeClr val="bg1"/>
                </a:solidFill>
                <a:latin typeface="Arial Black" pitchFamily="34" charset="0"/>
              </a:rPr>
              <a:t>Text IV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10" name="Picture 2" descr="C:\Users\Věra\Desktop\1.Česká poezie-obrázky\veden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7063" y="1184275"/>
            <a:ext cx="6448425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627063" y="549275"/>
            <a:ext cx="2232025" cy="4603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Vědění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68612" name="Rectangle 5"/>
          <p:cNvSpPr>
            <a:spLocks noChangeArrowheads="1"/>
          </p:cNvSpPr>
          <p:nvPr/>
        </p:nvSpPr>
        <p:spPr bwMode="auto">
          <a:xfrm>
            <a:off x="627063" y="6611938"/>
            <a:ext cx="6875462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cs-CZ" altLang="cs-CZ">
                <a:cs typeface="Times New Roman" pitchFamily="18" charset="0"/>
                <a:hlinkClick r:id="rId3"/>
              </a:rPr>
              <a:t>http://www.monumenttotransformation.org/atlas-transformace/image/foto/vedeni/vedeni.jpg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34" name="Picture 3" descr="C:\Users\Věra\Desktop\1.Česká poezie-obrázky\přesýpací hodiny - každodenno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158875"/>
            <a:ext cx="8228013" cy="536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9635" name="Obdélník 2"/>
          <p:cNvSpPr>
            <a:spLocks noChangeArrowheads="1"/>
          </p:cNvSpPr>
          <p:nvPr/>
        </p:nvSpPr>
        <p:spPr bwMode="auto">
          <a:xfrm>
            <a:off x="339725" y="6529388"/>
            <a:ext cx="660717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u="sng">
                <a:hlinkClick r:id="rId3"/>
              </a:rPr>
              <a:t>http://www.monumenttotransformation.org/atlas-transformace/image/foto/kazdodennost/kazdodennost.jpg</a:t>
            </a:r>
            <a:endParaRPr lang="cs-CZ" altLang="cs-CZ"/>
          </a:p>
        </p:txBody>
      </p:sp>
      <p:sp>
        <p:nvSpPr>
          <p:cNvPr id="4" name="Obdélník 3"/>
          <p:cNvSpPr/>
          <p:nvPr/>
        </p:nvSpPr>
        <p:spPr>
          <a:xfrm>
            <a:off x="323850" y="611188"/>
            <a:ext cx="1979613" cy="369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Každodennost</a:t>
            </a:r>
            <a:endParaRPr lang="cs-CZ" sz="1800" b="1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sz="3600" dirty="0" smtClean="0">
                <a:solidFill>
                  <a:schemeClr val="bg1"/>
                </a:solidFill>
                <a:latin typeface="Arial Black" pitchFamily="34" charset="0"/>
              </a:rPr>
              <a:t>       </a:t>
            </a:r>
            <a:br>
              <a:rPr lang="cs-CZ" sz="3600" dirty="0" smtClean="0">
                <a:solidFill>
                  <a:schemeClr val="bg1"/>
                </a:solidFill>
                <a:latin typeface="Arial Black" pitchFamily="34" charset="0"/>
              </a:rPr>
            </a:br>
            <a:r>
              <a:rPr lang="cs-CZ" sz="3600" dirty="0" smtClean="0">
                <a:solidFill>
                  <a:schemeClr val="bg1"/>
                </a:solidFill>
                <a:latin typeface="Arial Black" pitchFamily="34" charset="0"/>
              </a:rPr>
              <a:t>         VÁCLAV HAVEL </a:t>
            </a:r>
            <a:r>
              <a:rPr lang="cs-CZ" sz="3600" dirty="0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(1936-2011)</a:t>
            </a:r>
            <a:r>
              <a:rPr lang="cs-CZ" sz="36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36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36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   </a:t>
            </a:r>
            <a:endParaRPr lang="cs-CZ" sz="2400" dirty="0" smtClean="0">
              <a:solidFill>
                <a:schemeClr val="bg1"/>
              </a:solidFill>
              <a:latin typeface="Arial Black" pitchFamily="34" charset="0"/>
              <a:cs typeface="Arial" charset="0"/>
            </a:endParaRPr>
          </a:p>
        </p:txBody>
      </p:sp>
      <p:sp>
        <p:nvSpPr>
          <p:cNvPr id="54276" name="Obdélník 3"/>
          <p:cNvSpPr>
            <a:spLocks noChangeArrowheads="1"/>
          </p:cNvSpPr>
          <p:nvPr/>
        </p:nvSpPr>
        <p:spPr bwMode="auto">
          <a:xfrm>
            <a:off x="2020888" y="1814513"/>
            <a:ext cx="1687512" cy="461962"/>
          </a:xfrm>
          <a:prstGeom prst="rect">
            <a:avLst/>
          </a:prstGeom>
          <a:solidFill>
            <a:schemeClr val="tx2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dramatik</a:t>
            </a:r>
          </a:p>
        </p:txBody>
      </p:sp>
      <p:sp>
        <p:nvSpPr>
          <p:cNvPr id="54277" name="Obdélník 4"/>
          <p:cNvSpPr>
            <a:spLocks noChangeArrowheads="1"/>
          </p:cNvSpPr>
          <p:nvPr/>
        </p:nvSpPr>
        <p:spPr bwMode="auto">
          <a:xfrm>
            <a:off x="2192338" y="2708275"/>
            <a:ext cx="1516062" cy="461963"/>
          </a:xfrm>
          <a:prstGeom prst="rect">
            <a:avLst/>
          </a:prstGeom>
          <a:solidFill>
            <a:schemeClr val="tx2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esejista</a:t>
            </a:r>
          </a:p>
        </p:txBody>
      </p:sp>
      <p:sp>
        <p:nvSpPr>
          <p:cNvPr id="54279" name="Obdélník 6"/>
          <p:cNvSpPr>
            <a:spLocks noChangeArrowheads="1"/>
          </p:cNvSpPr>
          <p:nvPr/>
        </p:nvSpPr>
        <p:spPr bwMode="auto">
          <a:xfrm>
            <a:off x="396875" y="3500438"/>
            <a:ext cx="3311525" cy="831850"/>
          </a:xfrm>
          <a:prstGeom prst="rect">
            <a:avLst/>
          </a:prstGeom>
          <a:solidFill>
            <a:schemeClr val="tx2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československý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a český prezident</a:t>
            </a:r>
            <a:endParaRPr lang="cs-CZ" sz="2400" dirty="0"/>
          </a:p>
        </p:txBody>
      </p:sp>
      <p:pic>
        <p:nvPicPr>
          <p:cNvPr id="70662" name="Picture 6" descr="C:\Users\Věra\Desktop\1.Česká poezie-obrázky\have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56063" y="1052513"/>
            <a:ext cx="4230687" cy="547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0663" name="Obdélník 6"/>
          <p:cNvSpPr>
            <a:spLocks noChangeArrowheads="1"/>
          </p:cNvSpPr>
          <p:nvPr/>
        </p:nvSpPr>
        <p:spPr bwMode="auto">
          <a:xfrm>
            <a:off x="4202113" y="6526213"/>
            <a:ext cx="30257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 altLang="cs-CZ">
                <a:hlinkClick r:id="rId4"/>
              </a:rPr>
              <a:t>http://i.lidovky.cz/10/043/lnbox1/TER32a798_FO00081861.jpg</a:t>
            </a:r>
            <a:endParaRPr lang="cs-CZ" altLang="cs-CZ"/>
          </a:p>
          <a:p>
            <a:pPr eaLnBrk="0" hangingPunct="0"/>
            <a:endParaRPr lang="cs-CZ" alt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4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4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42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42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42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42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 animBg="1"/>
      <p:bldP spid="54276" grpId="0" animBg="1"/>
      <p:bldP spid="54277" grpId="0" animBg="1"/>
      <p:bldP spid="54279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-36513" y="3357563"/>
            <a:ext cx="8856663" cy="15843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	</a:t>
            </a:r>
            <a:r>
              <a:rPr lang="cs-CZ" altLang="cs-CZ" sz="2400" smtClean="0">
                <a:latin typeface="Arial" charset="0"/>
                <a:cs typeface="Arial" charset="0"/>
              </a:rPr>
              <a:t>Grafická poezie Václava Havla vznikla spíše </a:t>
            </a:r>
            <a:r>
              <a:rPr lang="cs-CZ" altLang="cs-CZ" sz="2400" b="1" smtClean="0">
                <a:latin typeface="Arial" charset="0"/>
                <a:cs typeface="Arial" charset="0"/>
              </a:rPr>
              <a:t>na okraji jeho pokusů v dramatické oblasti</a:t>
            </a:r>
            <a:r>
              <a:rPr lang="cs-CZ" altLang="cs-CZ" sz="2400" smtClean="0">
                <a:latin typeface="Arial" charset="0"/>
                <a:cs typeface="Arial" charset="0"/>
              </a:rPr>
              <a:t>. Na rozdíl od hlavního proudu konkrétní poezie byla svým způsobem protestem proti absurditě tehdejších politických poměrů.</a:t>
            </a:r>
            <a:endParaRPr lang="cs-CZ" altLang="cs-CZ" sz="2000" smtClean="0">
              <a:latin typeface="Arial" charset="0"/>
              <a:cs typeface="Arial" charset="0"/>
            </a:endParaRPr>
          </a:p>
        </p:txBody>
      </p:sp>
      <p:sp>
        <p:nvSpPr>
          <p:cNvPr id="44037" name="Obdélník 9"/>
          <p:cNvSpPr>
            <a:spLocks noChangeArrowheads="1"/>
          </p:cNvSpPr>
          <p:nvPr/>
        </p:nvSpPr>
        <p:spPr bwMode="auto">
          <a:xfrm>
            <a:off x="179388" y="2566988"/>
            <a:ext cx="8964612" cy="646112"/>
          </a:xfrm>
          <a:prstGeom prst="rect">
            <a:avLst/>
          </a:prstGeom>
          <a:solidFill>
            <a:schemeClr val="tx2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chemeClr val="bg1"/>
                </a:solidFill>
              </a:rPr>
              <a:t>   </a:t>
            </a:r>
            <a:r>
              <a:rPr lang="cs-CZ" sz="3600" b="1" dirty="0" err="1">
                <a:solidFill>
                  <a:schemeClr val="bg1"/>
                </a:solidFill>
                <a:latin typeface="Arial Black" pitchFamily="34" charset="0"/>
              </a:rPr>
              <a:t>Antikódy</a:t>
            </a:r>
            <a:endParaRPr lang="cs-CZ" sz="36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850" y="5078413"/>
            <a:ext cx="8135938" cy="12001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Sbírka </a:t>
            </a:r>
            <a:r>
              <a:rPr lang="cs-CZ" sz="2400" dirty="0" err="1">
                <a:solidFill>
                  <a:schemeClr val="tx2">
                    <a:lumMod val="50000"/>
                  </a:schemeClr>
                </a:solidFill>
                <a:latin typeface="Arial Black" pitchFamily="34" charset="0"/>
              </a:rPr>
              <a:t>Antikódy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zahrnuje zhruba tři okruhy: nepočetné  intimní texty, logické kreace a texty na přesně vymezená soudobá témata.</a:t>
            </a:r>
            <a:endParaRPr lang="cs-CZ" sz="2000" dirty="0">
              <a:solidFill>
                <a:schemeClr val="tx2">
                  <a:lumMod val="50000"/>
                </a:schemeClr>
              </a:solidFill>
              <a:latin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4825" y="850900"/>
            <a:ext cx="8891588" cy="157003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rgbClr val="C00000"/>
                </a:solidFill>
                <a:latin typeface="Arial Black" pitchFamily="34" charset="0"/>
              </a:rPr>
              <a:t>    </a:t>
            </a:r>
            <a:r>
              <a:rPr lang="cs-CZ" sz="2400" dirty="0">
                <a:latin typeface="Arial" pitchFamily="34" charset="0"/>
              </a:rPr>
              <a:t>Václav Havel se na  začátku 60. let výrazně prosadil jako                 dramatik absurdními hrami 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Zahradní slavnost (1963), Vyrozumění (1965), Ztížená možnost soustředění (1968).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0" y="169863"/>
            <a:ext cx="9144000" cy="5222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 Z tvorby: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4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build="p"/>
      <p:bldP spid="44037" grpId="0" animBg="1"/>
      <p:bldP spid="11" grpId="0" animBg="1"/>
      <p:bldP spid="8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706" name="Picture 2" descr="C:\Users\Věra\Desktop\1.Česká poezie-obrázky\antikody . obál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32388" y="846138"/>
            <a:ext cx="3471862" cy="539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2707" name="Picture 2" descr="C:\Users\Věra\Desktop\1.Česká poezie-obrázky\kavárna slávie - havel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988" y="1000125"/>
            <a:ext cx="4019550" cy="523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2708" name="Obdélník 4"/>
          <p:cNvSpPr>
            <a:spLocks noChangeArrowheads="1"/>
          </p:cNvSpPr>
          <p:nvPr/>
        </p:nvSpPr>
        <p:spPr bwMode="auto">
          <a:xfrm>
            <a:off x="407988" y="6440488"/>
            <a:ext cx="379888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u="sng">
                <a:hlinkClick r:id="rId4"/>
              </a:rPr>
              <a:t>http://www.almanachwagon.cz/naklad/valoch_jiri/havel.gif</a:t>
            </a:r>
            <a:endParaRPr lang="cs-CZ" altLang="cs-CZ"/>
          </a:p>
        </p:txBody>
      </p:sp>
      <p:sp>
        <p:nvSpPr>
          <p:cNvPr id="72709" name="Rectangle 3"/>
          <p:cNvSpPr>
            <a:spLocks noChangeArrowheads="1"/>
          </p:cNvSpPr>
          <p:nvPr/>
        </p:nvSpPr>
        <p:spPr bwMode="auto">
          <a:xfrm>
            <a:off x="5132388" y="6416675"/>
            <a:ext cx="3348037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cs-CZ" altLang="cs-CZ" sz="1100" i="1">
                <a:latin typeface="Calibri" pitchFamily="34" charset="0"/>
                <a:hlinkClick r:id="rId5"/>
              </a:rPr>
              <a:t>http://</a:t>
            </a:r>
            <a:r>
              <a:rPr lang="cs-CZ" altLang="cs-CZ">
                <a:latin typeface="Calibri" pitchFamily="34" charset="0"/>
                <a:hlinkClick r:id="rId5"/>
              </a:rPr>
              <a:t>www.antikopava.cz/upload/ecf89baba.jpg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30" name="Picture 3" descr="C:\Users\Věra\Desktop\1.Česká poezie-obrázky\výbuch.png"/>
          <p:cNvPicPr>
            <a:picLocks noChangeAspect="1" noChangeArrowheads="1"/>
          </p:cNvPicPr>
          <p:nvPr/>
        </p:nvPicPr>
        <p:blipFill>
          <a:blip r:embed="rId2" cstate="print"/>
          <a:srcRect l="19708" t="15083" r="17906" b="12323"/>
          <a:stretch>
            <a:fillRect/>
          </a:stretch>
        </p:blipFill>
        <p:spPr bwMode="auto">
          <a:xfrm>
            <a:off x="2832100" y="1557338"/>
            <a:ext cx="3959225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3851275" y="908050"/>
            <a:ext cx="1920875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Atomový hřib </a:t>
            </a:r>
            <a:endParaRPr lang="cs-CZ" sz="1800" dirty="0"/>
          </a:p>
        </p:txBody>
      </p:sp>
      <p:sp>
        <p:nvSpPr>
          <p:cNvPr id="73732" name="Rectangle 7"/>
          <p:cNvSpPr>
            <a:spLocks noChangeArrowheads="1"/>
          </p:cNvSpPr>
          <p:nvPr/>
        </p:nvSpPr>
        <p:spPr bwMode="auto">
          <a:xfrm>
            <a:off x="2670175" y="6261100"/>
            <a:ext cx="4284663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0" hangingPunct="0"/>
            <a:r>
              <a:rPr lang="cs-CZ" altLang="cs-CZ">
                <a:latin typeface="Calibri" pitchFamily="34" charset="0"/>
                <a:hlinkClick r:id="rId3"/>
              </a:rPr>
              <a:t>http://www.archiweb.cz/Image/zpravy/2011_06/kontext/havel2.jpg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754" name="Picture 4" descr="C:\Users\Věra\Desktop\1.Česká poezie-obrázky\potouchlost.jpg"/>
          <p:cNvPicPr>
            <a:picLocks noChangeAspect="1" noChangeArrowheads="1"/>
          </p:cNvPicPr>
          <p:nvPr/>
        </p:nvPicPr>
        <p:blipFill>
          <a:blip r:embed="rId2" cstate="print"/>
          <a:srcRect b="4922"/>
          <a:stretch>
            <a:fillRect/>
          </a:stretch>
        </p:blipFill>
        <p:spPr bwMode="auto">
          <a:xfrm>
            <a:off x="585788" y="981075"/>
            <a:ext cx="3149600" cy="556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4755" name="Picture 5" descr="C:\Users\Věra\Desktop\1.Česká poezie-obrázky\bariéra.JPG"/>
          <p:cNvPicPr>
            <a:picLocks noChangeAspect="1" noChangeArrowheads="1"/>
          </p:cNvPicPr>
          <p:nvPr/>
        </p:nvPicPr>
        <p:blipFill>
          <a:blip r:embed="rId3" cstate="print"/>
          <a:srcRect l="15103" r="16101"/>
          <a:stretch>
            <a:fillRect/>
          </a:stretch>
        </p:blipFill>
        <p:spPr bwMode="auto">
          <a:xfrm>
            <a:off x="4152900" y="981075"/>
            <a:ext cx="3816350" cy="522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4756" name="Obdélník 6"/>
          <p:cNvSpPr>
            <a:spLocks noChangeArrowheads="1"/>
          </p:cNvSpPr>
          <p:nvPr/>
        </p:nvSpPr>
        <p:spPr bwMode="auto">
          <a:xfrm>
            <a:off x="569913" y="6597650"/>
            <a:ext cx="358298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u="sng">
                <a:hlinkClick r:id="rId4"/>
              </a:rPr>
              <a:t>http://nd04.jxs.cz/519/578/cbe0ef31f3_71228480_o2.jpg</a:t>
            </a:r>
            <a:endParaRPr lang="cs-CZ" altLang="cs-CZ"/>
          </a:p>
        </p:txBody>
      </p:sp>
      <p:sp>
        <p:nvSpPr>
          <p:cNvPr id="8" name="Obdélník 7"/>
          <p:cNvSpPr/>
          <p:nvPr/>
        </p:nvSpPr>
        <p:spPr>
          <a:xfrm>
            <a:off x="554038" y="422275"/>
            <a:ext cx="1806575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Poťouchlost </a:t>
            </a:r>
            <a:endParaRPr lang="cs-CZ" sz="1800" dirty="0"/>
          </a:p>
        </p:txBody>
      </p:sp>
      <p:sp>
        <p:nvSpPr>
          <p:cNvPr id="74758" name="Obdélník 8"/>
          <p:cNvSpPr>
            <a:spLocks noChangeArrowheads="1"/>
          </p:cNvSpPr>
          <p:nvPr/>
        </p:nvSpPr>
        <p:spPr bwMode="auto">
          <a:xfrm>
            <a:off x="4152900" y="6381750"/>
            <a:ext cx="320357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u="sng">
                <a:hlinkClick r:id="rId5"/>
              </a:rPr>
              <a:t>http://oidnes.cz/13/033/cl6/OB4a2b79_bariery.JPG</a:t>
            </a:r>
            <a:endParaRPr lang="cs-CZ" altLang="cs-CZ"/>
          </a:p>
        </p:txBody>
      </p:sp>
      <p:sp>
        <p:nvSpPr>
          <p:cNvPr id="10" name="Obdélník 9"/>
          <p:cNvSpPr/>
          <p:nvPr/>
        </p:nvSpPr>
        <p:spPr>
          <a:xfrm>
            <a:off x="4152900" y="422275"/>
            <a:ext cx="1189038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Bariéra 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3500438"/>
            <a:ext cx="8748713" cy="576262"/>
          </a:xfrm>
        </p:spPr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Odklon od verbální poezie k poezii evidentní, předmětné.</a:t>
            </a:r>
            <a:endParaRPr lang="cs-CZ" dirty="0"/>
          </a:p>
        </p:txBody>
      </p:sp>
      <p:sp>
        <p:nvSpPr>
          <p:cNvPr id="15364" name="Obdélník 3"/>
          <p:cNvSpPr>
            <a:spLocks noChangeArrowheads="1"/>
          </p:cNvSpPr>
          <p:nvPr/>
        </p:nvSpPr>
        <p:spPr bwMode="auto">
          <a:xfrm>
            <a:off x="395288" y="4868863"/>
            <a:ext cx="8748712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rgbClr val="10253F"/>
                </a:solidFill>
                <a:latin typeface="Arial" charset="0"/>
              </a:rPr>
              <a:t> Mají </a:t>
            </a:r>
            <a:r>
              <a:rPr lang="cs-CZ" altLang="cs-CZ" sz="2800">
                <a:solidFill>
                  <a:srgbClr val="10253F"/>
                </a:solidFill>
                <a:latin typeface="Arial Black" pitchFamily="34" charset="0"/>
              </a:rPr>
              <a:t>podobu básně</a:t>
            </a:r>
            <a:r>
              <a:rPr lang="cs-CZ" altLang="cs-CZ" sz="2800">
                <a:solidFill>
                  <a:srgbClr val="10253F"/>
                </a:solidFill>
                <a:latin typeface="Arial" charset="0"/>
              </a:rPr>
              <a:t>: nadpis, řádkové verše, předměty   jako slova, někdy barvy jako rým. </a:t>
            </a:r>
          </a:p>
          <a:p>
            <a:endParaRPr lang="cs-CZ" altLang="cs-CZ" sz="2800">
              <a:solidFill>
                <a:srgbClr val="10253F"/>
              </a:solidFill>
              <a:latin typeface="Arial" charset="0"/>
            </a:endParaRPr>
          </a:p>
        </p:txBody>
      </p:sp>
      <p:sp>
        <p:nvSpPr>
          <p:cNvPr id="15365" name="Obdélník 5"/>
          <p:cNvSpPr>
            <a:spLocks noChangeArrowheads="1"/>
          </p:cNvSpPr>
          <p:nvPr/>
        </p:nvSpPr>
        <p:spPr bwMode="auto">
          <a:xfrm>
            <a:off x="285750" y="2112963"/>
            <a:ext cx="83899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altLang="cs-CZ" sz="2800" dirty="0">
                <a:solidFill>
                  <a:srgbClr val="10253F"/>
                </a:solidFill>
                <a:latin typeface="Arial" charset="0"/>
              </a:rPr>
              <a:t> </a:t>
            </a:r>
            <a:r>
              <a:rPr lang="cs-CZ" altLang="cs-CZ" sz="2800" dirty="0">
                <a:solidFill>
                  <a:srgbClr val="10253F"/>
                </a:solidFill>
                <a:latin typeface="Arial Black" pitchFamily="34" charset="0"/>
              </a:rPr>
              <a:t>Básně ticha  (</a:t>
            </a:r>
            <a:r>
              <a:rPr lang="cs-CZ" sz="2800" b="1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vznik 1959 – 1961, Praha 1992)</a:t>
            </a:r>
            <a:endParaRPr lang="cs-CZ" altLang="cs-CZ" sz="2800" dirty="0">
              <a:solidFill>
                <a:srgbClr val="10253F"/>
              </a:solidFill>
              <a:latin typeface="Arial Black" pitchFamily="34" charset="0"/>
            </a:endParaRPr>
          </a:p>
        </p:txBody>
      </p:sp>
      <p:sp>
        <p:nvSpPr>
          <p:cNvPr id="13317" name="Obdélník 6"/>
          <p:cNvSpPr>
            <a:spLocks noChangeArrowheads="1"/>
          </p:cNvSpPr>
          <p:nvPr/>
        </p:nvSpPr>
        <p:spPr bwMode="auto">
          <a:xfrm>
            <a:off x="433388" y="1281113"/>
            <a:ext cx="8710612" cy="8318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rgbClr val="953735"/>
                </a:solidFill>
                <a:latin typeface="Arial Black" pitchFamily="34" charset="0"/>
              </a:rPr>
              <a:t>Která  sbírka znamenala zásadní  předěl </a:t>
            </a:r>
          </a:p>
          <a:p>
            <a:pPr>
              <a:defRPr/>
            </a:pPr>
            <a:r>
              <a:rPr lang="cs-CZ" sz="2400" b="1" dirty="0">
                <a:solidFill>
                  <a:srgbClr val="953735"/>
                </a:solidFill>
                <a:latin typeface="Arial Black" pitchFamily="34" charset="0"/>
              </a:rPr>
              <a:t>v básnické tvorbě Jiřího Koláře?</a:t>
            </a:r>
          </a:p>
        </p:txBody>
      </p:sp>
      <p:sp>
        <p:nvSpPr>
          <p:cNvPr id="13318" name="Obdélník 7"/>
          <p:cNvSpPr>
            <a:spLocks noChangeArrowheads="1"/>
          </p:cNvSpPr>
          <p:nvPr/>
        </p:nvSpPr>
        <p:spPr bwMode="auto">
          <a:xfrm>
            <a:off x="395288" y="2781300"/>
            <a:ext cx="8748712" cy="4619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rgbClr val="953735"/>
                </a:solidFill>
                <a:latin typeface="Arial Black" pitchFamily="34" charset="0"/>
              </a:rPr>
              <a:t>Jakou změnu sbírka přináší?</a:t>
            </a:r>
          </a:p>
        </p:txBody>
      </p:sp>
      <p:sp>
        <p:nvSpPr>
          <p:cNvPr id="80903" name="Rectangle 9"/>
          <p:cNvSpPr>
            <a:spLocks noChangeArrowheads="1"/>
          </p:cNvSpPr>
          <p:nvPr/>
        </p:nvSpPr>
        <p:spPr bwMode="auto">
          <a:xfrm>
            <a:off x="395288" y="477838"/>
            <a:ext cx="2062162" cy="646112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altLang="cs-CZ" sz="3600" b="1" u="sng" dirty="0">
                <a:solidFill>
                  <a:schemeClr val="accent4">
                    <a:lumMod val="75000"/>
                  </a:schemeClr>
                </a:solidFill>
              </a:rPr>
              <a:t>Shrnutí:</a:t>
            </a:r>
          </a:p>
        </p:txBody>
      </p:sp>
      <p:sp>
        <p:nvSpPr>
          <p:cNvPr id="8" name="Obdélník 7"/>
          <p:cNvSpPr/>
          <p:nvPr/>
        </p:nvSpPr>
        <p:spPr>
          <a:xfrm>
            <a:off x="395288" y="4221163"/>
            <a:ext cx="8748712" cy="46196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sz="2400" b="1" dirty="0">
                <a:solidFill>
                  <a:srgbClr val="953735"/>
                </a:solidFill>
                <a:latin typeface="Arial Black" pitchFamily="34" charset="0"/>
              </a:rPr>
              <a:t>Co mají společného Kolářovy předmětné básně?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5364" grpId="0"/>
      <p:bldP spid="15365" grpId="0"/>
      <p:bldP spid="13317" grpId="0" animBg="1"/>
      <p:bldP spid="13318" grpId="0" animBg="1"/>
      <p:bldP spid="8" grpId="0" animBg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573463"/>
            <a:ext cx="8748713" cy="863600"/>
          </a:xfrm>
        </p:spPr>
        <p:txBody>
          <a:bodyPr/>
          <a:lstStyle/>
          <a:p>
            <a:pPr eaLnBrk="1" hangingPunct="1">
              <a:buFont typeface="Georgia" pitchFamily="18" charset="0"/>
              <a:buNone/>
            </a:pPr>
            <a:r>
              <a:rPr lang="cs-CZ" altLang="cs-CZ" smtClean="0">
                <a:solidFill>
                  <a:srgbClr val="10253F"/>
                </a:solidFill>
                <a:latin typeface="Arial" charset="0"/>
                <a:ea typeface="Calibri" pitchFamily="34" charset="0"/>
                <a:cs typeface="Arial" charset="0"/>
              </a:rPr>
              <a:t>  V</a:t>
            </a:r>
            <a:r>
              <a:rPr lang="cs-CZ" altLang="cs-CZ" sz="2400" smtClean="0">
                <a:solidFill>
                  <a:srgbClr val="17375E"/>
                </a:solidFill>
                <a:latin typeface="Arial" charset="0"/>
                <a:ea typeface="Calibri" pitchFamily="34" charset="0"/>
                <a:cs typeface="Arial" charset="0"/>
              </a:rPr>
              <a:t> některých textech při  tvorbě autoři kladli důraz také na </a:t>
            </a:r>
            <a:r>
              <a:rPr lang="cs-CZ" altLang="cs-CZ" sz="2400" smtClean="0">
                <a:solidFill>
                  <a:srgbClr val="17375E"/>
                </a:solidFill>
                <a:latin typeface="Arial Black" pitchFamily="34" charset="0"/>
                <a:ea typeface="Calibri" pitchFamily="34" charset="0"/>
                <a:cs typeface="Arial" charset="0"/>
              </a:rPr>
              <a:t>zábavnost výsledné podoby</a:t>
            </a:r>
            <a:r>
              <a:rPr lang="cs-CZ" altLang="cs-CZ" sz="2400" smtClean="0">
                <a:solidFill>
                  <a:srgbClr val="17375E"/>
                </a:solidFill>
                <a:latin typeface="Arial" charset="0"/>
                <a:ea typeface="Calibri" pitchFamily="34" charset="0"/>
                <a:cs typeface="Arial" charset="0"/>
              </a:rPr>
              <a:t>.</a:t>
            </a:r>
            <a:endParaRPr lang="cs-CZ" altLang="cs-CZ" sz="2400" smtClean="0">
              <a:solidFill>
                <a:srgbClr val="10253F"/>
              </a:solidFill>
              <a:latin typeface="Arial" charset="0"/>
              <a:ea typeface="Calibri" pitchFamily="34" charset="0"/>
              <a:cs typeface="Arial" charset="0"/>
            </a:endParaRPr>
          </a:p>
        </p:txBody>
      </p:sp>
      <p:sp>
        <p:nvSpPr>
          <p:cNvPr id="15365" name="Obdélník 5"/>
          <p:cNvSpPr>
            <a:spLocks noChangeArrowheads="1"/>
          </p:cNvSpPr>
          <p:nvPr/>
        </p:nvSpPr>
        <p:spPr bwMode="auto">
          <a:xfrm>
            <a:off x="285750" y="1916113"/>
            <a:ext cx="850106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rgbClr val="10253F"/>
                </a:solidFill>
                <a:latin typeface="Arial" charset="0"/>
              </a:rPr>
              <a:t>Jeho tvorba je velmi originální a mnohotvárná, dospěl až k předmětné básni.</a:t>
            </a:r>
          </a:p>
        </p:txBody>
      </p:sp>
      <p:sp>
        <p:nvSpPr>
          <p:cNvPr id="13317" name="Obdélník 6"/>
          <p:cNvSpPr>
            <a:spLocks noChangeArrowheads="1"/>
          </p:cNvSpPr>
          <p:nvPr/>
        </p:nvSpPr>
        <p:spPr bwMode="auto">
          <a:xfrm>
            <a:off x="250825" y="981075"/>
            <a:ext cx="8893175" cy="830263"/>
          </a:xfrm>
          <a:prstGeom prst="rect">
            <a:avLst/>
          </a:prstGeom>
          <a:solidFill>
            <a:schemeClr val="accent4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buFontTx/>
              <a:buAutoNum type="arabicPeriod"/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Čím je výjimečný Jiří Kolář jako představitel</a:t>
            </a:r>
          </a:p>
          <a:p>
            <a:pPr marL="457200" indent="-457200"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     experimentální poezie? </a:t>
            </a:r>
          </a:p>
        </p:txBody>
      </p:sp>
      <p:sp>
        <p:nvSpPr>
          <p:cNvPr id="13318" name="Obdélník 7"/>
          <p:cNvSpPr>
            <a:spLocks noChangeArrowheads="1"/>
          </p:cNvSpPr>
          <p:nvPr/>
        </p:nvSpPr>
        <p:spPr bwMode="auto">
          <a:xfrm>
            <a:off x="215900" y="2781300"/>
            <a:ext cx="9036050" cy="708025"/>
          </a:xfrm>
          <a:prstGeom prst="rect">
            <a:avLst/>
          </a:prstGeom>
          <a:solidFill>
            <a:schemeClr val="accent4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bg1"/>
                </a:solidFill>
                <a:latin typeface="Arial Black" pitchFamily="34" charset="0"/>
              </a:rPr>
              <a:t>2. Na jaký prvek </a:t>
            </a:r>
            <a:r>
              <a:rPr lang="cs-CZ" altLang="cs-CZ" sz="2000" b="1" dirty="0">
                <a:solidFill>
                  <a:schemeClr val="bg1"/>
                </a:solidFill>
                <a:latin typeface="Arial Black" pitchFamily="34" charset="0"/>
              </a:rPr>
              <a:t>v konkrétní poezii</a:t>
            </a:r>
            <a:r>
              <a:rPr lang="cs-CZ" sz="2000" b="1" dirty="0">
                <a:solidFill>
                  <a:schemeClr val="bg1"/>
                </a:solidFill>
                <a:latin typeface="Arial Black" pitchFamily="34" charset="0"/>
              </a:rPr>
              <a:t>   kladli větší důraz Josef </a:t>
            </a:r>
            <a:r>
              <a:rPr lang="cs-CZ" sz="2000" b="1" dirty="0" err="1">
                <a:solidFill>
                  <a:schemeClr val="bg1"/>
                </a:solidFill>
                <a:latin typeface="Arial Black" pitchFamily="34" charset="0"/>
              </a:rPr>
              <a:t>Hiršal</a:t>
            </a:r>
            <a:r>
              <a:rPr lang="cs-CZ" sz="2000" b="1" dirty="0">
                <a:solidFill>
                  <a:schemeClr val="bg1"/>
                </a:solidFill>
                <a:latin typeface="Arial Black" pitchFamily="34" charset="0"/>
              </a:rPr>
              <a:t> a </a:t>
            </a:r>
            <a:r>
              <a:rPr lang="cs-CZ" altLang="cs-CZ" sz="2000" dirty="0">
                <a:latin typeface="Arial" charset="0"/>
              </a:rPr>
              <a:t> </a:t>
            </a:r>
            <a:r>
              <a:rPr lang="cs-CZ" altLang="cs-CZ" sz="2000" b="1" dirty="0">
                <a:solidFill>
                  <a:schemeClr val="bg1"/>
                </a:solidFill>
                <a:latin typeface="Arial Black" pitchFamily="34" charset="0"/>
              </a:rPr>
              <a:t>Bohumila </a:t>
            </a:r>
            <a:r>
              <a:rPr lang="cs-CZ" altLang="cs-CZ" sz="2000" b="1" dirty="0" err="1">
                <a:solidFill>
                  <a:schemeClr val="bg1"/>
                </a:solidFill>
                <a:latin typeface="Arial Black" pitchFamily="34" charset="0"/>
              </a:rPr>
              <a:t>Grögerová</a:t>
            </a:r>
            <a:r>
              <a:rPr lang="cs-CZ" altLang="cs-CZ" sz="2000" b="1" dirty="0">
                <a:solidFill>
                  <a:schemeClr val="bg1"/>
                </a:solidFill>
                <a:latin typeface="Arial Black" pitchFamily="34" charset="0"/>
              </a:rPr>
              <a:t>  než  Jiří Kolář.</a:t>
            </a:r>
            <a:endParaRPr lang="cs-CZ" sz="20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7415" name="Rectangle 9"/>
          <p:cNvSpPr>
            <a:spLocks noChangeArrowheads="1"/>
          </p:cNvSpPr>
          <p:nvPr/>
        </p:nvSpPr>
        <p:spPr bwMode="auto">
          <a:xfrm>
            <a:off x="395288" y="404813"/>
            <a:ext cx="3244850" cy="5842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b="1" u="sng" dirty="0">
                <a:solidFill>
                  <a:schemeClr val="accent4">
                    <a:lumMod val="50000"/>
                  </a:schemeClr>
                </a:solidFill>
              </a:rPr>
              <a:t>Úkoly a řešení: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0825" y="4592638"/>
            <a:ext cx="8893175" cy="7080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bg1"/>
                </a:solidFill>
                <a:latin typeface="Arial Black" pitchFamily="34" charset="0"/>
              </a:rPr>
              <a:t>3. Byla pro Václava Havla experimentální poezie dominantní oblastí ? Čím se odlišoval od ostatních tvůrců?</a:t>
            </a:r>
          </a:p>
        </p:txBody>
      </p:sp>
      <p:sp>
        <p:nvSpPr>
          <p:cNvPr id="76808" name="Obdélník 8"/>
          <p:cNvSpPr>
            <a:spLocks noChangeArrowheads="1"/>
          </p:cNvSpPr>
          <p:nvPr/>
        </p:nvSpPr>
        <p:spPr bwMode="auto">
          <a:xfrm>
            <a:off x="323850" y="5157788"/>
            <a:ext cx="8424863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endParaRPr lang="cs-CZ" altLang="cs-CZ" sz="2400">
              <a:solidFill>
                <a:srgbClr val="10253F"/>
              </a:solidFill>
              <a:latin typeface="Arial" charset="0"/>
            </a:endParaRPr>
          </a:p>
          <a:p>
            <a:pPr>
              <a:buFont typeface="Arial" charset="0"/>
              <a:buNone/>
            </a:pPr>
            <a:endParaRPr lang="cs-CZ" altLang="cs-CZ" sz="2400">
              <a:solidFill>
                <a:srgbClr val="10253F"/>
              </a:solidFill>
              <a:latin typeface="Arial" charset="0"/>
            </a:endParaRPr>
          </a:p>
          <a:p>
            <a:pPr>
              <a:buFont typeface="Arial" charset="0"/>
              <a:buNone/>
            </a:pPr>
            <a:endParaRPr lang="cs-CZ" altLang="cs-CZ" sz="2400">
              <a:solidFill>
                <a:srgbClr val="10253F"/>
              </a:solidFill>
              <a:latin typeface="Arial" charset="0"/>
            </a:endParaRPr>
          </a:p>
          <a:p>
            <a:pPr>
              <a:buFont typeface="Arial" charset="0"/>
              <a:buNone/>
            </a:pPr>
            <a:endParaRPr lang="cs-CZ" altLang="cs-CZ" sz="2400"/>
          </a:p>
        </p:txBody>
      </p:sp>
      <p:sp>
        <p:nvSpPr>
          <p:cNvPr id="9" name="Obdélník 8"/>
          <p:cNvSpPr/>
          <p:nvPr/>
        </p:nvSpPr>
        <p:spPr>
          <a:xfrm>
            <a:off x="250825" y="5300663"/>
            <a:ext cx="8642350" cy="132397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altLang="cs-CZ" sz="2000" dirty="0">
                <a:solidFill>
                  <a:schemeClr val="tx2">
                    <a:lumMod val="75000"/>
                  </a:schemeClr>
                </a:solidFill>
                <a:latin typeface="Arial" charset="0"/>
              </a:rPr>
              <a:t>Grafická poezie Václava Havla vznikla spíše </a:t>
            </a:r>
            <a:r>
              <a:rPr lang="cs-CZ" altLang="cs-CZ" sz="2000" b="1" dirty="0">
                <a:solidFill>
                  <a:schemeClr val="tx2">
                    <a:lumMod val="75000"/>
                  </a:schemeClr>
                </a:solidFill>
                <a:latin typeface="Arial" charset="0"/>
              </a:rPr>
              <a:t>na okraji jeho pokusů           v dramatické oblasti</a:t>
            </a:r>
            <a:r>
              <a:rPr lang="cs-CZ" altLang="cs-CZ" sz="2000" dirty="0">
                <a:solidFill>
                  <a:schemeClr val="tx2">
                    <a:lumMod val="75000"/>
                  </a:schemeClr>
                </a:solidFill>
                <a:latin typeface="Arial" charset="0"/>
              </a:rPr>
              <a:t>  (</a:t>
            </a:r>
            <a:r>
              <a:rPr lang="cs-CZ" altLang="cs-CZ" sz="20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Zahradní slavnost , 1963, Vyrozumění, 1965). </a:t>
            </a:r>
            <a:r>
              <a:rPr lang="cs-CZ" alt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Na</a:t>
            </a:r>
            <a:r>
              <a:rPr lang="cs-CZ" altLang="cs-CZ" sz="20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altLang="cs-CZ" sz="2000" dirty="0">
                <a:solidFill>
                  <a:schemeClr val="tx2">
                    <a:lumMod val="75000"/>
                  </a:schemeClr>
                </a:solidFill>
                <a:latin typeface="Arial" charset="0"/>
              </a:rPr>
              <a:t>rozdíl od hlavního proudu konkrétní poezie byla svým způsobem protestem proti absurditě tehdejších politických poměrů.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5365" grpId="0"/>
      <p:bldP spid="13317" grpId="0" animBg="1"/>
      <p:bldP spid="13318" grpId="0" animBg="1"/>
      <p:bldP spid="8" grpId="0" animBg="1"/>
      <p:bldP spid="9" grpId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898" name="Picture 2" descr="J:\Ivo Vodička - foto - ba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1985963"/>
            <a:ext cx="6435725" cy="4827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07950" y="252413"/>
            <a:ext cx="9036050" cy="1016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Na závěr pro všechny zvídavé a milovníky poezie jeden bonus:</a:t>
            </a:r>
          </a:p>
          <a:p>
            <a:pPr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Dovoluji si vám představit svého kolegu, který se  vizuální poezií baví:</a:t>
            </a:r>
          </a:p>
        </p:txBody>
      </p:sp>
      <p:sp>
        <p:nvSpPr>
          <p:cNvPr id="5" name="TextovéPole 4"/>
          <p:cNvSpPr txBox="1"/>
          <p:nvPr/>
        </p:nvSpPr>
        <p:spPr>
          <a:xfrm flipH="1">
            <a:off x="611188" y="1322388"/>
            <a:ext cx="6481762" cy="52228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IVO VODIČKA  ( 1962)</a:t>
            </a:r>
          </a:p>
        </p:txBody>
      </p:sp>
      <p:sp>
        <p:nvSpPr>
          <p:cNvPr id="77829" name="Obdélník 5"/>
          <p:cNvSpPr>
            <a:spLocks noChangeArrowheads="1"/>
          </p:cNvSpPr>
          <p:nvPr/>
        </p:nvSpPr>
        <p:spPr bwMode="auto">
          <a:xfrm>
            <a:off x="6975475" y="6561138"/>
            <a:ext cx="105092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Foto: archív autora</a:t>
            </a:r>
          </a:p>
        </p:txBody>
      </p:sp>
      <p:sp>
        <p:nvSpPr>
          <p:cNvPr id="7" name="Obdélník 6"/>
          <p:cNvSpPr/>
          <p:nvPr/>
        </p:nvSpPr>
        <p:spPr>
          <a:xfrm>
            <a:off x="5867400" y="2492375"/>
            <a:ext cx="3057525" cy="120015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učitel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(český jazyk,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občanská nauka)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5886450" y="3984625"/>
            <a:ext cx="1998663" cy="8302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výtvarník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samouk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0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Abeceda </a:t>
            </a:r>
          </a:p>
        </p:txBody>
      </p:sp>
      <p:pic>
        <p:nvPicPr>
          <p:cNvPr id="78851" name="Zástupný symbol pro obsah 3" descr="Ivo Vodička - Abeceda - scan color_003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95313" y="1989138"/>
            <a:ext cx="6115050" cy="4324350"/>
          </a:xfrm>
        </p:spPr>
      </p:pic>
      <p:sp>
        <p:nvSpPr>
          <p:cNvPr id="4" name="Obdélník 3"/>
          <p:cNvSpPr/>
          <p:nvPr/>
        </p:nvSpPr>
        <p:spPr>
          <a:xfrm>
            <a:off x="609600" y="815975"/>
            <a:ext cx="8532813" cy="40005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cs-CZ" altLang="cs-CZ" sz="2000" dirty="0">
                <a:solidFill>
                  <a:srgbClr val="333333"/>
                </a:solidFill>
                <a:latin typeface="Arial Black" pitchFamily="34" charset="0"/>
              </a:rPr>
              <a:t>Následující typografie a strojopisy z archivu autora</a:t>
            </a:r>
          </a:p>
        </p:txBody>
      </p:sp>
      <p:sp>
        <p:nvSpPr>
          <p:cNvPr id="78853" name="TextovéPole 4"/>
          <p:cNvSpPr txBox="1">
            <a:spLocks noChangeArrowheads="1"/>
          </p:cNvSpPr>
          <p:nvPr/>
        </p:nvSpPr>
        <p:spPr bwMode="auto">
          <a:xfrm>
            <a:off x="609600" y="6453188"/>
            <a:ext cx="223202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>
                <a:solidFill>
                  <a:srgbClr val="002060"/>
                </a:solidFill>
              </a:rPr>
              <a:t>Archív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1"/>
          <p:cNvSpPr>
            <a:spLocks noChangeArrowheads="1"/>
          </p:cNvSpPr>
          <p:nvPr/>
        </p:nvSpPr>
        <p:spPr bwMode="auto">
          <a:xfrm>
            <a:off x="179388" y="1150938"/>
            <a:ext cx="8712200" cy="43084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lIns="0" tIns="0" rIns="0" bIns="0" anchor="ctr">
            <a:spAutoFit/>
          </a:bodyPr>
          <a:lstStyle/>
          <a:p>
            <a:pPr eaLnBrk="0" hangingPunct="0"/>
            <a:r>
              <a:rPr lang="cs-CZ" altLang="cs-CZ" sz="1800" b="1" i="1">
                <a:solidFill>
                  <a:srgbClr val="333333"/>
                </a:solidFill>
                <a:latin typeface="Arial" charset="0"/>
              </a:rPr>
              <a:t>   </a:t>
            </a:r>
            <a:r>
              <a:rPr lang="cs-CZ" altLang="cs-CZ" sz="2800" b="1">
                <a:solidFill>
                  <a:srgbClr val="333333"/>
                </a:solidFill>
                <a:latin typeface="Arial" charset="0"/>
              </a:rPr>
              <a:t>Věnuje se vazbě knih, ke které se dostal přes vlastní literární a výtvarnou činnost; od roku 1985 píše autorské knihy a ilustruje je, tvoří volné typografie, konkretistickou poezii, koláže, objekty z papíru a knižní objekty. Zaměřuje se hlavně na netradiční pojetí knihy, experimenty s texty a materiály, pohybuje se na pomezí literatury a výtvarného umění se sklony k experimentálně minimalistickému projevu; takto vydává tvorbu svou, svých přátel i texty klasické. </a:t>
            </a:r>
            <a:r>
              <a:rPr lang="cs-CZ" altLang="cs-CZ" sz="2400" b="1">
                <a:solidFill>
                  <a:srgbClr val="C55019"/>
                </a:solidFill>
                <a:latin typeface="Arial" charset="0"/>
              </a:rPr>
              <a:t>  </a:t>
            </a:r>
            <a:r>
              <a:rPr lang="cs-CZ" altLang="cs-CZ" sz="2400" b="1">
                <a:solidFill>
                  <a:srgbClr val="C55019"/>
                </a:solidFill>
              </a:rPr>
              <a:t>    </a:t>
            </a:r>
            <a:endParaRPr lang="cs-CZ" altLang="cs-CZ" sz="2400" b="1">
              <a:solidFill>
                <a:srgbClr val="333333"/>
              </a:solidFill>
              <a:latin typeface="Arial" charset="0"/>
            </a:endParaRPr>
          </a:p>
        </p:txBody>
      </p:sp>
      <p:pic>
        <p:nvPicPr>
          <p:cNvPr id="79875" name="Picture 2" descr="bibliografie (dokument MS Word)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8713" y="-180975"/>
            <a:ext cx="15240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9876" name="Obdélník 3"/>
          <p:cNvSpPr>
            <a:spLocks noChangeArrowheads="1"/>
          </p:cNvSpPr>
          <p:nvPr/>
        </p:nvSpPr>
        <p:spPr bwMode="auto">
          <a:xfrm>
            <a:off x="395288" y="5715000"/>
            <a:ext cx="8748712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rgbClr val="C00000"/>
                </a:solidFill>
                <a:latin typeface="Arial Black" pitchFamily="34" charset="0"/>
              </a:rPr>
              <a:t>Největší výstavu svých prací uspořádal       v galerii na zámku Duchcov v roce 2005.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1"/>
          <p:cNvSpPr>
            <a:spLocks noChangeArrowheads="1"/>
          </p:cNvSpPr>
          <p:nvPr/>
        </p:nvSpPr>
        <p:spPr bwMode="auto">
          <a:xfrm>
            <a:off x="0" y="333375"/>
            <a:ext cx="9144000" cy="276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lIns="0" tIns="0" rIns="0" bIns="0" anchor="ctr">
            <a:spAutoFit/>
          </a:bodyPr>
          <a:lstStyle/>
          <a:p>
            <a:pPr eaLnBrk="0" hangingPunct="0"/>
            <a:r>
              <a:rPr lang="cs-CZ" altLang="cs-CZ" sz="1800" b="1" i="1">
                <a:solidFill>
                  <a:srgbClr val="333333"/>
                </a:solidFill>
                <a:latin typeface="Arial" charset="0"/>
              </a:rPr>
              <a:t>            </a:t>
            </a:r>
            <a:r>
              <a:rPr lang="cs-CZ" altLang="cs-CZ" sz="1800" b="1">
                <a:solidFill>
                  <a:srgbClr val="333333"/>
                </a:solidFill>
                <a:latin typeface="Arial" charset="0"/>
              </a:rPr>
              <a:t>Abeceda  - l, m   </a:t>
            </a:r>
            <a:r>
              <a:rPr lang="cs-CZ" altLang="cs-CZ" sz="1800" b="1" i="1">
                <a:solidFill>
                  <a:srgbClr val="333333"/>
                </a:solidFill>
                <a:latin typeface="Arial" charset="0"/>
              </a:rPr>
              <a:t>                                     </a:t>
            </a:r>
            <a:r>
              <a:rPr lang="cs-CZ" altLang="cs-CZ" sz="1800" b="1">
                <a:solidFill>
                  <a:srgbClr val="333333"/>
                </a:solidFill>
                <a:latin typeface="Arial" charset="0"/>
              </a:rPr>
              <a:t>Je vám špatně z houpání?</a:t>
            </a:r>
          </a:p>
        </p:txBody>
      </p:sp>
      <p:pic>
        <p:nvPicPr>
          <p:cNvPr id="80899" name="Picture 2" descr="bibliografie (dokument MS Word)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8713" y="-180975"/>
            <a:ext cx="15240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900" name="Picture 4" descr="F:\Ivo Vodička 2\Ivo Vodička-Vizu-Je vám špatně-1991 čb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463" y="833438"/>
            <a:ext cx="3887787" cy="561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901" name="Picture 2" descr="F:\Ivo Vodička 2\Ivo Vodička - Abeceda - scan color_0035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8313" y="836613"/>
            <a:ext cx="3971925" cy="561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0902" name="TextovéPole 1"/>
          <p:cNvSpPr txBox="1">
            <a:spLocks noChangeArrowheads="1"/>
          </p:cNvSpPr>
          <p:nvPr/>
        </p:nvSpPr>
        <p:spPr bwMode="auto">
          <a:xfrm>
            <a:off x="468313" y="6491288"/>
            <a:ext cx="2232025" cy="217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>
                <a:solidFill>
                  <a:srgbClr val="002060"/>
                </a:solidFill>
              </a:rPr>
              <a:t>Archív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22" name="Picture 4" descr="F:\Ivo Vodička 2\Georgu Gershwinov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858838"/>
            <a:ext cx="8178800" cy="573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4273550" y="260350"/>
            <a:ext cx="4897438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cs-CZ" altLang="cs-CZ" sz="2000" dirty="0">
                <a:solidFill>
                  <a:srgbClr val="333333"/>
                </a:solidFill>
                <a:latin typeface="Arial Black" pitchFamily="34" charset="0"/>
              </a:rPr>
              <a:t> </a:t>
            </a:r>
            <a:r>
              <a:rPr lang="cs-CZ" altLang="cs-CZ" sz="2000" dirty="0" err="1">
                <a:solidFill>
                  <a:srgbClr val="333333"/>
                </a:solidFill>
                <a:latin typeface="Arial Black" pitchFamily="34" charset="0"/>
              </a:rPr>
              <a:t>Georgi</a:t>
            </a:r>
            <a:r>
              <a:rPr lang="cs-CZ" altLang="cs-CZ" sz="2000" dirty="0">
                <a:solidFill>
                  <a:srgbClr val="333333"/>
                </a:solidFill>
                <a:latin typeface="Arial Black" pitchFamily="34" charset="0"/>
              </a:rPr>
              <a:t> </a:t>
            </a:r>
            <a:r>
              <a:rPr lang="cs-CZ" altLang="cs-CZ" sz="2000" dirty="0" err="1">
                <a:solidFill>
                  <a:srgbClr val="333333"/>
                </a:solidFill>
                <a:latin typeface="Arial Black" pitchFamily="34" charset="0"/>
              </a:rPr>
              <a:t>Gerschwinovi</a:t>
            </a:r>
            <a:r>
              <a:rPr lang="cs-CZ" altLang="cs-CZ" sz="2000" dirty="0">
                <a:solidFill>
                  <a:srgbClr val="333333"/>
                </a:solidFill>
                <a:latin typeface="Arial Black" pitchFamily="34" charset="0"/>
              </a:rPr>
              <a:t> </a:t>
            </a:r>
          </a:p>
        </p:txBody>
      </p:sp>
      <p:sp>
        <p:nvSpPr>
          <p:cNvPr id="81924" name="TextovéPole 3"/>
          <p:cNvSpPr txBox="1">
            <a:spLocks noChangeArrowheads="1"/>
          </p:cNvSpPr>
          <p:nvPr/>
        </p:nvSpPr>
        <p:spPr bwMode="auto">
          <a:xfrm>
            <a:off x="611188" y="6392863"/>
            <a:ext cx="223202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>
                <a:solidFill>
                  <a:srgbClr val="002060"/>
                </a:solidFill>
              </a:rPr>
              <a:t>Archív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6" name="Zástupný symbol pro obsah 3" descr="Ivo Vodička-Vizu-Zásoba stébel pro tonoucí-1991 čb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11188" y="908050"/>
            <a:ext cx="3897312" cy="5665788"/>
          </a:xfrm>
        </p:spPr>
      </p:pic>
      <p:pic>
        <p:nvPicPr>
          <p:cNvPr id="82947" name="Zástupný symbol pro obsah 3" descr="Ivo Vodička-Vizu-Moře moře moře-1991 čb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7900" y="931863"/>
            <a:ext cx="3897313" cy="566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4808538" y="333375"/>
            <a:ext cx="3867150" cy="3683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cs-CZ" altLang="cs-CZ" sz="1800" dirty="0">
                <a:solidFill>
                  <a:srgbClr val="333333"/>
                </a:solidFill>
                <a:latin typeface="Arial Black" pitchFamily="34" charset="0"/>
              </a:rPr>
              <a:t>Moře </a:t>
            </a:r>
            <a:r>
              <a:rPr lang="cs-CZ" altLang="cs-CZ" sz="1800" dirty="0" err="1">
                <a:solidFill>
                  <a:srgbClr val="333333"/>
                </a:solidFill>
                <a:latin typeface="Arial Black" pitchFamily="34" charset="0"/>
              </a:rPr>
              <a:t>moře</a:t>
            </a:r>
            <a:r>
              <a:rPr lang="cs-CZ" altLang="cs-CZ" sz="1800" dirty="0">
                <a:solidFill>
                  <a:srgbClr val="333333"/>
                </a:solidFill>
                <a:latin typeface="Arial Black" pitchFamily="34" charset="0"/>
              </a:rPr>
              <a:t> </a:t>
            </a:r>
            <a:r>
              <a:rPr lang="cs-CZ" altLang="cs-CZ" sz="1800" dirty="0" err="1">
                <a:solidFill>
                  <a:srgbClr val="333333"/>
                </a:solidFill>
                <a:latin typeface="Arial Black" pitchFamily="34" charset="0"/>
              </a:rPr>
              <a:t>moře</a:t>
            </a:r>
            <a:r>
              <a:rPr lang="cs-CZ" altLang="cs-CZ" sz="1800" dirty="0">
                <a:solidFill>
                  <a:srgbClr val="333333"/>
                </a:solidFill>
                <a:latin typeface="Arial Black" pitchFamily="34" charset="0"/>
              </a:rPr>
              <a:t> </a:t>
            </a:r>
          </a:p>
        </p:txBody>
      </p:sp>
      <p:sp>
        <p:nvSpPr>
          <p:cNvPr id="7" name="Obdélník 6"/>
          <p:cNvSpPr/>
          <p:nvPr/>
        </p:nvSpPr>
        <p:spPr>
          <a:xfrm>
            <a:off x="611188" y="333375"/>
            <a:ext cx="3744912" cy="3683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cs-CZ" altLang="cs-CZ" sz="1800" dirty="0">
                <a:solidFill>
                  <a:srgbClr val="333333"/>
                </a:solidFill>
                <a:latin typeface="Arial Black" pitchFamily="34" charset="0"/>
              </a:rPr>
              <a:t>Zásoba stébel pro tonoucí </a:t>
            </a:r>
          </a:p>
        </p:txBody>
      </p:sp>
      <p:sp>
        <p:nvSpPr>
          <p:cNvPr id="82950" name="TextovéPole 7"/>
          <p:cNvSpPr txBox="1">
            <a:spLocks noChangeArrowheads="1"/>
          </p:cNvSpPr>
          <p:nvPr/>
        </p:nvSpPr>
        <p:spPr bwMode="auto">
          <a:xfrm>
            <a:off x="627063" y="6597650"/>
            <a:ext cx="223202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>
                <a:solidFill>
                  <a:srgbClr val="002060"/>
                </a:solidFill>
              </a:rPr>
              <a:t>Archív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970" name="Picture 4" descr="F:\Ivo Vodička 2\Ivo Vodička - Vizu 1990-1992- fota 14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196975"/>
            <a:ext cx="8678862" cy="487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5187950" y="404813"/>
            <a:ext cx="3956050" cy="40005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cs-CZ" altLang="cs-CZ" sz="2000" dirty="0">
                <a:solidFill>
                  <a:srgbClr val="333333"/>
                </a:solidFill>
                <a:latin typeface="Arial Black" pitchFamily="34" charset="0"/>
              </a:rPr>
              <a:t>Na takové ptáčky máme… </a:t>
            </a:r>
          </a:p>
        </p:txBody>
      </p:sp>
      <p:sp>
        <p:nvSpPr>
          <p:cNvPr id="83972" name="TextovéPole 3"/>
          <p:cNvSpPr txBox="1">
            <a:spLocks noChangeArrowheads="1"/>
          </p:cNvSpPr>
          <p:nvPr/>
        </p:nvSpPr>
        <p:spPr bwMode="auto">
          <a:xfrm>
            <a:off x="179388" y="6199188"/>
            <a:ext cx="223202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>
                <a:solidFill>
                  <a:srgbClr val="002060"/>
                </a:solidFill>
              </a:rPr>
              <a:t>Archív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994" name="Zástupný symbol pro obsah 3" descr="Ivo Vodička-Vizu-Na takové ptáčky-1991 čb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50838" y="836613"/>
            <a:ext cx="3946525" cy="5737225"/>
          </a:xfrm>
        </p:spPr>
      </p:pic>
      <p:pic>
        <p:nvPicPr>
          <p:cNvPr id="84995" name="Zástupný symbol pro obsah 5" descr="Ivo Vodička-Vizu-Maminčina singrovka-1991 čb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836613"/>
            <a:ext cx="3946525" cy="573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76238" y="333375"/>
            <a:ext cx="3922712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eaLnBrk="0" hangingPunct="0">
              <a:defRPr/>
            </a:pPr>
            <a:r>
              <a:rPr lang="cs-CZ" altLang="cs-CZ" sz="2000" dirty="0">
                <a:solidFill>
                  <a:srgbClr val="333333"/>
                </a:solidFill>
                <a:latin typeface="Arial Black" pitchFamily="34" charset="0"/>
              </a:rPr>
              <a:t>Na takové ptáčky máme… 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43438" y="333375"/>
            <a:ext cx="3946525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cs-CZ" altLang="cs-CZ" sz="2000" dirty="0">
                <a:solidFill>
                  <a:srgbClr val="333333"/>
                </a:solidFill>
                <a:latin typeface="Arial Black" pitchFamily="34" charset="0"/>
              </a:rPr>
              <a:t>Maminčina singrovka </a:t>
            </a:r>
          </a:p>
        </p:txBody>
      </p:sp>
      <p:sp>
        <p:nvSpPr>
          <p:cNvPr id="84998" name="TextovéPole 6"/>
          <p:cNvSpPr txBox="1">
            <a:spLocks noChangeArrowheads="1"/>
          </p:cNvSpPr>
          <p:nvPr/>
        </p:nvSpPr>
        <p:spPr bwMode="auto">
          <a:xfrm>
            <a:off x="395288" y="6584950"/>
            <a:ext cx="223202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>
                <a:solidFill>
                  <a:srgbClr val="002060"/>
                </a:solidFill>
              </a:rPr>
              <a:t>Archív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018" name="Picture 3" descr="F:\Ivo Vodička 2\Ivo Vodička-Vizu-Umělá líheň-1991 čb.jpg"/>
          <p:cNvPicPr>
            <a:picLocks noChangeAspect="1" noChangeArrowheads="1"/>
          </p:cNvPicPr>
          <p:nvPr/>
        </p:nvPicPr>
        <p:blipFill>
          <a:blip r:embed="rId2" cstate="print"/>
          <a:srcRect l="8333" t="23300" r="12500" b="8835"/>
          <a:stretch>
            <a:fillRect/>
          </a:stretch>
        </p:blipFill>
        <p:spPr bwMode="auto">
          <a:xfrm>
            <a:off x="266700" y="1125538"/>
            <a:ext cx="4160838" cy="518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266700" y="517525"/>
            <a:ext cx="2232025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cs-CZ" altLang="cs-CZ" sz="2000" dirty="0">
                <a:solidFill>
                  <a:srgbClr val="333333"/>
                </a:solidFill>
                <a:latin typeface="Arial Black" pitchFamily="34" charset="0"/>
              </a:rPr>
              <a:t>Umělá líheň 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43438" y="517525"/>
            <a:ext cx="3468687" cy="3683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cs-CZ" altLang="cs-CZ" sz="1800" dirty="0">
                <a:solidFill>
                  <a:srgbClr val="333333"/>
                </a:solidFill>
                <a:latin typeface="Arial Black" pitchFamily="34" charset="0"/>
              </a:rPr>
              <a:t>Terezínské stigma </a:t>
            </a:r>
          </a:p>
        </p:txBody>
      </p:sp>
      <p:pic>
        <p:nvPicPr>
          <p:cNvPr id="86021" name="Picture 4" descr="F:\Ivo Vodička\jude.jpg"/>
          <p:cNvPicPr>
            <a:picLocks noChangeAspect="1" noChangeArrowheads="1"/>
          </p:cNvPicPr>
          <p:nvPr/>
        </p:nvPicPr>
        <p:blipFill>
          <a:blip r:embed="rId3" cstate="print"/>
          <a:srcRect l="13695" r="34747"/>
          <a:stretch>
            <a:fillRect/>
          </a:stretch>
        </p:blipFill>
        <p:spPr bwMode="auto">
          <a:xfrm>
            <a:off x="4643438" y="1125538"/>
            <a:ext cx="4249737" cy="5151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6022" name="TextovéPole 5"/>
          <p:cNvSpPr txBox="1">
            <a:spLocks noChangeArrowheads="1"/>
          </p:cNvSpPr>
          <p:nvPr/>
        </p:nvSpPr>
        <p:spPr bwMode="auto">
          <a:xfrm>
            <a:off x="266700" y="6453188"/>
            <a:ext cx="223202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>
                <a:solidFill>
                  <a:srgbClr val="002060"/>
                </a:solidFill>
              </a:rPr>
              <a:t>Archív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84213" y="2133600"/>
            <a:ext cx="8135937" cy="4535488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Soukal, Josef a kol.: Literatura pro 4. ročník SOŠ, SPN 2005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Sochrová, Marie: Čítanka IV. K literaruře v kostce, Fragment 2004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Machala, Lubomír a kol.:Panorama české literatury, Olomouc 1994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Hošek, Milan a kol.: Literatura pro 4. ročník SŠ, Didaktis 2010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Chalupecký, Jindřich :Příběh Jiřího Koláře, Odeon 1993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Padrta, Jiří: Básník nového vědomí, Odeon 1993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Kolář, Jiří: Básně ticha, Český spisovatel, 1994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Chalupecký, Jiří, Padrta, Jiří, Lamač, Miroslav, Moulin, Raul-Jean: Jiří Kolář, Odeon 1993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Holý, Jiří a Lukeš, Emil: Čítanka české literatury 4,Český spisovatel 1996 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Havel, Václav: Antikódy, Odeon 1993</a:t>
            </a:r>
          </a:p>
          <a:p>
            <a:pPr>
              <a:spcBef>
                <a:spcPct val="0"/>
              </a:spcBef>
            </a:pPr>
            <a:endParaRPr lang="cs-CZ" altLang="cs-CZ" sz="1800" smtClean="0">
              <a:latin typeface="Arial" charset="0"/>
              <a:cs typeface="Arial" charset="0"/>
            </a:endParaRPr>
          </a:p>
          <a:p>
            <a:pPr>
              <a:spcBef>
                <a:spcPct val="0"/>
              </a:spcBef>
            </a:pPr>
            <a:endParaRPr lang="cs-CZ" altLang="cs-CZ" sz="1800" smtClean="0">
              <a:latin typeface="Arial" charset="0"/>
              <a:cs typeface="Arial" charset="0"/>
            </a:endParaRPr>
          </a:p>
          <a:p>
            <a:pPr>
              <a:spcBef>
                <a:spcPct val="0"/>
              </a:spcBef>
            </a:pPr>
            <a:endParaRPr lang="cs-CZ" altLang="cs-CZ" sz="1800" smtClean="0">
              <a:latin typeface="Arial" charset="0"/>
              <a:cs typeface="Arial" charset="0"/>
            </a:endParaRPr>
          </a:p>
          <a:p>
            <a:pPr>
              <a:spcBef>
                <a:spcPct val="0"/>
              </a:spcBef>
            </a:pPr>
            <a:endParaRPr lang="cs-CZ" altLang="cs-CZ" sz="2000" smtClean="0">
              <a:latin typeface="Arial" charset="0"/>
              <a:cs typeface="Arial" charset="0"/>
            </a:endParaRPr>
          </a:p>
        </p:txBody>
      </p:sp>
      <p:sp>
        <p:nvSpPr>
          <p:cNvPr id="87043" name="Obdélník 4"/>
          <p:cNvSpPr>
            <a:spLocks noChangeArrowheads="1"/>
          </p:cNvSpPr>
          <p:nvPr/>
        </p:nvSpPr>
        <p:spPr bwMode="auto">
          <a:xfrm>
            <a:off x="492125" y="549275"/>
            <a:ext cx="27066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Použité zdroje:</a:t>
            </a:r>
            <a:endParaRPr lang="cs-CZ" altLang="cs-CZ" sz="2400"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981075"/>
            <a:ext cx="9144000" cy="2873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/>
          </a:p>
        </p:txBody>
      </p:sp>
      <p:sp>
        <p:nvSpPr>
          <p:cNvPr id="87045" name="Obdélník 6"/>
          <p:cNvSpPr>
            <a:spLocks noChangeArrowheads="1"/>
          </p:cNvSpPr>
          <p:nvPr/>
        </p:nvSpPr>
        <p:spPr bwMode="auto">
          <a:xfrm>
            <a:off x="492125" y="1341438"/>
            <a:ext cx="1863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Literatura</a:t>
            </a:r>
          </a:p>
        </p:txBody>
      </p:sp>
      <p:sp>
        <p:nvSpPr>
          <p:cNvPr id="9" name="Obdélník 8"/>
          <p:cNvSpPr/>
          <p:nvPr/>
        </p:nvSpPr>
        <p:spPr>
          <a:xfrm>
            <a:off x="-6350" y="1792288"/>
            <a:ext cx="9144000" cy="14446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Obdélník 4"/>
          <p:cNvSpPr>
            <a:spLocks noChangeArrowheads="1"/>
          </p:cNvSpPr>
          <p:nvPr/>
        </p:nvSpPr>
        <p:spPr bwMode="auto">
          <a:xfrm>
            <a:off x="539750" y="476250"/>
            <a:ext cx="2659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Použité zdroje:</a:t>
            </a:r>
            <a:endParaRPr lang="cs-CZ" altLang="cs-CZ" sz="2400"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836613"/>
            <a:ext cx="9144000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8068" name="Obdélník 6"/>
          <p:cNvSpPr>
            <a:spLocks noChangeArrowheads="1"/>
          </p:cNvSpPr>
          <p:nvPr/>
        </p:nvSpPr>
        <p:spPr bwMode="auto">
          <a:xfrm>
            <a:off x="492125" y="1196975"/>
            <a:ext cx="1865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Obrázky 1</a:t>
            </a:r>
          </a:p>
        </p:txBody>
      </p:sp>
      <p:sp>
        <p:nvSpPr>
          <p:cNvPr id="9" name="Obdélník 8"/>
          <p:cNvSpPr/>
          <p:nvPr/>
        </p:nvSpPr>
        <p:spPr>
          <a:xfrm>
            <a:off x="0" y="1628775"/>
            <a:ext cx="9144000" cy="14446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8070" name="TextovéPole 1"/>
          <p:cNvSpPr txBox="1">
            <a:spLocks noChangeArrowheads="1"/>
          </p:cNvSpPr>
          <p:nvPr/>
        </p:nvSpPr>
        <p:spPr bwMode="auto">
          <a:xfrm>
            <a:off x="646113" y="2060575"/>
            <a:ext cx="80295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</p:txBody>
      </p:sp>
      <p:sp>
        <p:nvSpPr>
          <p:cNvPr id="7" name="Obdélník 6"/>
          <p:cNvSpPr/>
          <p:nvPr/>
        </p:nvSpPr>
        <p:spPr>
          <a:xfrm>
            <a:off x="323850" y="1916113"/>
            <a:ext cx="8496300" cy="430847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defRPr/>
            </a:pP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http://tcreativoas.cz/authorsPhoto/main/40_kolar-jiri.jpg</a:t>
            </a:r>
            <a:endParaRPr lang="cs-CZ" alt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defRPr/>
            </a:pP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http://www.antikvariat-5d.cz/images/img/size_120/001609000_001609999/1609199_0.jpg</a:t>
            </a:r>
            <a:endParaRPr lang="cs-CZ" alt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defRPr/>
            </a:pP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http://www.databazeknih.cz/images/59_/595/big_basne-ticha-78900.jpg</a:t>
            </a:r>
            <a:endParaRPr lang="cs-CZ" alt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ze : Chalupecký, Jiří,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Padrta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Jiří, Lamač, Miroslav,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Moulin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Raul-Jean: Jiří Kolář, Odeon 1993</a:t>
            </a:r>
          </a:p>
          <a:p>
            <a:pPr marL="342900" indent="-342900"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  <a:p>
            <a:pPr marL="342900" indent="-342900"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  <a:p>
            <a:pPr marL="342900" indent="-342900"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  <a:p>
            <a:pPr marL="342900" indent="-342900"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  <a:p>
            <a:pPr marL="342900" indent="-342900"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  <a:p>
            <a:pPr marL="342900" indent="-342900"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  <a:p>
            <a:pPr marL="342900" indent="-342900"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ze : Chalupecký, Jiří,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Padrta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Jiří, Lamač, Miroslav,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Moulin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Raul-Jean: Jiří Kolář, Odeon 1993                   </a:t>
            </a:r>
          </a:p>
          <a:p>
            <a:pPr marL="342900" indent="-342900"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ze : Chalupecký, Jiří,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Padrta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Jiří, Lamač, Miroslav,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Moulin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Raul-Jean: Jiří Kolář,  Odeon 1993  </a:t>
            </a:r>
          </a:p>
          <a:p>
            <a:pPr marL="342900" indent="-342900"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ze : Chalupecký, Jiří,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Padrta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Jiří, Lamač, Miroslav,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Moulin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Raul-Jean: Jiří Kolář, Odeon 1993</a:t>
            </a:r>
          </a:p>
          <a:p>
            <a:pPr marL="342900" indent="-342900"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  <a:p>
            <a:pPr marL="342900" indent="-342900"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ze : Chalupecký, Jiří,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Padrta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Jiří, Lamač, Miroslav,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Moulin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Raul-Jean, Jiří Kolář, Odeon 1993</a:t>
            </a:r>
          </a:p>
          <a:p>
            <a:pPr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ze : Chalupecký, Jiří,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Padrta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Jiří, Lamač, Miroslav,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Moulin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Raul-Jean, Jiří Kolář, Odeon 1993</a:t>
            </a:r>
          </a:p>
          <a:p>
            <a:pPr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  <a:p>
            <a:pPr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  <a:p>
            <a:pPr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  <a:p>
            <a:pPr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  <a:p>
            <a:pPr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  <a:p>
            <a:pPr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Obdélník 4"/>
          <p:cNvSpPr>
            <a:spLocks noChangeArrowheads="1"/>
          </p:cNvSpPr>
          <p:nvPr/>
        </p:nvSpPr>
        <p:spPr bwMode="auto">
          <a:xfrm>
            <a:off x="539750" y="476250"/>
            <a:ext cx="2659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Použité zdroje:</a:t>
            </a:r>
            <a:endParaRPr lang="cs-CZ" altLang="cs-CZ" sz="2400"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836613"/>
            <a:ext cx="9144000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9092" name="Obdélník 6"/>
          <p:cNvSpPr>
            <a:spLocks noChangeArrowheads="1"/>
          </p:cNvSpPr>
          <p:nvPr/>
        </p:nvSpPr>
        <p:spPr bwMode="auto">
          <a:xfrm>
            <a:off x="492125" y="1196975"/>
            <a:ext cx="1865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Obrázky 2</a:t>
            </a:r>
          </a:p>
        </p:txBody>
      </p:sp>
      <p:sp>
        <p:nvSpPr>
          <p:cNvPr id="9" name="Obdélník 8"/>
          <p:cNvSpPr/>
          <p:nvPr/>
        </p:nvSpPr>
        <p:spPr>
          <a:xfrm>
            <a:off x="0" y="1628775"/>
            <a:ext cx="9144000" cy="14446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50825" y="1916113"/>
            <a:ext cx="8780463" cy="6556375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0" hangingPunct="0">
              <a:buClr>
                <a:srgbClr val="9BBB59"/>
              </a:buClr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Scan,Chalupecký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Jiří,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Padrta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Jiří, Lamač, Miroslav,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Moulin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Raul-Jean: Jiří Kolář, Odeon 1993</a:t>
            </a:r>
          </a:p>
          <a:p>
            <a:pPr eaLnBrk="0" hangingPunct="0">
              <a:buClr>
                <a:srgbClr val="9BBB59"/>
              </a:buClr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ze: Chalupecký, Jiří,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Padrta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Jiří, Lamač, Miroslav,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Moulin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Raul-Jean: Jiří Kolář, Odeon 1993</a:t>
            </a:r>
          </a:p>
          <a:p>
            <a:pPr eaLnBrk="0" hangingPunct="0">
              <a:buClr>
                <a:srgbClr val="9BBB59"/>
              </a:buClr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ze : Chalupecký, Jiří,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Padrta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Jiří, Lamač, Miroslav,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Moulin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Raul-Jean,Jiří Kolář, Odeon 1993</a:t>
            </a:r>
          </a:p>
          <a:p>
            <a:pPr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ze : Chalupecký, Jiří,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Padrta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Jiří, Lamač, Miroslav,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Moulin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Raul-Jean, Jiří Kolář, Odeon 1993</a:t>
            </a:r>
          </a:p>
          <a:p>
            <a:pPr>
              <a:defRPr/>
            </a:pPr>
            <a:r>
              <a:rPr lang="cs-CZ" altLang="cs-CZ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http://www.ceskaliteratura.cz/texty/pollock.gif</a:t>
            </a:r>
            <a:endParaRPr lang="cs-CZ" altLang="cs-CZ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http://www.eucebnice.cz/literatura/kolar/kolar_calder.gif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  <a:p>
            <a:pPr marL="228600" indent="-228600"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  <a:p>
            <a:pPr marL="228600" indent="-228600"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  <a:p>
            <a:pPr marL="228600" indent="-228600"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  <a:p>
            <a:pPr marL="228600" indent="-228600"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  <a:p>
            <a:pPr marL="228600" indent="-228600"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  <a:p>
            <a:pPr marL="228600" indent="-228600"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  <a:p>
            <a:pPr marL="228600" indent="-228600"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  <a:p>
            <a:pPr marL="228600" indent="-228600"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ze : Chalupecký, Jiří,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Padrta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Jiří, Lamač, Miroslav,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Moulin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Raul-Jean, Jiří Kolář, Odeon 1993</a:t>
            </a:r>
          </a:p>
          <a:p>
            <a:pPr marL="228600" indent="-228600"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  <a:p>
            <a:pPr marL="228600" indent="-228600"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ze : Chalupecký, Jiří,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Padrta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Jiří, Lamač, Miroslav,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Moulin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Raul-Jean, Jiří Kolář, Odeon 1993</a:t>
            </a:r>
          </a:p>
          <a:p>
            <a:pPr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ze : Chalupecký, Jiří,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Padrta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Jiří, Lamač, Miroslav, 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Moulin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Raul-Jean, Jiří Kolář, Odeon 1993</a:t>
            </a:r>
          </a:p>
          <a:p>
            <a:pPr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ze : Chalupecký, Jiří,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Padrta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Jiří, Lamač, Miroslav,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Moulin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Raul-Jean,Jiří Kolář, Odeon 1993</a:t>
            </a:r>
          </a:p>
          <a:p>
            <a:pPr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ze : Chalupecký, Jiří,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Padrta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Jiří, Lamač, Miroslav,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Moulin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Raul-Jean,Jiří Kolář, Odeon 1993</a:t>
            </a:r>
          </a:p>
          <a:p>
            <a:pPr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  <a:p>
            <a:pPr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  <a:p>
            <a:pPr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</a:t>
            </a:r>
          </a:p>
          <a:p>
            <a:pPr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z: Kolář, Jiří: Básně ticha, Český spisovatel, 1994                                                  </a:t>
            </a:r>
          </a:p>
          <a:p>
            <a:pPr marL="228600" indent="-228600">
              <a:defRPr/>
            </a:pPr>
            <a:endParaRPr lang="cs-CZ" sz="1200" dirty="0"/>
          </a:p>
          <a:p>
            <a:pPr marL="228600" indent="-228600">
              <a:defRPr/>
            </a:pPr>
            <a:endParaRPr lang="cs-CZ" altLang="cs-CZ" sz="1200" dirty="0"/>
          </a:p>
          <a:p>
            <a:pPr marL="228600" indent="-228600">
              <a:defRPr/>
            </a:pPr>
            <a:endParaRPr lang="cs-CZ" sz="1200" i="1" dirty="0">
              <a:latin typeface="Calibri" pitchFamily="34" charset="0"/>
            </a:endParaRPr>
          </a:p>
          <a:p>
            <a:pPr marL="228600" indent="-228600">
              <a:buFontTx/>
              <a:buAutoNum type="arabicParenR" startAt="27"/>
              <a:defRPr/>
            </a:pPr>
            <a:endParaRPr lang="cs-CZ" sz="1200" dirty="0"/>
          </a:p>
          <a:p>
            <a:pPr marL="228600" indent="-228600">
              <a:buFontTx/>
              <a:buAutoNum type="arabicParenR" startAt="27"/>
              <a:defRPr/>
            </a:pPr>
            <a:endParaRPr lang="cs-CZ" sz="1200" dirty="0"/>
          </a:p>
          <a:p>
            <a:pPr marL="228600" indent="-228600">
              <a:defRPr/>
            </a:pPr>
            <a:endParaRPr lang="cs-CZ" altLang="cs-CZ" sz="1200" dirty="0"/>
          </a:p>
          <a:p>
            <a:pPr>
              <a:defRPr/>
            </a:pPr>
            <a:endParaRPr lang="cs-CZ" altLang="cs-CZ" sz="1200" dirty="0"/>
          </a:p>
          <a:p>
            <a:pPr>
              <a:defRPr/>
            </a:pPr>
            <a:endParaRPr lang="cs-CZ" altLang="cs-CZ" sz="1200" dirty="0"/>
          </a:p>
          <a:p>
            <a:pPr eaLnBrk="0" hangingPunct="0">
              <a:buClr>
                <a:srgbClr val="9BBB59"/>
              </a:buClr>
              <a:defRPr/>
            </a:pPr>
            <a:endParaRPr lang="cs-CZ" altLang="cs-CZ" sz="1200" dirty="0"/>
          </a:p>
          <a:p>
            <a:pPr eaLnBrk="0" hangingPunct="0">
              <a:buClr>
                <a:srgbClr val="9BBB59"/>
              </a:buClr>
              <a:defRPr/>
            </a:pPr>
            <a:endParaRPr lang="cs-CZ" altLang="cs-CZ" sz="1200" dirty="0">
              <a:latin typeface="Arial" charset="0"/>
            </a:endParaRPr>
          </a:p>
          <a:p>
            <a:pPr eaLnBrk="0" hangingPunct="0">
              <a:buClr>
                <a:srgbClr val="9BBB59"/>
              </a:buClr>
              <a:defRPr/>
            </a:pPr>
            <a:endParaRPr lang="cs-CZ" altLang="cs-CZ" sz="1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Obdélník 4"/>
          <p:cNvSpPr>
            <a:spLocks noChangeArrowheads="1"/>
          </p:cNvSpPr>
          <p:nvPr/>
        </p:nvSpPr>
        <p:spPr bwMode="auto">
          <a:xfrm>
            <a:off x="539750" y="476250"/>
            <a:ext cx="2659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Použité zdroje:</a:t>
            </a:r>
            <a:endParaRPr lang="cs-CZ" altLang="cs-CZ" sz="2400"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836613"/>
            <a:ext cx="9144000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0116" name="Obdélník 6"/>
          <p:cNvSpPr>
            <a:spLocks noChangeArrowheads="1"/>
          </p:cNvSpPr>
          <p:nvPr/>
        </p:nvSpPr>
        <p:spPr bwMode="auto">
          <a:xfrm>
            <a:off x="492125" y="1196975"/>
            <a:ext cx="1865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Obrázky 3</a:t>
            </a:r>
          </a:p>
        </p:txBody>
      </p:sp>
      <p:sp>
        <p:nvSpPr>
          <p:cNvPr id="9" name="Obdélník 8"/>
          <p:cNvSpPr/>
          <p:nvPr/>
        </p:nvSpPr>
        <p:spPr>
          <a:xfrm>
            <a:off x="0" y="1628775"/>
            <a:ext cx="9144000" cy="14446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0118" name="Obdélník 6"/>
          <p:cNvSpPr>
            <a:spLocks noChangeArrowheads="1"/>
          </p:cNvSpPr>
          <p:nvPr/>
        </p:nvSpPr>
        <p:spPr bwMode="auto">
          <a:xfrm>
            <a:off x="250825" y="1960563"/>
            <a:ext cx="8497888" cy="434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latin typeface="Arial" charset="0"/>
              </a:rPr>
              <a:t>Sken ze : Chalupecký, Jiří, Padrta, Jiří, Lamač, Miroslav, Moulin, Raul-Jean, Jiří Kolář, Odeon 1993</a:t>
            </a:r>
          </a:p>
          <a:p>
            <a:r>
              <a:rPr lang="cs-CZ" altLang="cs-CZ" sz="1200">
                <a:latin typeface="Arial" charset="0"/>
                <a:hlinkClick r:id="rId2"/>
              </a:rPr>
              <a:t>http://archiv.neviditelnypes.zpravy.cz/paleta/000228a.jpg</a:t>
            </a:r>
            <a:endParaRPr lang="cs-CZ" altLang="cs-CZ" sz="1200">
              <a:latin typeface="Arial" charset="0"/>
            </a:endParaRPr>
          </a:p>
          <a:p>
            <a:r>
              <a:rPr lang="cs-CZ" altLang="cs-CZ" sz="1200">
                <a:latin typeface="Arial" charset="0"/>
              </a:rPr>
              <a:t>Sken ze : Chalupecký, Jiří, Padrta, Jiří, Lamač, Miroslav,  Moulin, Raul-Jean, Jiří Kolář, Odeon 1993</a:t>
            </a:r>
          </a:p>
          <a:p>
            <a:r>
              <a:rPr lang="cs-CZ" altLang="cs-CZ" sz="1200">
                <a:latin typeface="Arial" charset="0"/>
              </a:rPr>
              <a:t>Sken ze : Chalupecký, Jiří, Padrta, Jiří, Lamač, Miroslav,  Moulin, Raul-Jean, Jiří Kolář, Odeon 1993</a:t>
            </a:r>
          </a:p>
          <a:p>
            <a:r>
              <a:rPr lang="cs-CZ" altLang="cs-CZ" sz="1200">
                <a:latin typeface="Arial" charset="0"/>
              </a:rPr>
              <a:t>Sken ze : Chalupecký, Jiří, Padrta, Jiří, Lamač, Miroslav, Moulin, Raul-Jean,Jiří Kolář, Odeon 1993</a:t>
            </a:r>
          </a:p>
          <a:p>
            <a:r>
              <a:rPr lang="cs-CZ" altLang="cs-CZ" sz="1200">
                <a:latin typeface="Arial" charset="0"/>
              </a:rPr>
              <a:t>Sken ze : Chalupecký, Jiří, Padrta, Jiří, Lamač, Miroslav, Moulin, Raul-Jean,Jiří Kolář, Odeon 1993</a:t>
            </a:r>
          </a:p>
          <a:p>
            <a:r>
              <a:rPr lang="cs-CZ" altLang="cs-CZ" sz="1200">
                <a:latin typeface="Arial" charset="0"/>
              </a:rPr>
              <a:t>Sken z: Kolář, Jiří: Básně ticha, Český spisovatel, 1994</a:t>
            </a:r>
          </a:p>
          <a:p>
            <a:r>
              <a:rPr lang="cs-CZ" altLang="cs-CZ" sz="1200">
                <a:latin typeface="Arial" charset="0"/>
              </a:rPr>
              <a:t>Sken ze : Chalupecký, Jiří, Padrta, Jiří, Lamač, Miroslav, Moulin, Raul-Jean,Jiří Kolář, Odeon 1993</a:t>
            </a:r>
          </a:p>
          <a:p>
            <a:r>
              <a:rPr lang="cs-CZ" altLang="cs-CZ" sz="1200">
                <a:latin typeface="Arial" charset="0"/>
              </a:rPr>
              <a:t>Sken ze : Chalupecký, Jiří, Padrta, Jiří, Lamač, Miroslav, Moulin, Raul-Jean,Jiří Kolář, Odeon 1993</a:t>
            </a:r>
          </a:p>
          <a:p>
            <a:r>
              <a:rPr lang="cs-CZ" altLang="cs-CZ" sz="1200">
                <a:latin typeface="Arial" charset="0"/>
              </a:rPr>
              <a:t>Sken ze : Chalupecký, Jiří, Padrta, Jiří, Lamač, Miroslav, Moulin, Raul-Jean,Jiří Kolář, Odeon 1993</a:t>
            </a:r>
          </a:p>
          <a:p>
            <a:r>
              <a:rPr lang="cs-CZ" altLang="cs-CZ" sz="1200" u="sng">
                <a:latin typeface="Arial" charset="0"/>
                <a:hlinkClick r:id="rId3"/>
              </a:rPr>
              <a:t>http://udu.ff.cuni.cz/soubory/galerie/01%20Cechy/Klimesova%20-%20ceske%20umeni%2019401970/slides/ Jiri%20Kolar,%20Cerny%20cukr,%20%201963.jpg</a:t>
            </a:r>
            <a:endParaRPr lang="cs-CZ" altLang="cs-CZ" sz="1200" u="sng">
              <a:latin typeface="Arial" charset="0"/>
            </a:endParaRPr>
          </a:p>
          <a:p>
            <a:r>
              <a:rPr lang="cs-CZ" altLang="cs-CZ" sz="1200">
                <a:latin typeface="Arial" charset="0"/>
              </a:rPr>
              <a:t>Sken ze : Chalupecký, Jiří, Padrta, Jiří, Lamač, Miroslav, Moulin, Raul-Jean,Jiří Kolář, Odeon 1993</a:t>
            </a:r>
          </a:p>
          <a:p>
            <a:r>
              <a:rPr lang="cs-CZ" altLang="cs-CZ" sz="1200">
                <a:latin typeface="Arial" charset="0"/>
              </a:rPr>
              <a:t>Sken z: Kolář, Jiří: Básně ticha, Český spisovatel, 1994</a:t>
            </a:r>
          </a:p>
          <a:p>
            <a:r>
              <a:rPr lang="cs-CZ" altLang="cs-CZ" sz="1200">
                <a:latin typeface="Arial" charset="0"/>
              </a:rPr>
              <a:t>Sken z: Kolář, Jiří: Básně ticha, Český spisovatel, 1994</a:t>
            </a:r>
          </a:p>
          <a:p>
            <a:r>
              <a:rPr lang="cs-CZ" altLang="cs-CZ" sz="1200">
                <a:latin typeface="Arial" charset="0"/>
              </a:rPr>
              <a:t>Sken z: Kolář, Jiří: Básně ticha, Český spisovatel, 1994</a:t>
            </a:r>
          </a:p>
          <a:p>
            <a:r>
              <a:rPr lang="cs-CZ" altLang="cs-CZ" sz="1200">
                <a:latin typeface="Arial" charset="0"/>
              </a:rPr>
              <a:t>Sken z: Kolář, Jiří: Básně ticha, Český spisovatel, 1994</a:t>
            </a:r>
          </a:p>
          <a:p>
            <a:r>
              <a:rPr lang="cs-CZ" altLang="cs-CZ" sz="1200" u="sng">
                <a:latin typeface="Arial" charset="0"/>
                <a:hlinkClick r:id="rId4"/>
              </a:rPr>
              <a:t>http://www.galerieart.cz/kolar__4.jpg</a:t>
            </a:r>
          </a:p>
          <a:p>
            <a:r>
              <a:rPr lang="cs-CZ" altLang="cs-CZ" sz="1200">
                <a:latin typeface="Arial" charset="0"/>
              </a:rPr>
              <a:t>Sken ze : Chalupecký, Jiří, Padrta, Jiří, Lamač, Miroslav, Moulin, Raul-Jean,Jiří Kolář, Odeon 1993</a:t>
            </a:r>
          </a:p>
          <a:p>
            <a:r>
              <a:rPr lang="cs-CZ" altLang="cs-CZ" sz="1200">
                <a:latin typeface="Arial" charset="0"/>
              </a:rPr>
              <a:t>Sken ze : Chalupecký, Jiří, Padrta, Jiří, Lamač, Miroslav, Moulin, Raul-Jean,Jiří Kolář, Odeon 1993</a:t>
            </a:r>
          </a:p>
          <a:p>
            <a:r>
              <a:rPr lang="cs-CZ" altLang="cs-CZ" sz="1200">
                <a:latin typeface="Arial" charset="0"/>
                <a:hlinkClick r:id="rId5"/>
              </a:rPr>
              <a:t>http://www.galerieart.cz/kolar_bozena_nemcova__.JPG</a:t>
            </a:r>
            <a:endParaRPr lang="cs-CZ" altLang="cs-CZ" sz="1200">
              <a:latin typeface="Arial" charset="0"/>
            </a:endParaRPr>
          </a:p>
          <a:p>
            <a:r>
              <a:rPr lang="cs-CZ" altLang="cs-CZ" sz="1200" u="sng">
                <a:latin typeface="Arial" charset="0"/>
                <a:hlinkClick r:id="rId6"/>
              </a:rPr>
              <a:t>http://vystavy.net/images/kolar-nemcova.jpg</a:t>
            </a:r>
            <a:endParaRPr lang="cs-CZ" altLang="cs-CZ" sz="1200" u="sng">
              <a:latin typeface="Arial" charset="0"/>
            </a:endParaRPr>
          </a:p>
          <a:p>
            <a:r>
              <a:rPr lang="cs-CZ" altLang="cs-CZ" sz="1200" u="sng">
                <a:latin typeface="Arial" charset="0"/>
                <a:hlinkClick r:id="rId7"/>
              </a:rPr>
              <a:t>http://obalky.kosmas.cz/ArticleCovers/166927_big.jpg</a:t>
            </a:r>
            <a:endParaRPr lang="cs-CZ" altLang="cs-CZ" sz="1200" u="sng">
              <a:latin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Obdélník 4"/>
          <p:cNvSpPr>
            <a:spLocks noChangeArrowheads="1"/>
          </p:cNvSpPr>
          <p:nvPr/>
        </p:nvSpPr>
        <p:spPr bwMode="auto">
          <a:xfrm>
            <a:off x="539750" y="476250"/>
            <a:ext cx="2659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Použité zdroje:</a:t>
            </a:r>
            <a:endParaRPr lang="cs-CZ" altLang="cs-CZ" sz="2400"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836613"/>
            <a:ext cx="9144000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/>
          </a:p>
        </p:txBody>
      </p:sp>
      <p:sp>
        <p:nvSpPr>
          <p:cNvPr id="91140" name="Obdélník 6"/>
          <p:cNvSpPr>
            <a:spLocks noChangeArrowheads="1"/>
          </p:cNvSpPr>
          <p:nvPr/>
        </p:nvSpPr>
        <p:spPr bwMode="auto">
          <a:xfrm>
            <a:off x="539750" y="1196975"/>
            <a:ext cx="23034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Obrázky 4</a:t>
            </a:r>
          </a:p>
        </p:txBody>
      </p:sp>
      <p:sp>
        <p:nvSpPr>
          <p:cNvPr id="9" name="Obdélník 8"/>
          <p:cNvSpPr/>
          <p:nvPr/>
        </p:nvSpPr>
        <p:spPr>
          <a:xfrm>
            <a:off x="0" y="1628775"/>
            <a:ext cx="9144000" cy="14446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/>
          </a:p>
        </p:txBody>
      </p:sp>
      <p:sp>
        <p:nvSpPr>
          <p:cNvPr id="7" name="Obdélník 6"/>
          <p:cNvSpPr/>
          <p:nvPr/>
        </p:nvSpPr>
        <p:spPr>
          <a:xfrm>
            <a:off x="179388" y="1916113"/>
            <a:ext cx="8964612" cy="7786687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ze : Chalupecký, Jiří,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Padrta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Jiří, Lamač, Miroslav,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Moulin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Raul-Jean,Jiří Kolář, Odeon 1993</a:t>
            </a:r>
          </a:p>
          <a:p>
            <a:pPr>
              <a:defRPr/>
            </a:pP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http://www.galerieart.cz/kolar_pomnik_motylum.JPG</a:t>
            </a:r>
            <a:endParaRPr lang="cs-CZ" alt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ze : Chalupecký, Jiří,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Padrta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Jiří, Lamač, Miroslav,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Moulin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Raul-Jean,Jiří Kolář, Odeon 1993</a:t>
            </a:r>
          </a:p>
          <a:p>
            <a:pPr>
              <a:defRPr/>
            </a:pP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ze : Chalupecký, Jiří,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Padrta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Jiří, Lamač, Miroslav, </a:t>
            </a:r>
            <a:r>
              <a:rPr lang="cs-CZ" alt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Moulin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, Raul-Jean,Jiří Kolář, Odeon 1993</a:t>
            </a:r>
          </a:p>
          <a:p>
            <a:pPr>
              <a:defRPr/>
            </a:pPr>
            <a:r>
              <a:rPr lang="cs-CZ" altLang="cs-CZ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http://1.bp.blogspot.com/-XtIXxSC5lAg/UPgD0FKH7kI/AAAAAAAAFvA/E7TldnKp6uc/s1600/2787343--20-srpna-1986-prolaz-s-fotografii-beatrice-bizot-148x105-mm--1-950x0p0.jpeg</a:t>
            </a:r>
            <a:endParaRPr lang="cs-CZ" altLang="cs-CZ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cs-CZ" altLang="cs-CZ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http://files.malovanikresleni.cz/200223622-96c6d97c0d/jiri_kolar_stupinek_vitezu.jpg</a:t>
            </a:r>
            <a:endParaRPr lang="cs-CZ" altLang="cs-CZ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defRPr/>
            </a:pPr>
            <a:r>
              <a:rPr lang="cs-CZ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http://www.pistorius.cz/KE78/Fotky/Hirsal,%20Gr%C3%B6gerova.jpg</a:t>
            </a:r>
            <a:endParaRPr lang="cs-CZ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defRPr/>
            </a:pPr>
            <a:r>
              <a:rPr lang="cs-CZ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http://www.pistorius.cz/KE78/Fotky/Gr%C3%B6gerova-1.jpg</a:t>
            </a:r>
            <a:endParaRPr lang="cs-CZ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cs-CZ" altLang="cs-CZ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http://www.monumenttotransformation.org/atlas-transformace/image/foto/vyvoj/vyvoj-1.jpg</a:t>
            </a:r>
            <a:endParaRPr lang="cs-CZ" altLang="cs-CZ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defRPr/>
            </a:pPr>
            <a:r>
              <a:rPr lang="cs-CZ" altLang="cs-CZ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http://www.monumenttotransformation.org/atlas-transformace/image/foto/cas/cas.jpg</a:t>
            </a:r>
            <a:endParaRPr lang="cs-CZ" alt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defRPr/>
            </a:pPr>
            <a:r>
              <a:rPr 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ze: Holý, Jiří a Lukeš, Emil: Čítanka české literatury 4,Český spisovatel 1996</a:t>
            </a:r>
          </a:p>
          <a:p>
            <a:pPr marL="228600" indent="-228600">
              <a:defRPr/>
            </a:pPr>
            <a:r>
              <a:rPr 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ze: Holý, Jiří a Lukeš, Emil: Čítanka české literatury 4,Český spisovatel 1996</a:t>
            </a:r>
          </a:p>
          <a:p>
            <a:pPr marL="228600" indent="-228600">
              <a:defRPr/>
            </a:pPr>
            <a:r>
              <a:rPr 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ze: Holý, Jiří a Lukeš, Emil: Čítanka české literatury 4,Český spisovatel 1996</a:t>
            </a:r>
          </a:p>
          <a:p>
            <a:pPr marL="228600" indent="-228600">
              <a:defRPr/>
            </a:pPr>
            <a:r>
              <a:rPr lang="cs-CZ" sz="1200" dirty="0" err="1">
                <a:latin typeface="Arial" panose="020B0604020202020204" pitchFamily="34" charset="0"/>
                <a:cs typeface="Arial" panose="020B0604020202020204" pitchFamily="34" charset="0"/>
              </a:rPr>
              <a:t>Sken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ze: Holý, Jiří a Lukeš, Emil: Čítanka české literatury 4,Český spisovatel 1996</a:t>
            </a:r>
          </a:p>
          <a:p>
            <a:pPr marL="228600" indent="-228600">
              <a:defRPr/>
            </a:pP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http://www.monumenttotransformation.org/atlas-transformace/image/foto/vedeni/vedeni.jpg</a:t>
            </a:r>
            <a:endParaRPr lang="cs-CZ" alt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cs-CZ" altLang="cs-CZ" sz="12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http://www.monumenttotransformation.org/atlas-transformace/image/foto/kazdodennost/kazdodennost.jpg</a:t>
            </a:r>
            <a:endParaRPr lang="cs-CZ" altLang="cs-CZ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defRPr/>
            </a:pPr>
            <a:r>
              <a:rPr lang="cs-CZ" altLang="cs-CZ" sz="12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http://i.lidovky.cz/10/043/lnbox1/TER32a798_FO00081861.jpg</a:t>
            </a:r>
          </a:p>
          <a:p>
            <a:pPr marL="228600" indent="-228600">
              <a:defRPr/>
            </a:pPr>
            <a:r>
              <a:rPr lang="cs-CZ" altLang="cs-CZ" sz="12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http://www.almanachwagon.cz/naklad/valoch_jiri/havel.gif</a:t>
            </a:r>
            <a:endParaRPr lang="cs-CZ" altLang="cs-CZ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defRPr/>
            </a:pP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http://www.antikopava.cz/upload/ecf89baba.jpg</a:t>
            </a:r>
            <a:endParaRPr lang="cs-CZ" alt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http://www.archiweb.cz/Image/zpravy/2011_06/kontext/havel2.jpg    </a:t>
            </a:r>
          </a:p>
          <a:p>
            <a:pPr>
              <a:defRPr/>
            </a:pPr>
            <a:r>
              <a:rPr lang="cs-CZ" altLang="cs-CZ" sz="1000" dirty="0"/>
              <a:t>Fotografie z archívu Ivo Vodičky – s laskavým svolením autora</a:t>
            </a:r>
          </a:p>
          <a:p>
            <a:pPr>
              <a:defRPr/>
            </a:pPr>
            <a:endParaRPr lang="cs-CZ" altLang="cs-CZ" sz="1000" dirty="0"/>
          </a:p>
          <a:p>
            <a:pPr>
              <a:defRPr/>
            </a:pPr>
            <a:endParaRPr lang="cs-CZ" altLang="cs-CZ" sz="1000" dirty="0"/>
          </a:p>
          <a:p>
            <a:pPr marL="228600" indent="-228600">
              <a:buFontTx/>
              <a:buAutoNum type="arabicParenR" startAt="87"/>
              <a:defRPr/>
            </a:pPr>
            <a:endParaRPr lang="cs-CZ" altLang="cs-CZ" sz="1000" dirty="0"/>
          </a:p>
          <a:p>
            <a:pPr marL="228600" indent="-228600">
              <a:buFontTx/>
              <a:buAutoNum type="arabicParenR" startAt="87"/>
              <a:defRPr/>
            </a:pPr>
            <a:endParaRPr lang="cs-CZ" sz="1000" dirty="0"/>
          </a:p>
          <a:p>
            <a:pPr marL="228600" indent="-228600">
              <a:buFontTx/>
              <a:buAutoNum type="arabicParenR" startAt="87"/>
              <a:defRPr/>
            </a:pPr>
            <a:endParaRPr lang="cs-CZ" altLang="cs-CZ" sz="1000" dirty="0"/>
          </a:p>
          <a:p>
            <a:pPr marL="228600" indent="-228600">
              <a:defRPr/>
            </a:pPr>
            <a:endParaRPr lang="cs-CZ" sz="1000" dirty="0"/>
          </a:p>
          <a:p>
            <a:pPr marL="228600" indent="-228600">
              <a:buFontTx/>
              <a:buAutoNum type="arabicParenR" startAt="80"/>
              <a:defRPr/>
            </a:pPr>
            <a:endParaRPr lang="cs-CZ" sz="1200" dirty="0"/>
          </a:p>
          <a:p>
            <a:pPr marL="228600" indent="-228600">
              <a:buFontTx/>
              <a:buAutoNum type="arabicParenR" startAt="80"/>
              <a:defRPr/>
            </a:pPr>
            <a:endParaRPr lang="cs-CZ" sz="1200" dirty="0"/>
          </a:p>
          <a:p>
            <a:pPr marL="228600" indent="-228600">
              <a:buFontTx/>
              <a:buAutoNum type="arabicParenR" startAt="80"/>
              <a:defRPr/>
            </a:pPr>
            <a:endParaRPr lang="cs-CZ" sz="1200" dirty="0"/>
          </a:p>
          <a:p>
            <a:pPr marL="228600" indent="-228600">
              <a:buFontTx/>
              <a:buAutoNum type="arabicParenR" startAt="80"/>
              <a:defRPr/>
            </a:pPr>
            <a:endParaRPr lang="cs-CZ" altLang="cs-CZ" sz="1200" dirty="0"/>
          </a:p>
          <a:p>
            <a:pPr marL="228600" indent="-228600">
              <a:defRPr/>
            </a:pPr>
            <a:endParaRPr lang="cs-CZ" sz="1200" dirty="0"/>
          </a:p>
          <a:p>
            <a:pPr marL="228600" indent="-228600">
              <a:defRPr/>
            </a:pPr>
            <a:endParaRPr lang="cs-CZ" sz="1200" dirty="0"/>
          </a:p>
          <a:p>
            <a:pPr marL="228600" indent="-228600">
              <a:defRPr/>
            </a:pPr>
            <a:endParaRPr lang="cs-CZ" sz="1200" dirty="0"/>
          </a:p>
          <a:p>
            <a:pPr marL="228600" indent="-228600">
              <a:buFontTx/>
              <a:buAutoNum type="arabicParenR" startAt="76"/>
              <a:defRPr/>
            </a:pPr>
            <a:endParaRPr lang="cs-CZ" altLang="cs-CZ" sz="1200" dirty="0"/>
          </a:p>
          <a:p>
            <a:pPr>
              <a:defRPr/>
            </a:pPr>
            <a:endParaRPr lang="cs-CZ" altLang="cs-CZ" sz="1200" dirty="0"/>
          </a:p>
          <a:p>
            <a:pPr>
              <a:defRPr/>
            </a:pPr>
            <a:endParaRPr lang="cs-CZ" altLang="cs-CZ" sz="1200" dirty="0">
              <a:latin typeface="Arial" charset="0"/>
            </a:endParaRPr>
          </a:p>
          <a:p>
            <a:pPr>
              <a:defRPr/>
            </a:pPr>
            <a:endParaRPr lang="cs-CZ" altLang="cs-CZ" sz="1200" dirty="0">
              <a:latin typeface="Arial" charset="0"/>
            </a:endParaRPr>
          </a:p>
          <a:p>
            <a:pPr>
              <a:defRPr/>
            </a:pPr>
            <a:endParaRPr lang="cs-CZ" altLang="cs-CZ" sz="1200" dirty="0"/>
          </a:p>
          <a:p>
            <a:pPr>
              <a:defRPr/>
            </a:pPr>
            <a:endParaRPr lang="cs-CZ" altLang="cs-CZ" sz="1200" dirty="0">
              <a:latin typeface="Arial" charset="0"/>
            </a:endParaRPr>
          </a:p>
          <a:p>
            <a:pPr>
              <a:defRPr/>
            </a:pPr>
            <a:endParaRPr lang="cs-CZ" altLang="cs-CZ" sz="1200" dirty="0">
              <a:latin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Vlastní 1">
      <a:dk1>
        <a:sysClr val="windowText" lastClr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4237</TotalTime>
  <Words>4844</Words>
  <Application>Microsoft Office PowerPoint</Application>
  <PresentationFormat>Předvádění na obrazovce (4:3)</PresentationFormat>
  <Paragraphs>563</Paragraphs>
  <Slides>85</Slides>
  <Notes>18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85</vt:i4>
      </vt:variant>
    </vt:vector>
  </HeadingPairs>
  <TitlesOfParts>
    <vt:vector size="95" baseType="lpstr">
      <vt:lpstr>Tahoma</vt:lpstr>
      <vt:lpstr>Arial</vt:lpstr>
      <vt:lpstr>Trebuchet MS</vt:lpstr>
      <vt:lpstr>Georgia</vt:lpstr>
      <vt:lpstr>Wingdings 2</vt:lpstr>
      <vt:lpstr>Calibri</vt:lpstr>
      <vt:lpstr>Wingdings</vt:lpstr>
      <vt:lpstr>Arial Black</vt:lpstr>
      <vt:lpstr>Times New Roman</vt:lpstr>
      <vt:lpstr>Urbanistický</vt:lpstr>
      <vt:lpstr>Snímek 1</vt:lpstr>
      <vt:lpstr>Snímek 2</vt:lpstr>
      <vt:lpstr>Snímek 3</vt:lpstr>
      <vt:lpstr> Tzv. konkrétní či experimentální poezie:</vt:lpstr>
      <vt:lpstr> </vt:lpstr>
      <vt:lpstr>Z díla: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  <vt:lpstr>Snímek 46</vt:lpstr>
      <vt:lpstr>Snímek 47</vt:lpstr>
      <vt:lpstr>Snímek 48</vt:lpstr>
      <vt:lpstr>Snímek 49</vt:lpstr>
      <vt:lpstr>Snímek 50</vt:lpstr>
      <vt:lpstr>Snímek 51</vt:lpstr>
      <vt:lpstr>Snímek 52</vt:lpstr>
      <vt:lpstr>Snímek 53</vt:lpstr>
      <vt:lpstr>                 JOSEF HIRŠAL (1920-2003)    </vt:lpstr>
      <vt:lpstr>Snímek 55</vt:lpstr>
      <vt:lpstr>Snímek 56</vt:lpstr>
      <vt:lpstr>           BOHUMILA GRÖGEROVÁ (1921)</vt:lpstr>
      <vt:lpstr>Snímek 58</vt:lpstr>
      <vt:lpstr>Snímek 59</vt:lpstr>
      <vt:lpstr>Snímek 60</vt:lpstr>
      <vt:lpstr>Snímek 61</vt:lpstr>
      <vt:lpstr>Snímek 62</vt:lpstr>
      <vt:lpstr>Snímek 63</vt:lpstr>
      <vt:lpstr>Snímek 64</vt:lpstr>
      <vt:lpstr>                 VÁCLAV HAVEL (1936-2011)    </vt:lpstr>
      <vt:lpstr>Snímek 66</vt:lpstr>
      <vt:lpstr>Snímek 67</vt:lpstr>
      <vt:lpstr>Snímek 68</vt:lpstr>
      <vt:lpstr>Snímek 69</vt:lpstr>
      <vt:lpstr>Snímek 70</vt:lpstr>
      <vt:lpstr>Snímek 71</vt:lpstr>
      <vt:lpstr>Snímek 72</vt:lpstr>
      <vt:lpstr>Abeceda </vt:lpstr>
      <vt:lpstr>Snímek 74</vt:lpstr>
      <vt:lpstr>Snímek 75</vt:lpstr>
      <vt:lpstr>Snímek 76</vt:lpstr>
      <vt:lpstr>Snímek 77</vt:lpstr>
      <vt:lpstr>Snímek 78</vt:lpstr>
      <vt:lpstr>Snímek 79</vt:lpstr>
      <vt:lpstr>Snímek 80</vt:lpstr>
      <vt:lpstr>Snímek 81</vt:lpstr>
      <vt:lpstr>Snímek 82</vt:lpstr>
      <vt:lpstr>Snímek 83</vt:lpstr>
      <vt:lpstr>Snímek 84</vt:lpstr>
      <vt:lpstr>Snímek 85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NNNN</dc:title>
  <dc:creator>sose</dc:creator>
  <cp:lastModifiedBy>Dum</cp:lastModifiedBy>
  <cp:revision>439</cp:revision>
  <dcterms:created xsi:type="dcterms:W3CDTF">2012-11-01T17:39:54Z</dcterms:created>
  <dcterms:modified xsi:type="dcterms:W3CDTF">2014-03-18T11:16:45Z</dcterms:modified>
</cp:coreProperties>
</file>