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4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588AD-E1BA-4B24-993C-7AEDB81BEBF2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B09FC-6679-4BE6-BE59-A30410FF4D5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E16B6-B2C0-41D2-B0B7-4926615DE7D3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9A2E6C-D7DA-4150-8652-FEF1D88F5AD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A0C01E-4F99-486A-9CEF-9B9D8BDF9713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A90FC4-B677-4EEF-A3AF-D3D57492C3D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4AF14-F552-4586-B388-45752DB4658D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669CA-5D34-44B4-B187-E2566F7005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053149-7C96-42D3-B1EF-71F219A5A8A2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07771D-8C06-4706-B14C-94283E1F15F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826EB-8A64-4457-A17F-BFC3E25BD2B9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E4EBAE-9E59-49DA-BC3C-C8D495D073F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CF8D7-DAB7-45B1-85F1-89D644E15829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3AF57A-6C35-49EC-ABA8-78F5A5D2C3A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9D4A7F-EDAC-4ADC-91BA-263CD902DB15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A70D7-7A0B-472D-B8F2-E6A294245D2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207E2-3F3D-4B91-97BD-03EEE182F961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8A8BC-9216-4ECD-96C9-5CB10A07179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81754-7538-496B-BA8C-D5CA3E7D4F3C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ABA99B-0E82-4429-8E1C-64132F5F4FE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0A2A5C-10BE-4145-B0F8-F7D10F91C6C0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BE7541-782E-4F7A-A9EB-50A7D65C7B2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AEDBB0-24F9-49DF-A05A-F3BAEC9AB46D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FDB6B1-B2B0-49D0-A247-FF135F2AC53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97740DF8-0AD6-4E75-A5AE-F5473D77288F}" type="datetimeFigureOut">
              <a:rPr lang="cs-CZ"/>
              <a:pPr>
                <a:defRPr/>
              </a:pPr>
              <a:t>10.12.2013</a:t>
            </a:fld>
            <a:endParaRPr lang="cs-CZ" altLang="en-US"/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8A059EC8-E9BF-4B42-BDC0-C7526EDD2F3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151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1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4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4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4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4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4" cy="74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4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4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2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4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4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3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4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4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4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4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4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4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53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 descr="Popis: Popis: OPVK_hor_zakladni_logolink_RGB_cz.jpg"/>
          <p:cNvPicPr>
            <a:picLocks noChangeAspect="1" noChangeArrowheads="1"/>
          </p:cNvPicPr>
          <p:nvPr>
            <p:ph type="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188913"/>
            <a:ext cx="5270500" cy="1008062"/>
          </a:xfrm>
        </p:spPr>
      </p:pic>
      <p:graphicFrame>
        <p:nvGraphicFramePr>
          <p:cNvPr id="14377" name="Group 41"/>
          <p:cNvGraphicFramePr>
            <a:graphicFrameLocks noGrp="1"/>
          </p:cNvGraphicFramePr>
          <p:nvPr>
            <p:ph idx="1"/>
          </p:nvPr>
        </p:nvGraphicFramePr>
        <p:xfrm>
          <a:off x="468313" y="1341438"/>
          <a:ext cx="8229600" cy="4929187"/>
        </p:xfrm>
        <a:graphic>
          <a:graphicData uri="http://schemas.openxmlformats.org/drawingml/2006/table">
            <a:tbl>
              <a:tblPr/>
              <a:tblGrid>
                <a:gridCol w="2540000"/>
                <a:gridCol w="5689600"/>
              </a:tblGrid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zdravotnická škola a Vyšší odborná škola zdravotnická Nymburk, Soudní 20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IČO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00640824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CZ.1.07/1.5.00/34.0134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Protetická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Rozpoznej kovy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VY_32_INOVACE_PRT4.14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Ivana Poláková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7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Procvičovací prezentace na rozpoznávání kovů (ušlechtilých, obecných).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žákům </a:t>
                      </a: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</a:t>
                      </a: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ročníku oboru Asistent zubního technika. Žáci si mohou procvičit jednotlivé kovy (ušlechtilé kovy, obecné kovy), jejich vlastnosti, bod tání a barvu. 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11.10.2013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 idx="4294967295"/>
          </p:nvPr>
        </p:nvSpPr>
        <p:spPr>
          <a:xfrm>
            <a:off x="684213" y="2133600"/>
            <a:ext cx="7772400" cy="1470025"/>
          </a:xfrm>
        </p:spPr>
        <p:txBody>
          <a:bodyPr anchor="ctr"/>
          <a:lstStyle/>
          <a:p>
            <a:pPr algn="r" eaLnBrk="1" hangingPunct="1"/>
            <a:r>
              <a:rPr lang="cs-CZ" sz="4800" smtClean="0"/>
              <a:t>Rozpoznej kovy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Měkký, tažný, kujný kov</a:t>
            </a:r>
          </a:p>
          <a:p>
            <a:pPr eaLnBrk="1" hangingPunct="1"/>
            <a:r>
              <a:rPr lang="cs-CZ" smtClean="0"/>
              <a:t>Odolný vůči vodě, rozpouští se v lučavce královské</a:t>
            </a:r>
          </a:p>
          <a:p>
            <a:pPr eaLnBrk="1" hangingPunct="1"/>
            <a:r>
              <a:rPr lang="cs-CZ" smtClean="0"/>
              <a:t>Teplota tání: 1064,4 °C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Zlato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Kov odolný vůči korozi</a:t>
            </a:r>
          </a:p>
          <a:p>
            <a:pPr eaLnBrk="1" hangingPunct="1"/>
            <a:r>
              <a:rPr lang="cs-CZ" smtClean="0"/>
              <a:t>Zajišťuje tvrdost slitiny</a:t>
            </a:r>
          </a:p>
          <a:p>
            <a:pPr eaLnBrk="1" hangingPunct="1"/>
            <a:r>
              <a:rPr lang="cs-CZ" smtClean="0"/>
              <a:t>Stříbřitě kovový</a:t>
            </a:r>
          </a:p>
          <a:p>
            <a:pPr eaLnBrk="1" hangingPunct="1"/>
            <a:r>
              <a:rPr lang="cs-CZ" smtClean="0"/>
              <a:t>Teplota tání: 1890 °C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Chrom</a:t>
            </a:r>
          </a:p>
        </p:txBody>
      </p:sp>
      <p:pic>
        <p:nvPicPr>
          <p:cNvPr id="19459" name="Picture 4" descr="DSCN233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420938"/>
            <a:ext cx="4959350" cy="372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Pevný, odolný vůči korozi, s malou měrnou hmotností (4,53 g/cm</a:t>
            </a:r>
            <a:r>
              <a:rPr lang="cs-CZ" baseline="30000" smtClean="0"/>
              <a:t>3)</a:t>
            </a:r>
            <a:endParaRPr lang="cs-CZ" smtClean="0"/>
          </a:p>
          <a:p>
            <a:pPr eaLnBrk="1" hangingPunct="1"/>
            <a:r>
              <a:rPr lang="cs-CZ" smtClean="0"/>
              <a:t>Zajišťuje homogenitu slitiny</a:t>
            </a:r>
          </a:p>
          <a:p>
            <a:pPr eaLnBrk="1" hangingPunct="1"/>
            <a:r>
              <a:rPr lang="cs-CZ" smtClean="0"/>
              <a:t>Šedobílý</a:t>
            </a:r>
          </a:p>
          <a:p>
            <a:pPr eaLnBrk="1" hangingPunct="1"/>
            <a:r>
              <a:rPr lang="cs-CZ" smtClean="0"/>
              <a:t>Odlévá se ve vakuu nebo v argonové atmosféře</a:t>
            </a:r>
          </a:p>
          <a:p>
            <a:pPr eaLnBrk="1" hangingPunct="1"/>
            <a:r>
              <a:rPr lang="cs-CZ" smtClean="0"/>
              <a:t>Teplota tání: 1660 °C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Titan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Snižuje pevnost, zvyšuje kujnost a tažnost slitiny</a:t>
            </a:r>
          </a:p>
          <a:p>
            <a:pPr eaLnBrk="1" hangingPunct="1"/>
            <a:r>
              <a:rPr lang="cs-CZ" smtClean="0"/>
              <a:t>Alergen a karcinogen</a:t>
            </a:r>
          </a:p>
          <a:p>
            <a:pPr eaLnBrk="1" hangingPunct="1"/>
            <a:r>
              <a:rPr lang="cs-CZ" smtClean="0"/>
              <a:t>Bílý</a:t>
            </a:r>
          </a:p>
          <a:p>
            <a:pPr eaLnBrk="1" hangingPunct="1"/>
            <a:r>
              <a:rPr lang="cs-CZ" smtClean="0"/>
              <a:t>Teplota tání: 1453 °C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Nikl</a:t>
            </a:r>
          </a:p>
          <a:p>
            <a:pPr eaLnBrk="1" hangingPunct="1"/>
            <a:endParaRPr lang="cs-CZ" smtClean="0"/>
          </a:p>
        </p:txBody>
      </p:sp>
      <p:pic>
        <p:nvPicPr>
          <p:cNvPr id="23555" name="Picture 4" descr="DSCN2342"/>
          <p:cNvPicPr>
            <a:picLocks noChangeAspect="1" noChangeArrowheads="1"/>
          </p:cNvPicPr>
          <p:nvPr/>
        </p:nvPicPr>
        <p:blipFill>
          <a:blip r:embed="rId2">
            <a:lum contrast="12000"/>
          </a:blip>
          <a:srcRect/>
          <a:stretch>
            <a:fillRect/>
          </a:stretch>
        </p:blipFill>
        <p:spPr bwMode="auto">
          <a:xfrm>
            <a:off x="3132138" y="2276475"/>
            <a:ext cx="4667250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Tuhý, tažný a kujný kov</a:t>
            </a:r>
          </a:p>
          <a:p>
            <a:pPr eaLnBrk="1" hangingPunct="1"/>
            <a:r>
              <a:rPr lang="cs-CZ" smtClean="0"/>
              <a:t>Zvyšuje tvrdost a pevnost slitiny</a:t>
            </a:r>
          </a:p>
          <a:p>
            <a:pPr eaLnBrk="1" hangingPunct="1"/>
            <a:r>
              <a:rPr lang="cs-CZ" smtClean="0"/>
              <a:t>Vhodný pro kombinaci s keramikou (blízký koeficient tepelné roztažnosti)</a:t>
            </a:r>
          </a:p>
          <a:p>
            <a:pPr eaLnBrk="1" hangingPunct="1"/>
            <a:r>
              <a:rPr lang="cs-CZ" smtClean="0"/>
              <a:t>Modravě bílý</a:t>
            </a:r>
          </a:p>
          <a:p>
            <a:pPr eaLnBrk="1" hangingPunct="1"/>
            <a:r>
              <a:rPr lang="cs-CZ" smtClean="0"/>
              <a:t>Teplota tání: 1772 °C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Platina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Měkký, kujný, vodivý kov</a:t>
            </a:r>
          </a:p>
          <a:p>
            <a:r>
              <a:rPr lang="cs-CZ" smtClean="0"/>
              <a:t>V roztaveném stavu pohlcuje kyslík</a:t>
            </a:r>
          </a:p>
          <a:p>
            <a:r>
              <a:rPr lang="cs-CZ" smtClean="0"/>
              <a:t>Je vhodný pro galvanické zpracování</a:t>
            </a:r>
          </a:p>
          <a:p>
            <a:r>
              <a:rPr lang="cs-CZ" smtClean="0"/>
              <a:t>Má oligodynamický účinek</a:t>
            </a:r>
          </a:p>
          <a:p>
            <a:r>
              <a:rPr lang="cs-CZ" smtClean="0"/>
              <a:t>Teplota tání: 961,9 °C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Kov odolný vůči korozi</a:t>
            </a:r>
          </a:p>
          <a:p>
            <a:r>
              <a:rPr lang="cs-CZ" smtClean="0"/>
              <a:t>Zvyšuje pevnost, rigiditu a tvrdost slitiny</a:t>
            </a:r>
          </a:p>
          <a:p>
            <a:r>
              <a:rPr lang="cs-CZ" smtClean="0"/>
              <a:t>Šedavě kovový</a:t>
            </a:r>
          </a:p>
          <a:p>
            <a:r>
              <a:rPr lang="cs-CZ" smtClean="0"/>
              <a:t>Teplota tání: 1495 °C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411662"/>
          </a:xfrm>
        </p:spPr>
        <p:txBody>
          <a:bodyPr/>
          <a:lstStyle/>
          <a:p>
            <a:r>
              <a:rPr lang="cs-CZ" smtClean="0"/>
              <a:t>Kobalt</a:t>
            </a:r>
          </a:p>
          <a:p>
            <a:endParaRPr lang="cs-CZ" smtClean="0"/>
          </a:p>
        </p:txBody>
      </p:sp>
      <p:pic>
        <p:nvPicPr>
          <p:cNvPr id="29699" name="Picture 4" descr="DSCN233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492375"/>
            <a:ext cx="4176713" cy="313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Tvrdý, tažný a kujný kov</a:t>
            </a:r>
          </a:p>
          <a:p>
            <a:r>
              <a:rPr lang="cs-CZ" smtClean="0"/>
              <a:t>Zjemňuje zrno slitiny</a:t>
            </a:r>
          </a:p>
          <a:p>
            <a:r>
              <a:rPr lang="cs-CZ" smtClean="0"/>
              <a:t>Při tavení pohlcuje vodík</a:t>
            </a:r>
          </a:p>
          <a:p>
            <a:r>
              <a:rPr lang="cs-CZ" smtClean="0"/>
              <a:t>Bílý</a:t>
            </a:r>
          </a:p>
          <a:p>
            <a:r>
              <a:rPr lang="cs-CZ" smtClean="0"/>
              <a:t>Teplota tání: 1554 °C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palladium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Kujný, tažný, vodivý, vytváří tuhé roztoky s Au a Pd</a:t>
            </a:r>
          </a:p>
          <a:p>
            <a:r>
              <a:rPr lang="cs-CZ" smtClean="0"/>
              <a:t>Ve slitinách zvyšuje pevnost a tvrdost</a:t>
            </a:r>
          </a:p>
          <a:p>
            <a:r>
              <a:rPr lang="cs-CZ" smtClean="0"/>
              <a:t>Součást tvrdých pájek </a:t>
            </a:r>
          </a:p>
          <a:p>
            <a:r>
              <a:rPr lang="cs-CZ" smtClean="0"/>
              <a:t>Načervenalý kov</a:t>
            </a:r>
          </a:p>
          <a:p>
            <a:r>
              <a:rPr lang="cs-CZ" smtClean="0"/>
              <a:t>Teplota tání: 1083,4 °C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měď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Materiál je určen pro bezplatné používání a pro potřebu výuky, vzdělávání na všech typech škol a školských zařízení. </a:t>
            </a:r>
          </a:p>
          <a:p>
            <a:r>
              <a:rPr lang="cs-CZ" smtClean="0"/>
              <a:t>Jakékoliv další použití podléhá autorskému zákonu</a:t>
            </a:r>
          </a:p>
          <a:p>
            <a:endParaRPr lang="cs-CZ" smtClean="0"/>
          </a:p>
          <a:p>
            <a:r>
              <a:rPr lang="cs-CZ" b="1" u="sng" smtClean="0"/>
              <a:t>Zdroj</a:t>
            </a:r>
            <a:r>
              <a:rPr lang="cs-CZ" smtClean="0"/>
              <a:t>: vlastní tvorba</a:t>
            </a:r>
          </a:p>
          <a:p>
            <a:endParaRPr lang="cs-CZ" smtClean="0"/>
          </a:p>
        </p:txBody>
      </p:sp>
      <p:pic>
        <p:nvPicPr>
          <p:cNvPr id="34818" name="Obrázek 1" descr="Popis: Popis: OPVK_hor_zakladni_logolink_RGB_cz.jpg"/>
          <p:cNvPicPr>
            <a:picLocks noChangeAspect="1" noChangeArrowheads="1"/>
          </p:cNvPicPr>
          <p:nvPr>
            <p:ph type="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1593850" y="195263"/>
            <a:ext cx="5270500" cy="114776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477</TotalTime>
  <Words>296</Words>
  <Application>Microsoft Office PowerPoint</Application>
  <PresentationFormat>Předvádění na obrazovce (4:3)</PresentationFormat>
  <Paragraphs>86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7" baseType="lpstr">
      <vt:lpstr>Arial</vt:lpstr>
      <vt:lpstr>Wingdings</vt:lpstr>
      <vt:lpstr>Calibri</vt:lpstr>
      <vt:lpstr>Times New Roman</vt:lpstr>
      <vt:lpstr>Síť</vt:lpstr>
      <vt:lpstr>Síť</vt:lpstr>
      <vt:lpstr>Snímek 1</vt:lpstr>
      <vt:lpstr>Rozpoznej kovy</vt:lpstr>
      <vt:lpstr>Snímek 3</vt:lpstr>
      <vt:lpstr>Řešení</vt:lpstr>
      <vt:lpstr>Snímek 5</vt:lpstr>
      <vt:lpstr>Řešení</vt:lpstr>
      <vt:lpstr>Snímek 7</vt:lpstr>
      <vt:lpstr>Řešení</vt:lpstr>
      <vt:lpstr>Snímek 9</vt:lpstr>
      <vt:lpstr>Řešení</vt:lpstr>
      <vt:lpstr>Snímek 11</vt:lpstr>
      <vt:lpstr>Řešení</vt:lpstr>
      <vt:lpstr>Snímek 13</vt:lpstr>
      <vt:lpstr>Řešení</vt:lpstr>
      <vt:lpstr>Snímek 15</vt:lpstr>
      <vt:lpstr>Řešení</vt:lpstr>
      <vt:lpstr>Snímek 17</vt:lpstr>
      <vt:lpstr>Řešení</vt:lpstr>
      <vt:lpstr>Snímek 19</vt:lpstr>
      <vt:lpstr>Řešení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Joel</dc:creator>
  <cp:lastModifiedBy>74007</cp:lastModifiedBy>
  <cp:revision>45</cp:revision>
  <dcterms:created xsi:type="dcterms:W3CDTF">2013-10-20T14:29:59Z</dcterms:created>
  <dcterms:modified xsi:type="dcterms:W3CDTF">2013-12-10T13:55:25Z</dcterms:modified>
</cp:coreProperties>
</file>