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70" r:id="rId2"/>
    <p:sldId id="267" r:id="rId3"/>
    <p:sldId id="257" r:id="rId4"/>
    <p:sldId id="258" r:id="rId5"/>
    <p:sldId id="259" r:id="rId6"/>
    <p:sldId id="262" r:id="rId7"/>
    <p:sldId id="263" r:id="rId8"/>
    <p:sldId id="264" r:id="rId9"/>
    <p:sldId id="265" r:id="rId10"/>
    <p:sldId id="268" r:id="rId11"/>
    <p:sldId id="266"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2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501C2810-B6E0-4204-A335-9DC19A08FA23}" type="datetimeFigureOut">
              <a:rPr lang="cs-CZ" smtClean="0"/>
              <a:pPr/>
              <a:t>28.3.2012</a:t>
            </a:fld>
            <a:endParaRPr lang="cs-CZ"/>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81CBCB6-C4D8-40B1-9C18-54C830CE5521}" type="slidenum">
              <a:rPr lang="cs-CZ" smtClean="0"/>
              <a:pPr/>
              <a:t>‹#›</a:t>
            </a:fld>
            <a:endParaRPr lang="cs-CZ"/>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01C2810-B6E0-4204-A335-9DC19A08FA23}" type="datetimeFigureOut">
              <a:rPr lang="cs-CZ" smtClean="0"/>
              <a:pPr/>
              <a:t>28.3.2012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81CBCB6-C4D8-40B1-9C18-54C830CE5521}"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501C2810-B6E0-4204-A335-9DC19A08FA23}" type="datetimeFigureOut">
              <a:rPr lang="cs-CZ" smtClean="0"/>
              <a:pPr/>
              <a:t>28.3.2012</a:t>
            </a:fld>
            <a:endParaRPr lang="cs-CZ"/>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81CBCB6-C4D8-40B1-9C18-54C830CE5521}" type="slidenum">
              <a:rPr lang="cs-CZ" smtClean="0"/>
              <a:pPr/>
              <a:t>‹#›</a:t>
            </a:fld>
            <a:endParaRPr lang="cs-CZ"/>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01C2810-B6E0-4204-A335-9DC19A08FA23}" type="datetimeFigureOut">
              <a:rPr lang="cs-CZ" smtClean="0"/>
              <a:pPr/>
              <a:t>28.3.2012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B81CBCB6-C4D8-40B1-9C18-54C830CE5521}" type="slidenum">
              <a:rPr lang="cs-CZ" smtClean="0"/>
              <a:pPr/>
              <a:t>‹#›</a:t>
            </a:fld>
            <a:endParaRPr lang="cs-CZ"/>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501C2810-B6E0-4204-A335-9DC19A08FA23}" type="datetimeFigureOut">
              <a:rPr lang="cs-CZ" smtClean="0"/>
              <a:pPr/>
              <a:t>28.3.2012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B81CBCB6-C4D8-40B1-9C18-54C830CE5521}"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501C2810-B6E0-4204-A335-9DC19A08FA23}" type="datetimeFigureOut">
              <a:rPr lang="cs-CZ" smtClean="0"/>
              <a:pPr/>
              <a:t>28.3.2012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B81CBCB6-C4D8-40B1-9C18-54C830CE5521}" type="slidenum">
              <a:rPr lang="cs-CZ" smtClean="0"/>
              <a:pPr/>
              <a:t>‹#›</a:t>
            </a:fld>
            <a:endParaRPr lang="cs-CZ"/>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501C2810-B6E0-4204-A335-9DC19A08FA23}" type="datetimeFigureOut">
              <a:rPr lang="cs-CZ" smtClean="0"/>
              <a:pPr/>
              <a:t>28.3.2012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B81CBCB6-C4D8-40B1-9C18-54C830CE552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501C2810-B6E0-4204-A335-9DC19A08FA23}" type="datetimeFigureOut">
              <a:rPr lang="cs-CZ" smtClean="0"/>
              <a:pPr/>
              <a:t>28.3.2012</a:t>
            </a:fld>
            <a:endParaRPr lang="cs-CZ"/>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81CBCB6-C4D8-40B1-9C18-54C830CE5521}" type="slidenum">
              <a:rPr lang="cs-CZ" smtClean="0"/>
              <a:pPr/>
              <a:t>‹#›</a:t>
            </a:fld>
            <a:endParaRPr lang="cs-CZ"/>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501C2810-B6E0-4204-A335-9DC19A08FA23}" type="datetimeFigureOut">
              <a:rPr lang="cs-CZ" smtClean="0"/>
              <a:pPr/>
              <a:t>28.3.2012</a:t>
            </a:fld>
            <a:endParaRPr lang="cs-CZ"/>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81CBCB6-C4D8-40B1-9C18-54C830CE5521}" type="slidenum">
              <a:rPr lang="cs-CZ" smtClean="0"/>
              <a:pPr/>
              <a:t>‹#›</a:t>
            </a:fld>
            <a:endParaRPr lang="cs-CZ"/>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01C2810-B6E0-4204-A335-9DC19A08FA23}" type="datetimeFigureOut">
              <a:rPr lang="cs-CZ" smtClean="0"/>
              <a:pPr/>
              <a:t>28.3.2012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81CBCB6-C4D8-40B1-9C18-54C830CE552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01C2810-B6E0-4204-A335-9DC19A08FA23}" type="datetimeFigureOut">
              <a:rPr lang="cs-CZ" smtClean="0"/>
              <a:pPr/>
              <a:t>28.3.2012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81CBCB6-C4D8-40B1-9C18-54C830CE5521}"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501C2810-B6E0-4204-A335-9DC19A08FA23}" type="datetimeFigureOut">
              <a:rPr lang="cs-CZ" smtClean="0"/>
              <a:pPr/>
              <a:t>28.3.2012</a:t>
            </a:fld>
            <a:endParaRPr lang="cs-CZ"/>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81CBCB6-C4D8-40B1-9C18-54C830CE5521}" type="slidenum">
              <a:rPr lang="cs-CZ" smtClean="0"/>
              <a:pPr/>
              <a:t>‹#›</a:t>
            </a:fld>
            <a:endParaRPr lang="cs-CZ"/>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Nadpis 1"/>
          <p:cNvSpPr>
            <a:spLocks noGrp="1"/>
          </p:cNvSpPr>
          <p:nvPr>
            <p:ph type="ctrTitle"/>
          </p:nvPr>
        </p:nvSpPr>
        <p:spPr/>
        <p:txBody>
          <a:bodyPr/>
          <a:lstStyle/>
          <a:p>
            <a:pPr eaLnBrk="1" hangingPunct="1"/>
            <a:r>
              <a:rPr lang="cs-CZ" smtClean="0"/>
              <a:t/>
            </a:r>
            <a:br>
              <a:rPr lang="cs-CZ" smtClean="0"/>
            </a:br>
            <a:endParaRPr lang="cs-CZ" smtClean="0"/>
          </a:p>
        </p:txBody>
      </p:sp>
      <p:sp>
        <p:nvSpPr>
          <p:cNvPr id="3" name="Podnadpis 2"/>
          <p:cNvSpPr>
            <a:spLocks noGrp="1"/>
          </p:cNvSpPr>
          <p:nvPr>
            <p:ph type="subTitle" idx="1"/>
          </p:nvPr>
        </p:nvSpPr>
        <p:spPr>
          <a:xfrm>
            <a:off x="1258888" y="3644900"/>
            <a:ext cx="7456516" cy="1752600"/>
          </a:xfrm>
        </p:spPr>
        <p:txBody>
          <a:bodyPr rtlCol="0">
            <a:normAutofit fontScale="70000" lnSpcReduction="20000"/>
          </a:bodyPr>
          <a:lstStyle/>
          <a:p>
            <a:pPr eaLnBrk="1" hangingPunct="1">
              <a:defRPr/>
            </a:pPr>
            <a:r>
              <a:rPr lang="cs-CZ" dirty="0" smtClean="0"/>
              <a:t>Název školy:  </a:t>
            </a:r>
            <a:r>
              <a:rPr lang="cs-CZ" i="1" dirty="0" smtClean="0"/>
              <a:t>Základní škola a mateřská škola, </a:t>
            </a:r>
            <a:r>
              <a:rPr lang="cs-CZ" i="1" noProof="1" smtClean="0"/>
              <a:t>Hlušice</a:t>
            </a:r>
            <a:endParaRPr lang="cs-CZ" noProof="1" smtClean="0"/>
          </a:p>
          <a:p>
            <a:pPr eaLnBrk="1" hangingPunct="1">
              <a:defRPr/>
            </a:pPr>
            <a:r>
              <a:rPr lang="cs-CZ" dirty="0" smtClean="0"/>
              <a:t>Autor: </a:t>
            </a:r>
            <a:r>
              <a:rPr lang="cs-CZ" i="1" dirty="0" smtClean="0">
                <a:solidFill>
                  <a:srgbClr val="FFC000"/>
                </a:solidFill>
              </a:rPr>
              <a:t>Mgr. </a:t>
            </a:r>
            <a:r>
              <a:rPr lang="cs-CZ" i="1" dirty="0" err="1" smtClean="0">
                <a:solidFill>
                  <a:srgbClr val="FFC000"/>
                </a:solidFill>
              </a:rPr>
              <a:t>Nikol</a:t>
            </a:r>
            <a:r>
              <a:rPr lang="cs-CZ" i="1" dirty="0" smtClean="0">
                <a:solidFill>
                  <a:srgbClr val="FFC000"/>
                </a:solidFill>
              </a:rPr>
              <a:t> Charvátová</a:t>
            </a:r>
            <a:endParaRPr lang="cs-CZ" dirty="0" smtClean="0">
              <a:solidFill>
                <a:srgbClr val="FFC000"/>
              </a:solidFill>
            </a:endParaRPr>
          </a:p>
          <a:p>
            <a:pPr eaLnBrk="1" hangingPunct="1">
              <a:defRPr/>
            </a:pPr>
            <a:r>
              <a:rPr lang="cs-CZ" dirty="0" smtClean="0"/>
              <a:t>Číslo projektu: CZ.1.07/1.4.00/21.3235</a:t>
            </a:r>
          </a:p>
          <a:p>
            <a:pPr eaLnBrk="1" hangingPunct="1">
              <a:defRPr/>
            </a:pPr>
            <a:r>
              <a:rPr lang="cs-CZ" dirty="0" smtClean="0"/>
              <a:t>Název:	</a:t>
            </a:r>
            <a:r>
              <a:rPr lang="cs-CZ" smtClean="0"/>
              <a:t> VY_32_INOVACE_</a:t>
            </a:r>
            <a:r>
              <a:rPr lang="cs-CZ" smtClean="0">
                <a:solidFill>
                  <a:srgbClr val="FFC000"/>
                </a:solidFill>
              </a:rPr>
              <a:t>1B_17_Živočichové </a:t>
            </a:r>
            <a:r>
              <a:rPr lang="cs-CZ" dirty="0" smtClean="0">
                <a:solidFill>
                  <a:srgbClr val="FFC000"/>
                </a:solidFill>
              </a:rPr>
              <a:t>v zimě </a:t>
            </a:r>
          </a:p>
          <a:p>
            <a:pPr eaLnBrk="1" hangingPunct="1">
              <a:defRPr/>
            </a:pPr>
            <a:r>
              <a:rPr lang="cs-CZ" dirty="0" smtClean="0"/>
              <a:t>Téma: </a:t>
            </a:r>
            <a:r>
              <a:rPr lang="cs-CZ" dirty="0" smtClean="0">
                <a:solidFill>
                  <a:srgbClr val="FFC000"/>
                </a:solidFill>
              </a:rPr>
              <a:t>Prvouka a přírodověda na 1. stupni</a:t>
            </a:r>
            <a:endParaRPr lang="en-GB" dirty="0" smtClean="0">
              <a:solidFill>
                <a:srgbClr val="FFC000"/>
              </a:solidFill>
            </a:endParaRPr>
          </a:p>
          <a:p>
            <a:pPr eaLnBrk="1" fontAlgn="auto" hangingPunct="1">
              <a:spcAft>
                <a:spcPts val="0"/>
              </a:spcAft>
              <a:buFont typeface="Arial" pitchFamily="34" charset="0"/>
              <a:buNone/>
              <a:defRPr/>
            </a:pPr>
            <a:endParaRPr lang="cs-CZ" dirty="0"/>
          </a:p>
        </p:txBody>
      </p:sp>
      <p:sp>
        <p:nvSpPr>
          <p:cNvPr id="5" name="Zástupný symbol pro datum 4"/>
          <p:cNvSpPr>
            <a:spLocks noGrp="1"/>
          </p:cNvSpPr>
          <p:nvPr>
            <p:ph type="dt" sz="half" idx="10"/>
          </p:nvPr>
        </p:nvSpPr>
        <p:spPr/>
        <p:txBody>
          <a:bodyPr/>
          <a:lstStyle/>
          <a:p>
            <a:fld id="{B46BF374-7299-4B21-8BAA-8B9E1A7EF9ED}" type="datetime1">
              <a:rPr lang="cs-CZ" smtClean="0"/>
              <a:pPr/>
              <a:t>28.3.2012</a:t>
            </a:fld>
            <a:endParaRPr lang="cs-CZ"/>
          </a:p>
        </p:txBody>
      </p:sp>
      <p:pic>
        <p:nvPicPr>
          <p:cNvPr id="18436" name="obrázek 1"/>
          <p:cNvPicPr>
            <a:picLocks noChangeAspect="1" noChangeArrowheads="1"/>
          </p:cNvPicPr>
          <p:nvPr/>
        </p:nvPicPr>
        <p:blipFill>
          <a:blip r:embed="rId2" cstate="print"/>
          <a:srcRect/>
          <a:stretch>
            <a:fillRect/>
          </a:stretch>
        </p:blipFill>
        <p:spPr bwMode="auto">
          <a:xfrm>
            <a:off x="1547813" y="1052513"/>
            <a:ext cx="5753100" cy="14097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tx1"/>
                </a:solidFill>
              </a:rPr>
              <a:t>Anotace</a:t>
            </a:r>
            <a:endParaRPr lang="cs-CZ" b="1" dirty="0">
              <a:solidFill>
                <a:schemeClr val="tx1"/>
              </a:solidFill>
            </a:endParaRPr>
          </a:p>
        </p:txBody>
      </p:sp>
      <p:sp>
        <p:nvSpPr>
          <p:cNvPr id="3" name="Zástupný symbol pro obsah 2"/>
          <p:cNvSpPr>
            <a:spLocks noGrp="1"/>
          </p:cNvSpPr>
          <p:nvPr>
            <p:ph idx="1"/>
          </p:nvPr>
        </p:nvSpPr>
        <p:spPr/>
        <p:txBody>
          <a:bodyPr>
            <a:normAutofit lnSpcReduction="10000"/>
          </a:bodyPr>
          <a:lstStyle/>
          <a:p>
            <a:r>
              <a:rPr lang="cs-CZ" dirty="0" smtClean="0"/>
              <a:t>Žáci se podrobněji seznámí s liškou a veverkou. Doposud o těchto zvířatech se učili jen okrajově, ve  čtvrté třídě se seznámí a získají informace o jejich životě a důležitosti v lese. Hodina je spojena s vycházkou, kde děti budou pozorovat stopy a později si udělají odlitky ze sádry. Nakonec žáci zodpoví na otázky (dle situace: ve skupinách nebo společně s učitelem).</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rot="253424">
            <a:off x="457200" y="253536"/>
            <a:ext cx="8229600" cy="1143000"/>
          </a:xfrm>
        </p:spPr>
        <p:txBody>
          <a:bodyPr/>
          <a:lstStyle/>
          <a:p>
            <a:r>
              <a:rPr lang="cs-CZ" b="1" dirty="0" smtClean="0">
                <a:solidFill>
                  <a:schemeClr val="tx1"/>
                </a:solidFill>
              </a:rPr>
              <a:t>Živočichové v zimě</a:t>
            </a:r>
            <a:endParaRPr lang="cs-CZ" b="1" dirty="0">
              <a:solidFill>
                <a:schemeClr val="tx1"/>
              </a:solidFill>
            </a:endParaRPr>
          </a:p>
        </p:txBody>
      </p:sp>
      <p:sp>
        <p:nvSpPr>
          <p:cNvPr id="3" name="Zástupný symbol pro obsah 2"/>
          <p:cNvSpPr>
            <a:spLocks noGrp="1"/>
          </p:cNvSpPr>
          <p:nvPr>
            <p:ph idx="1"/>
          </p:nvPr>
        </p:nvSpPr>
        <p:spPr/>
        <p:txBody>
          <a:bodyPr>
            <a:normAutofit lnSpcReduction="10000"/>
          </a:bodyPr>
          <a:lstStyle/>
          <a:p>
            <a:pPr algn="just"/>
            <a:r>
              <a:rPr lang="cs-CZ" dirty="0" smtClean="0"/>
              <a:t>Na zimní vycházce můžeme pozorovat </a:t>
            </a:r>
            <a:r>
              <a:rPr lang="cs-CZ" dirty="0" smtClean="0"/>
              <a:t>             i </a:t>
            </a:r>
            <a:r>
              <a:rPr lang="cs-CZ" dirty="0" smtClean="0"/>
              <a:t>některé živočichy. Na </a:t>
            </a:r>
            <a:r>
              <a:rPr lang="cs-CZ" dirty="0" smtClean="0"/>
              <a:t>polích, </a:t>
            </a:r>
            <a:r>
              <a:rPr lang="cs-CZ" dirty="0" smtClean="0"/>
              <a:t>v parcích, kolem cest i domů jsou hejna havranů</a:t>
            </a:r>
            <a:r>
              <a:rPr lang="cs-CZ" dirty="0" smtClean="0"/>
              <a:t>. Někteří </a:t>
            </a:r>
            <a:r>
              <a:rPr lang="cs-CZ" dirty="0" smtClean="0"/>
              <a:t>živočichové však i v zimě hledají potravu. Ve sněhu jsou často patrné stopy. Z jejich tvaru a velikosti můžeme vyčíst, který živočich je ve sněhu zanechal</a:t>
            </a:r>
            <a:r>
              <a:rPr lang="cs-CZ" dirty="0" smtClean="0"/>
              <a:t>. Prohlédni </a:t>
            </a:r>
            <a:r>
              <a:rPr lang="cs-CZ" dirty="0" smtClean="0"/>
              <a:t>si stopy živočichů na dalším obrázku. Pokus se ve sněhu najít a určit stopy zajíce, jelena  a dalších zvířat.</a:t>
            </a:r>
          </a:p>
          <a:p>
            <a:pPr lvl="1" algn="just">
              <a:buNone/>
            </a:pP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descr="stopy2.gif"/>
          <p:cNvPicPr>
            <a:picLocks noGrp="1" noChangeAspect="1"/>
          </p:cNvPicPr>
          <p:nvPr>
            <p:ph idx="4294967295"/>
          </p:nvPr>
        </p:nvPicPr>
        <p:blipFill>
          <a:blip r:embed="rId2" cstate="print"/>
          <a:stretch>
            <a:fillRect/>
          </a:stretch>
        </p:blipFill>
        <p:spPr>
          <a:xfrm>
            <a:off x="500063" y="500042"/>
            <a:ext cx="8143903" cy="5572146"/>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rot="21391932">
            <a:off x="457200" y="428604"/>
            <a:ext cx="8229600" cy="928694"/>
          </a:xfrm>
        </p:spPr>
        <p:txBody>
          <a:bodyPr>
            <a:normAutofit fontScale="90000"/>
          </a:bodyPr>
          <a:lstStyle/>
          <a:p>
            <a:r>
              <a:rPr lang="cs-CZ" sz="4000" b="1" dirty="0" smtClean="0">
                <a:solidFill>
                  <a:schemeClr val="tx1"/>
                </a:solidFill>
              </a:rPr>
              <a:t>Vytvoření odlitku stopy ze sádry</a:t>
            </a:r>
            <a:r>
              <a:rPr lang="cs-CZ" b="1" dirty="0" smtClean="0">
                <a:solidFill>
                  <a:schemeClr val="tx1"/>
                </a:solidFill>
              </a:rPr>
              <a:t>.</a:t>
            </a:r>
            <a:endParaRPr lang="cs-CZ" b="1" dirty="0">
              <a:solidFill>
                <a:schemeClr val="tx1"/>
              </a:solidFill>
            </a:endParaRPr>
          </a:p>
        </p:txBody>
      </p:sp>
      <p:sp>
        <p:nvSpPr>
          <p:cNvPr id="3" name="Zástupný symbol pro obsah 2"/>
          <p:cNvSpPr>
            <a:spLocks noGrp="1"/>
          </p:cNvSpPr>
          <p:nvPr>
            <p:ph idx="1"/>
          </p:nvPr>
        </p:nvSpPr>
        <p:spPr/>
        <p:txBody>
          <a:bodyPr>
            <a:normAutofit fontScale="55000" lnSpcReduction="20000"/>
          </a:bodyPr>
          <a:lstStyle/>
          <a:p>
            <a:r>
              <a:rPr lang="cs-CZ" u="sng" dirty="0"/>
              <a:t>Pomůcky</a:t>
            </a:r>
            <a:r>
              <a:rPr lang="cs-CZ" dirty="0"/>
              <a:t>: sádra, miska nebo kelímek z umělé hmoty, stará lžíce, proužky tvrdého papíru asi </a:t>
            </a:r>
            <a:r>
              <a:rPr lang="cs-CZ" dirty="0" smtClean="0"/>
              <a:t>5 cm </a:t>
            </a:r>
            <a:r>
              <a:rPr lang="cs-CZ" dirty="0"/>
              <a:t>široké a </a:t>
            </a:r>
            <a:r>
              <a:rPr lang="cs-CZ" dirty="0" smtClean="0"/>
              <a:t>30 cm </a:t>
            </a:r>
            <a:r>
              <a:rPr lang="cs-CZ" dirty="0"/>
              <a:t>dlouhé, kancelářské svorky, staré noviny, štěteček, láhev s vodou.</a:t>
            </a:r>
            <a:br>
              <a:rPr lang="cs-CZ" dirty="0"/>
            </a:br>
            <a:r>
              <a:rPr lang="cs-CZ" dirty="0"/>
              <a:t/>
            </a:r>
            <a:br>
              <a:rPr lang="cs-CZ" dirty="0"/>
            </a:br>
            <a:r>
              <a:rPr lang="cs-CZ" u="sng" dirty="0"/>
              <a:t>Postup</a:t>
            </a:r>
            <a:r>
              <a:rPr lang="cs-CZ" dirty="0"/>
              <a:t>: nejlépe se dělají odlitky stop v bahně, jdou zhotovit i ve vlhkém sněhu. Vyhledej si </a:t>
            </a:r>
            <a:r>
              <a:rPr lang="cs-CZ" dirty="0" smtClean="0"/>
              <a:t>dobrý, </a:t>
            </a:r>
            <a:r>
              <a:rPr lang="cs-CZ" dirty="0"/>
              <a:t>čistý a zřetelný otisk, ve kterém není ani voda, ani spadené jehličí či listy.</a:t>
            </a:r>
            <a:br>
              <a:rPr lang="cs-CZ" dirty="0"/>
            </a:br>
            <a:r>
              <a:rPr lang="cs-CZ" dirty="0"/>
              <a:t>Kolem stopy dej rámeček z papírového proužku, konce spoj </a:t>
            </a:r>
            <a:r>
              <a:rPr lang="cs-CZ" dirty="0" smtClean="0"/>
              <a:t>kanc</a:t>
            </a:r>
            <a:r>
              <a:rPr lang="cs-CZ" dirty="0" smtClean="0"/>
              <a:t>elářskými</a:t>
            </a:r>
            <a:r>
              <a:rPr lang="cs-CZ" dirty="0" smtClean="0"/>
              <a:t> </a:t>
            </a:r>
            <a:r>
              <a:rPr lang="cs-CZ" dirty="0"/>
              <a:t>svorkami. Rámeček trochu přitlač do země.</a:t>
            </a:r>
            <a:br>
              <a:rPr lang="cs-CZ" dirty="0"/>
            </a:br>
            <a:r>
              <a:rPr lang="cs-CZ" dirty="0"/>
              <a:t>Namíchej ze sádry a vody ne moc řídkou, spíš hustší kaši, ale aby ještě tekla. </a:t>
            </a:r>
            <a:r>
              <a:rPr lang="cs-CZ" b="1" dirty="0"/>
              <a:t>Lijeme vodu do sádry!</a:t>
            </a:r>
            <a:r>
              <a:rPr lang="cs-CZ" dirty="0"/>
              <a:t> Pak nalij sádru do rámečku tak, aby ještě asi </a:t>
            </a:r>
            <a:r>
              <a:rPr lang="cs-CZ" dirty="0" smtClean="0"/>
              <a:t>2 cm </a:t>
            </a:r>
            <a:r>
              <a:rPr lang="cs-CZ" dirty="0"/>
              <a:t>sádry bylo nad povrchem stopy.</a:t>
            </a:r>
            <a:br>
              <a:rPr lang="cs-CZ" dirty="0"/>
            </a:br>
            <a:r>
              <a:rPr lang="cs-CZ" dirty="0"/>
              <a:t>Až sádra ve stopě </a:t>
            </a:r>
            <a:r>
              <a:rPr lang="cs-CZ" dirty="0" smtClean="0"/>
              <a:t>ztvrdne</a:t>
            </a:r>
            <a:r>
              <a:rPr lang="cs-CZ" dirty="0"/>
              <a:t>, vyrýpni opatrně sádrový blok i s trochou hlíny. Vše zabal do novin a odnes domů.</a:t>
            </a:r>
            <a:br>
              <a:rPr lang="cs-CZ" dirty="0"/>
            </a:br>
            <a:r>
              <a:rPr lang="cs-CZ" dirty="0"/>
              <a:t>Po několika hodinách sundej rámeček a mírným proudem vody uvolni bláto. K dokonalému čištění použij štětec nebo měkký starý kartáček.</a:t>
            </a:r>
            <a:br>
              <a:rPr lang="cs-CZ" dirty="0"/>
            </a:br>
            <a:r>
              <a:rPr lang="cs-CZ" dirty="0"/>
              <a:t>Po oschnutí napiš ze strany na blok sádry jméno zvířete a místo a datum nálezu.</a:t>
            </a:r>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p:nvPr>
        </p:nvSpPr>
        <p:spPr>
          <a:xfrm>
            <a:off x="457200" y="642918"/>
            <a:ext cx="2900353" cy="1143008"/>
          </a:xfrm>
        </p:spPr>
        <p:txBody>
          <a:bodyPr>
            <a:normAutofit fontScale="90000"/>
          </a:bodyPr>
          <a:lstStyle/>
          <a:p>
            <a:r>
              <a:rPr lang="cs-CZ" sz="4000" dirty="0" smtClean="0"/>
              <a:t>Liška </a:t>
            </a:r>
            <a:r>
              <a:rPr lang="cs-CZ" sz="4000" dirty="0" smtClean="0"/>
              <a:t>obecná</a:t>
            </a:r>
            <a:endParaRPr lang="cs-CZ" sz="4000" dirty="0"/>
          </a:p>
        </p:txBody>
      </p:sp>
      <p:sp>
        <p:nvSpPr>
          <p:cNvPr id="8" name="Zástupný symbol pro text 7"/>
          <p:cNvSpPr>
            <a:spLocks noGrp="1"/>
          </p:cNvSpPr>
          <p:nvPr>
            <p:ph type="body" idx="2"/>
          </p:nvPr>
        </p:nvSpPr>
        <p:spPr>
          <a:xfrm>
            <a:off x="214282" y="1785926"/>
            <a:ext cx="3357586" cy="4429156"/>
          </a:xfrm>
        </p:spPr>
        <p:txBody>
          <a:bodyPr>
            <a:noAutofit/>
          </a:bodyPr>
          <a:lstStyle/>
          <a:p>
            <a:pPr algn="just"/>
            <a:r>
              <a:rPr lang="cs-CZ" sz="1800" dirty="0"/>
              <a:t>Tato krásná šelma má horní stranu svého těla pokrytu rezavými chlupy, spodní část tlamy, hrdlo, břicho a vnitřní část nohou je bílá. Toto je ale pouze základní zbarvení. I u nás se totiž vyskytuje několik barevných variant. Například liška s tmavou spodní stanou tzv. uhlířka. Charakteristický je její dlouhý huňatý ocas. Od svých příbuzných volně žijících psovitých šelem se liší především šikmo položenýma očima s podlouhlou zřítelnicí, jemněji zašpičatělým čenichem a kratšíma nohama.</a:t>
            </a:r>
          </a:p>
          <a:p>
            <a:pPr algn="just"/>
            <a:endParaRPr lang="cs-CZ" sz="1800" dirty="0"/>
          </a:p>
        </p:txBody>
      </p:sp>
      <p:pic>
        <p:nvPicPr>
          <p:cNvPr id="9" name="Zástupný symbol pro obsah 8" descr="liska-foto-176x240.jpg"/>
          <p:cNvPicPr>
            <a:picLocks noGrp="1" noChangeAspect="1"/>
          </p:cNvPicPr>
          <p:nvPr>
            <p:ph sz="half" idx="1"/>
          </p:nvPr>
        </p:nvPicPr>
        <p:blipFill>
          <a:blip r:embed="rId2" cstate="print"/>
          <a:stretch>
            <a:fillRect/>
          </a:stretch>
        </p:blipFill>
        <p:spPr>
          <a:xfrm>
            <a:off x="3723480" y="1142984"/>
            <a:ext cx="4706171" cy="5429288"/>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571480"/>
            <a:ext cx="3008313" cy="428628"/>
          </a:xfrm>
        </p:spPr>
        <p:txBody>
          <a:bodyPr>
            <a:noAutofit/>
          </a:bodyPr>
          <a:lstStyle/>
          <a:p>
            <a:r>
              <a:rPr lang="cs-CZ" sz="3200" dirty="0"/>
              <a:t>Z</a:t>
            </a:r>
            <a:r>
              <a:rPr lang="cs-CZ" sz="3200" dirty="0" smtClean="0"/>
              <a:t>působ </a:t>
            </a:r>
            <a:r>
              <a:rPr lang="cs-CZ" sz="3200" dirty="0" smtClean="0"/>
              <a:t>života</a:t>
            </a:r>
            <a:endParaRPr lang="cs-CZ" sz="3200" dirty="0"/>
          </a:p>
        </p:txBody>
      </p:sp>
      <p:sp>
        <p:nvSpPr>
          <p:cNvPr id="6" name="Zástupný symbol pro text 5"/>
          <p:cNvSpPr>
            <a:spLocks noGrp="1"/>
          </p:cNvSpPr>
          <p:nvPr>
            <p:ph type="body" idx="2"/>
          </p:nvPr>
        </p:nvSpPr>
        <p:spPr>
          <a:xfrm>
            <a:off x="457200" y="1428736"/>
            <a:ext cx="3008313" cy="4697427"/>
          </a:xfrm>
        </p:spPr>
        <p:txBody>
          <a:bodyPr>
            <a:normAutofit fontScale="92500" lnSpcReduction="20000"/>
          </a:bodyPr>
          <a:lstStyle/>
          <a:p>
            <a:pPr algn="just"/>
            <a:r>
              <a:rPr lang="cs-CZ" dirty="0"/>
              <a:t>Liška je aktivní večer a v noci, kdy loví obratlovce do velikosti husy a zajíce, především však ty malé - hlodavce. Mimo to si pochutná i na lesních plodech. V době, kdy má liška mláďata se její plachá a opatrná povaha mění v odvážnější. V tomto období dokáže napadnou i psa, který se objeví v blízkosti její nory. Lišky žiji v naprosté většině případů samotářsky. Jediné období, kdy se lišky sblíží je období páření. Samec však záhy od své družky odchází a o mláďata se stará matka. Tento lstivý a loupeživý tvor díky vynikajícímu sluchu zraku i čichu snadno uteče našim očím, takže ho jen málokdy zahlédneme. </a:t>
            </a:r>
          </a:p>
          <a:p>
            <a:pPr algn="just"/>
            <a:r>
              <a:rPr lang="cs-CZ" dirty="0"/>
              <a:t>Liška je také výtečný lovec. Málokdy se stane, že ji vyhlídnutá kořist uteče. Ráda si smlsne na koroptvičce, zajíci či malých hlodavcích. Nepohrdne ani lesními plody. Neobyčejnou drzost těchto zvířat znají především obyvatelé vesnických stavení, kterým lišky za týden vylovily jejich malý domácí chov drůbeže. </a:t>
            </a:r>
          </a:p>
          <a:p>
            <a:pPr algn="just"/>
            <a:endParaRPr lang="cs-CZ" dirty="0"/>
          </a:p>
        </p:txBody>
      </p:sp>
      <p:pic>
        <p:nvPicPr>
          <p:cNvPr id="7" name="Zástupný symbol pro obsah 6" descr="liska-mlade-foto-176x240.jpg"/>
          <p:cNvPicPr>
            <a:picLocks noGrp="1" noChangeAspect="1"/>
          </p:cNvPicPr>
          <p:nvPr>
            <p:ph sz="half" idx="1"/>
          </p:nvPr>
        </p:nvPicPr>
        <p:blipFill>
          <a:blip r:embed="rId2" cstate="print"/>
          <a:stretch>
            <a:fillRect/>
          </a:stretch>
        </p:blipFill>
        <p:spPr>
          <a:xfrm>
            <a:off x="3723480" y="1500174"/>
            <a:ext cx="4777609" cy="500066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3600" dirty="0"/>
              <a:t>V</a:t>
            </a:r>
            <a:r>
              <a:rPr lang="cs-CZ" sz="3600" dirty="0" smtClean="0"/>
              <a:t>everka </a:t>
            </a:r>
            <a:r>
              <a:rPr lang="cs-CZ" sz="3600" dirty="0" smtClean="0"/>
              <a:t>obecná</a:t>
            </a:r>
            <a:endParaRPr lang="cs-CZ" sz="3600" dirty="0"/>
          </a:p>
        </p:txBody>
      </p:sp>
      <p:sp>
        <p:nvSpPr>
          <p:cNvPr id="5" name="Zástupný symbol pro text 4"/>
          <p:cNvSpPr>
            <a:spLocks noGrp="1"/>
          </p:cNvSpPr>
          <p:nvPr>
            <p:ph type="body" idx="2"/>
          </p:nvPr>
        </p:nvSpPr>
        <p:spPr>
          <a:xfrm>
            <a:off x="4963136" y="1107560"/>
            <a:ext cx="3931920" cy="5393274"/>
          </a:xfrm>
        </p:spPr>
        <p:txBody>
          <a:bodyPr>
            <a:normAutofit fontScale="92500" lnSpcReduction="20000"/>
          </a:bodyPr>
          <a:lstStyle/>
          <a:p>
            <a:pPr algn="just"/>
            <a:r>
              <a:rPr lang="cs-CZ" dirty="0"/>
              <a:t>Veverka obecná je snad nejznámější zvíře naší přírody. Dlouhý, huňatý ocas a boltce opatřené chvostky, jakož i jedinečná obratnost při šplhání a prolézání korunami stromů, to jsou vlastnosti, které veverku nejlépe charakterizují. Zbarvení je velmi variabilní. U západoevropských druhů převládá rezavé, ve vysokých polohách a východních Karpatech šedé a černé zbarvení. Délku těla má 195 - 290 mm, délka ocasu 140 až 240 mm, hmotnost 230 - 500 g. </a:t>
            </a:r>
            <a:br>
              <a:rPr lang="cs-CZ" dirty="0"/>
            </a:br>
            <a:r>
              <a:rPr lang="cs-CZ" dirty="0"/>
              <a:t>Je to typické stromové zvíře. V korunách stromů blízko kmene si veverky stavějí kulovitá hnízda ze suchých větviček, trávy, lýka a zvířecí </a:t>
            </a:r>
            <a:r>
              <a:rPr lang="cs-CZ" dirty="0" err="1"/>
              <a:t>srtsti</a:t>
            </a:r>
            <a:r>
              <a:rPr lang="cs-CZ" dirty="0"/>
              <a:t>, případně </a:t>
            </a:r>
            <a:r>
              <a:rPr lang="cs-CZ" dirty="0" err="1"/>
              <a:t>využíjí</a:t>
            </a:r>
            <a:r>
              <a:rPr lang="cs-CZ" dirty="0"/>
              <a:t> dutin stromů. Používají je k úkrytu i odchovu mláďat. Rozmnožování probíhá od února do srpna a po 38 dnech březosti vrhá samice 3 až 7 mláďat, která jsou holá a nevidomá. Prohlédnou teprve po čtyřech týdnech a asi po 2 měsících se osamostatňují. Během jednoho roku odchová samice 2 až 3 pokolení.</a:t>
            </a:r>
            <a:br>
              <a:rPr lang="cs-CZ" dirty="0"/>
            </a:br>
            <a:r>
              <a:rPr lang="cs-CZ" dirty="0"/>
              <a:t>Veverka je převážně býložravec. Potravu mění podle ročního období. Na podzim se živí zejména plody a semeny, na jaře okusuje pupeny a ohryzává stromovou kůru. Ráda požírá i houby. Je li během roku málo semen a plodů, požírá veverka i ptačí násady a někdy i ptačí mláďata. V letech, kdy se urodí hojnost šišek, živí se veverky jen semeny smrků. Stejně jako šišku si veverka dovede obratně poradit i s lískovými oříšky. Rychle jimi otáčí, spodními hlodavými zuby do nich vyhryže otvor a pak oříšky rozlouskne. Lískové oříšky veverkám tak chutnají, že se na podzim stahují do míst, kde rostou lísky.</a:t>
            </a:r>
          </a:p>
        </p:txBody>
      </p:sp>
      <p:pic>
        <p:nvPicPr>
          <p:cNvPr id="6" name="Zástupný symbol pro obsah 5" descr="113.jpg"/>
          <p:cNvPicPr>
            <a:picLocks noGrp="1" noChangeAspect="1"/>
          </p:cNvPicPr>
          <p:nvPr>
            <p:ph sz="half" idx="1"/>
          </p:nvPr>
        </p:nvPicPr>
        <p:blipFill>
          <a:blip r:embed="rId2" cstate="print"/>
          <a:stretch>
            <a:fillRect/>
          </a:stretch>
        </p:blipFill>
        <p:spPr>
          <a:xfrm>
            <a:off x="500034" y="1000108"/>
            <a:ext cx="4286280" cy="5286412"/>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4000" dirty="0" smtClean="0"/>
              <a:t>V</a:t>
            </a:r>
            <a:r>
              <a:rPr lang="cs-CZ" sz="4000" dirty="0" smtClean="0"/>
              <a:t>ýskyt</a:t>
            </a:r>
            <a:endParaRPr lang="cs-CZ" sz="4000" dirty="0"/>
          </a:p>
        </p:txBody>
      </p:sp>
      <p:sp>
        <p:nvSpPr>
          <p:cNvPr id="6" name="Zástupný symbol pro text 5"/>
          <p:cNvSpPr>
            <a:spLocks noGrp="1"/>
          </p:cNvSpPr>
          <p:nvPr>
            <p:ph type="body" idx="2"/>
          </p:nvPr>
        </p:nvSpPr>
        <p:spPr>
          <a:xfrm>
            <a:off x="1071538" y="1107560"/>
            <a:ext cx="7823518" cy="2178564"/>
          </a:xfrm>
        </p:spPr>
        <p:txBody>
          <a:bodyPr>
            <a:normAutofit/>
          </a:bodyPr>
          <a:lstStyle/>
          <a:p>
            <a:pPr algn="just"/>
            <a:r>
              <a:rPr lang="cs-CZ" dirty="0"/>
              <a:t>Veverka může žít jedině tam, kde jsou stromy. Obývá vysokokmenné porosty mírného pásu Euroasie, celou lesnatou část Evropy od nejzazšího severu až po Středozemní moře. Čím dále k východu, tím bývají veverky šedší. Není žádnou zvláštností, žijí-li pospolu v lese veverky dvou barevných typů. Často se také stává, že v jednom vrhu jsou veverčata různě zbarvená. S jistotou je však možno tvrdit, že v nížinách se vyskytují spíše veverky rezavé, kdežto v horách veverky tmavé.</a:t>
            </a:r>
          </a:p>
        </p:txBody>
      </p:sp>
      <p:pic>
        <p:nvPicPr>
          <p:cNvPr id="7" name="Zástupný symbol pro obsah 6" descr="56.jpg"/>
          <p:cNvPicPr>
            <a:picLocks noGrp="1" noChangeAspect="1"/>
          </p:cNvPicPr>
          <p:nvPr>
            <p:ph sz="half" idx="1"/>
          </p:nvPr>
        </p:nvPicPr>
        <p:blipFill>
          <a:blip r:embed="rId2" cstate="print"/>
          <a:stretch>
            <a:fillRect/>
          </a:stretch>
        </p:blipFill>
        <p:spPr>
          <a:xfrm>
            <a:off x="2571736" y="2571744"/>
            <a:ext cx="5786478" cy="400052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Závěrečné otázky</a:t>
            </a:r>
            <a:endParaRPr lang="cs-CZ" dirty="0"/>
          </a:p>
        </p:txBody>
      </p:sp>
      <p:sp>
        <p:nvSpPr>
          <p:cNvPr id="6" name="Zástupný symbol pro obsah 5"/>
          <p:cNvSpPr>
            <a:spLocks noGrp="1"/>
          </p:cNvSpPr>
          <p:nvPr>
            <p:ph idx="1"/>
          </p:nvPr>
        </p:nvSpPr>
        <p:spPr/>
        <p:txBody>
          <a:bodyPr>
            <a:normAutofit fontScale="92500" lnSpcReduction="20000"/>
          </a:bodyPr>
          <a:lstStyle/>
          <a:p>
            <a:r>
              <a:rPr lang="cs-CZ" dirty="0" smtClean="0"/>
              <a:t>Porovnej lišku se psem a kočkou. Kterému z těchto živočichů se více podobá?</a:t>
            </a:r>
          </a:p>
          <a:p>
            <a:r>
              <a:rPr lang="cs-CZ" dirty="0" smtClean="0"/>
              <a:t>Podle čeho poznáš lišku?</a:t>
            </a:r>
          </a:p>
          <a:p>
            <a:r>
              <a:rPr lang="cs-CZ" dirty="0" smtClean="0"/>
              <a:t>Znáš některou pohádku, která vypráví o chytrosti lišky?</a:t>
            </a:r>
          </a:p>
          <a:p>
            <a:r>
              <a:rPr lang="cs-CZ" dirty="0" smtClean="0"/>
              <a:t>Jakou barvu mívá srst veverky? Jaký význam mají drápy na nohou</a:t>
            </a:r>
            <a:r>
              <a:rPr lang="cs-CZ" dirty="0" smtClean="0"/>
              <a:t>? K </a:t>
            </a:r>
            <a:r>
              <a:rPr lang="cs-CZ" dirty="0" smtClean="0"/>
              <a:t>čemu slouží veverce huňatý ocas?</a:t>
            </a:r>
          </a:p>
          <a:p>
            <a:r>
              <a:rPr lang="cs-CZ" dirty="0" smtClean="0"/>
              <a:t>Četli jste knížku O veverce Zrzečce? Vyprávějte o životě veverky v lese.</a:t>
            </a:r>
          </a:p>
          <a:p>
            <a:r>
              <a:rPr lang="cs-CZ" dirty="0" smtClean="0"/>
              <a:t>Čím se veverka živí? Jak přispívá k rozšiřování plodů a semen po lese?</a:t>
            </a: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C</a:t>
            </a:r>
            <a:r>
              <a:rPr lang="cs-CZ" dirty="0" smtClean="0"/>
              <a:t>itace</a:t>
            </a:r>
            <a:endParaRPr lang="cs-CZ" dirty="0"/>
          </a:p>
        </p:txBody>
      </p:sp>
      <p:sp>
        <p:nvSpPr>
          <p:cNvPr id="3" name="Zástupný symbol pro obsah 2"/>
          <p:cNvSpPr>
            <a:spLocks noGrp="1"/>
          </p:cNvSpPr>
          <p:nvPr>
            <p:ph idx="1"/>
          </p:nvPr>
        </p:nvSpPr>
        <p:spPr>
          <a:xfrm>
            <a:off x="457200" y="1600200"/>
            <a:ext cx="8229600" cy="4900634"/>
          </a:xfrm>
        </p:spPr>
        <p:txBody>
          <a:bodyPr>
            <a:normAutofit/>
          </a:bodyPr>
          <a:lstStyle/>
          <a:p>
            <a:pPr algn="just"/>
            <a:r>
              <a:rPr lang="cs-CZ" sz="1200" dirty="0" smtClean="0"/>
              <a:t>Obrázek:</a:t>
            </a:r>
          </a:p>
          <a:p>
            <a:pPr algn="just">
              <a:buNone/>
            </a:pPr>
            <a:r>
              <a:rPr lang="cs-CZ" sz="1200" dirty="0"/>
              <a:t>	</a:t>
            </a:r>
            <a:r>
              <a:rPr lang="cs-CZ" sz="1200" dirty="0" err="1" smtClean="0"/>
              <a:t>version</a:t>
            </a:r>
            <a:r>
              <a:rPr lang="cs-CZ" sz="1200" dirty="0"/>
              <a:t>="1.0"?&gt;Www.</a:t>
            </a:r>
            <a:r>
              <a:rPr lang="cs-CZ" sz="1200" dirty="0" err="1"/>
              <a:t>google.czhttp</a:t>
            </a:r>
            <a:r>
              <a:rPr lang="cs-CZ" sz="1200" dirty="0"/>
              <a:t>://www.</a:t>
            </a:r>
            <a:r>
              <a:rPr lang="cs-CZ" sz="1200" dirty="0" err="1"/>
              <a:t>google.cz</a:t>
            </a:r>
            <a:r>
              <a:rPr lang="cs-CZ" sz="1200" dirty="0"/>
              <a:t>/</a:t>
            </a:r>
            <a:r>
              <a:rPr lang="cs-CZ" sz="1200" dirty="0" err="1"/>
              <a:t>imgres</a:t>
            </a:r>
            <a:r>
              <a:rPr lang="cs-CZ" sz="1200" dirty="0"/>
              <a:t>?</a:t>
            </a:r>
            <a:r>
              <a:rPr lang="cs-CZ" sz="1200" dirty="0" err="1"/>
              <a:t>imgurl</a:t>
            </a:r>
            <a:r>
              <a:rPr lang="cs-CZ" sz="1200" dirty="0"/>
              <a:t>=http://www.zs5kvetna.cz/</a:t>
            </a:r>
            <a:r>
              <a:rPr lang="cs-CZ" sz="1200" dirty="0" err="1"/>
              <a:t>gfx</a:t>
            </a:r>
            <a:r>
              <a:rPr lang="cs-CZ" sz="1200" dirty="0"/>
              <a:t>/</a:t>
            </a:r>
            <a:r>
              <a:rPr lang="cs-CZ" sz="1200" dirty="0" err="1"/>
              <a:t>indiani</a:t>
            </a:r>
            <a:r>
              <a:rPr lang="cs-CZ" sz="1200" dirty="0"/>
              <a:t>/stopy2.gif&amp;</a:t>
            </a:r>
            <a:r>
              <a:rPr lang="cs-CZ" sz="1200" dirty="0" err="1"/>
              <a:t>amp</a:t>
            </a:r>
            <a:r>
              <a:rPr lang="cs-CZ" sz="1200" dirty="0"/>
              <a:t>;</a:t>
            </a:r>
            <a:r>
              <a:rPr lang="cs-CZ" sz="1200" dirty="0" err="1"/>
              <a:t>imgrefurl</a:t>
            </a:r>
            <a:r>
              <a:rPr lang="cs-CZ" sz="1200" dirty="0"/>
              <a:t>=http://www.zs5kvetna.cz/indianskou_stezkou_stopy.</a:t>
            </a:r>
            <a:r>
              <a:rPr lang="cs-CZ" sz="1200" dirty="0" err="1"/>
              <a:t>php</a:t>
            </a:r>
            <a:r>
              <a:rPr lang="cs-CZ" sz="1200" dirty="0"/>
              <a:t>&amp;</a:t>
            </a:r>
            <a:r>
              <a:rPr lang="cs-CZ" sz="1200" dirty="0" err="1"/>
              <a:t>amp</a:t>
            </a:r>
            <a:r>
              <a:rPr lang="cs-CZ" sz="1200" dirty="0"/>
              <a:t>;</a:t>
            </a:r>
            <a:r>
              <a:rPr lang="cs-CZ" sz="1200" dirty="0" err="1"/>
              <a:t>usg</a:t>
            </a:r>
            <a:r>
              <a:rPr lang="cs-CZ" sz="1200" dirty="0"/>
              <a:t>=___r-tzOcri4NwmYNWwfz7NNhw3TU=&amp;</a:t>
            </a:r>
            <a:r>
              <a:rPr lang="cs-CZ" sz="1200" dirty="0" err="1"/>
              <a:t>amp</a:t>
            </a:r>
            <a:r>
              <a:rPr lang="cs-CZ" sz="1200" dirty="0"/>
              <a:t>;h=657&amp;</a:t>
            </a:r>
            <a:r>
              <a:rPr lang="cs-CZ" sz="1200" dirty="0" err="1"/>
              <a:t>amp</a:t>
            </a:r>
            <a:r>
              <a:rPr lang="cs-CZ" sz="1200" dirty="0"/>
              <a:t>;w=800&amp;</a:t>
            </a:r>
            <a:r>
              <a:rPr lang="cs-CZ" sz="1200" dirty="0" err="1"/>
              <a:t>amp</a:t>
            </a:r>
            <a:r>
              <a:rPr lang="cs-CZ" sz="1200" dirty="0"/>
              <a:t>;</a:t>
            </a:r>
            <a:r>
              <a:rPr lang="cs-CZ" sz="1200" dirty="0" err="1"/>
              <a:t>sz</a:t>
            </a:r>
            <a:r>
              <a:rPr lang="cs-CZ" sz="1200" dirty="0"/>
              <a:t>=30&amp;</a:t>
            </a:r>
            <a:r>
              <a:rPr lang="cs-CZ" sz="1200" dirty="0" err="1"/>
              <a:t>amp</a:t>
            </a:r>
            <a:r>
              <a:rPr lang="cs-CZ" sz="1200" dirty="0"/>
              <a:t>;</a:t>
            </a:r>
            <a:r>
              <a:rPr lang="cs-CZ" sz="1200" dirty="0" err="1"/>
              <a:t>hl</a:t>
            </a:r>
            <a:r>
              <a:rPr lang="cs-CZ" sz="1200" dirty="0"/>
              <a:t>=</a:t>
            </a:r>
            <a:r>
              <a:rPr lang="cs-CZ" sz="1200" dirty="0" err="1"/>
              <a:t>cs</a:t>
            </a:r>
            <a:r>
              <a:rPr lang="cs-CZ" sz="1200" dirty="0"/>
              <a:t>&amp;</a:t>
            </a:r>
            <a:r>
              <a:rPr lang="cs-CZ" sz="1200" dirty="0" err="1"/>
              <a:t>amp</a:t>
            </a:r>
            <a:r>
              <a:rPr lang="cs-CZ" sz="1200" dirty="0"/>
              <a:t>;start=1&amp;</a:t>
            </a:r>
            <a:r>
              <a:rPr lang="cs-CZ" sz="1200" dirty="0" err="1"/>
              <a:t>amp</a:t>
            </a:r>
            <a:r>
              <a:rPr lang="cs-CZ" sz="1200" dirty="0"/>
              <a:t>;zoom=1&amp;</a:t>
            </a:r>
            <a:r>
              <a:rPr lang="cs-CZ" sz="1200" dirty="0" err="1"/>
              <a:t>amp</a:t>
            </a:r>
            <a:r>
              <a:rPr lang="cs-CZ" sz="1200" dirty="0"/>
              <a:t>;</a:t>
            </a:r>
            <a:r>
              <a:rPr lang="cs-CZ" sz="1200" dirty="0" err="1"/>
              <a:t>tbnid</a:t>
            </a:r>
            <a:r>
              <a:rPr lang="cs-CZ" sz="1200" dirty="0"/>
              <a:t>=3xL-InLesk7goM:&amp;</a:t>
            </a:r>
            <a:r>
              <a:rPr lang="cs-CZ" sz="1200" dirty="0" err="1"/>
              <a:t>amp</a:t>
            </a:r>
            <a:r>
              <a:rPr lang="cs-CZ" sz="1200" dirty="0"/>
              <a:t>;</a:t>
            </a:r>
            <a:r>
              <a:rPr lang="cs-CZ" sz="1200" dirty="0" err="1"/>
              <a:t>tbnh</a:t>
            </a:r>
            <a:r>
              <a:rPr lang="cs-CZ" sz="1200" dirty="0"/>
              <a:t>=117&amp;</a:t>
            </a:r>
            <a:r>
              <a:rPr lang="cs-CZ" sz="1200" dirty="0" err="1"/>
              <a:t>amp</a:t>
            </a:r>
            <a:r>
              <a:rPr lang="cs-CZ" sz="1200" dirty="0"/>
              <a:t>;</a:t>
            </a:r>
            <a:r>
              <a:rPr lang="cs-CZ" sz="1200" dirty="0" err="1"/>
              <a:t>tbnw</a:t>
            </a:r>
            <a:r>
              <a:rPr lang="cs-CZ" sz="1200" dirty="0"/>
              <a:t>=143&amp;</a:t>
            </a:r>
            <a:r>
              <a:rPr lang="cs-CZ" sz="1200" dirty="0" err="1"/>
              <a:t>amp</a:t>
            </a:r>
            <a:r>
              <a:rPr lang="cs-CZ" sz="1200" dirty="0"/>
              <a:t>;</a:t>
            </a:r>
            <a:r>
              <a:rPr lang="cs-CZ" sz="1200" dirty="0" err="1"/>
              <a:t>ei</a:t>
            </a:r>
            <a:r>
              <a:rPr lang="cs-CZ" sz="1200" dirty="0"/>
              <a:t>=HB5KT_r1G4_rOYvA5LII&amp;</a:t>
            </a:r>
            <a:r>
              <a:rPr lang="cs-CZ" sz="1200" dirty="0" err="1"/>
              <a:t>amp</a:t>
            </a:r>
            <a:r>
              <a:rPr lang="cs-CZ" sz="1200" dirty="0"/>
              <a:t>;</a:t>
            </a:r>
            <a:r>
              <a:rPr lang="cs-CZ" sz="1200" dirty="0" err="1"/>
              <a:t>prev</a:t>
            </a:r>
            <a:r>
              <a:rPr lang="cs-CZ" sz="1200" dirty="0"/>
              <a:t>=/</a:t>
            </a:r>
            <a:r>
              <a:rPr lang="cs-CZ" sz="1200" dirty="0" err="1"/>
              <a:t>search</a:t>
            </a:r>
            <a:r>
              <a:rPr lang="cs-CZ" sz="1200" dirty="0"/>
              <a:t>%3Fq%3Dstopy%2B%25C5%25BEivo%25C4%258Dich%25C5%25AF%2Bve%2Bsn%25C4%259Bhu%26um%3D1%26hl%3Dcs%26sa%3DN%26gbv%3D2%26tbm%3Disch&amp;</a:t>
            </a:r>
            <a:r>
              <a:rPr lang="cs-CZ" sz="1200" dirty="0" err="1"/>
              <a:t>amp</a:t>
            </a:r>
            <a:r>
              <a:rPr lang="cs-CZ" sz="1200" dirty="0"/>
              <a:t>;um=1&amp;</a:t>
            </a:r>
            <a:r>
              <a:rPr lang="cs-CZ" sz="1200" dirty="0" err="1"/>
              <a:t>amp</a:t>
            </a:r>
            <a:r>
              <a:rPr lang="cs-CZ" sz="1200" dirty="0"/>
              <a:t>;</a:t>
            </a:r>
            <a:r>
              <a:rPr lang="cs-CZ" sz="1200" dirty="0" err="1"/>
              <a:t>itbs</a:t>
            </a:r>
            <a:r>
              <a:rPr lang="cs-CZ" sz="1200" dirty="0"/>
              <a:t>=1Www.google.czonline2012-02-26</a:t>
            </a:r>
          </a:p>
          <a:p>
            <a:pPr algn="just"/>
            <a:r>
              <a:rPr lang="cs-CZ" sz="1200" dirty="0" smtClean="0"/>
              <a:t>Obrázek:</a:t>
            </a:r>
          </a:p>
          <a:p>
            <a:pPr algn="just">
              <a:buNone/>
            </a:pPr>
            <a:r>
              <a:rPr lang="cs-CZ" sz="1200" dirty="0"/>
              <a:t>	</a:t>
            </a:r>
            <a:r>
              <a:rPr lang="cs-CZ" sz="1200" dirty="0" err="1" smtClean="0"/>
              <a:t>version</a:t>
            </a:r>
            <a:r>
              <a:rPr lang="cs-CZ" sz="1200" dirty="0"/>
              <a:t>="1.0"?&gt;Www.google.czonline2012-02-26</a:t>
            </a:r>
          </a:p>
          <a:p>
            <a:pPr algn="just"/>
            <a:r>
              <a:rPr lang="cs-CZ" sz="1200" dirty="0" smtClean="0"/>
              <a:t>Obrázek:</a:t>
            </a:r>
          </a:p>
          <a:p>
            <a:pPr algn="just">
              <a:buNone/>
            </a:pPr>
            <a:r>
              <a:rPr lang="cs-CZ" sz="1200" dirty="0" smtClean="0"/>
              <a:t>	</a:t>
            </a:r>
            <a:r>
              <a:rPr lang="cs-CZ" sz="1200" dirty="0" err="1" smtClean="0"/>
              <a:t>version</a:t>
            </a:r>
            <a:r>
              <a:rPr lang="cs-CZ" sz="1200" dirty="0"/>
              <a:t>="1.0"?&gt;Www.</a:t>
            </a:r>
            <a:r>
              <a:rPr lang="cs-CZ" sz="1200" dirty="0" err="1"/>
              <a:t>google.czhttp</a:t>
            </a:r>
            <a:r>
              <a:rPr lang="cs-CZ" sz="1200" dirty="0"/>
              <a:t>://www.</a:t>
            </a:r>
            <a:r>
              <a:rPr lang="cs-CZ" sz="1200" dirty="0" err="1"/>
              <a:t>google.cz</a:t>
            </a:r>
            <a:r>
              <a:rPr lang="cs-CZ" sz="1200" dirty="0"/>
              <a:t>/</a:t>
            </a:r>
            <a:r>
              <a:rPr lang="cs-CZ" sz="1200" dirty="0" err="1"/>
              <a:t>imgres</a:t>
            </a:r>
            <a:r>
              <a:rPr lang="cs-CZ" sz="1200" dirty="0"/>
              <a:t>?</a:t>
            </a:r>
            <a:r>
              <a:rPr lang="cs-CZ" sz="1200" dirty="0" err="1"/>
              <a:t>imgurl</a:t>
            </a:r>
            <a:r>
              <a:rPr lang="cs-CZ" sz="1200" dirty="0"/>
              <a:t>=http://www.</a:t>
            </a:r>
            <a:r>
              <a:rPr lang="cs-CZ" sz="1200" dirty="0" err="1"/>
              <a:t>priroda.cz</a:t>
            </a:r>
            <a:r>
              <a:rPr lang="cs-CZ" sz="1200" dirty="0"/>
              <a:t>/</a:t>
            </a:r>
            <a:r>
              <a:rPr lang="cs-CZ" sz="1200" dirty="0" err="1"/>
              <a:t>clanky</a:t>
            </a:r>
            <a:r>
              <a:rPr lang="cs-CZ" sz="1200" dirty="0"/>
              <a:t>/foto/</a:t>
            </a:r>
            <a:r>
              <a:rPr lang="cs-CZ" sz="1200" dirty="0" err="1"/>
              <a:t>liska.jpg</a:t>
            </a:r>
            <a:r>
              <a:rPr lang="cs-CZ" sz="1200" dirty="0"/>
              <a:t>&amp;</a:t>
            </a:r>
            <a:r>
              <a:rPr lang="cs-CZ" sz="1200" dirty="0" err="1"/>
              <a:t>amp</a:t>
            </a:r>
            <a:r>
              <a:rPr lang="cs-CZ" sz="1200" dirty="0"/>
              <a:t>;</a:t>
            </a:r>
            <a:r>
              <a:rPr lang="cs-CZ" sz="1200" dirty="0" err="1"/>
              <a:t>imgrefurl</a:t>
            </a:r>
            <a:r>
              <a:rPr lang="cs-CZ" sz="1200" dirty="0"/>
              <a:t>=http://www.</a:t>
            </a:r>
            <a:r>
              <a:rPr lang="cs-CZ" sz="1200" dirty="0" err="1"/>
              <a:t>priroda.cz</a:t>
            </a:r>
            <a:r>
              <a:rPr lang="cs-CZ" sz="1200" dirty="0"/>
              <a:t>/lexikon.</a:t>
            </a:r>
            <a:r>
              <a:rPr lang="cs-CZ" sz="1200" dirty="0" err="1"/>
              <a:t>php</a:t>
            </a:r>
            <a:r>
              <a:rPr lang="cs-CZ" sz="1200" dirty="0"/>
              <a:t>%3Fdetail%3D174&amp;</a:t>
            </a:r>
            <a:r>
              <a:rPr lang="cs-CZ" sz="1200" dirty="0" err="1"/>
              <a:t>amp</a:t>
            </a:r>
            <a:r>
              <a:rPr lang="cs-CZ" sz="1200" dirty="0"/>
              <a:t>;</a:t>
            </a:r>
            <a:r>
              <a:rPr lang="cs-CZ" sz="1200" dirty="0" err="1"/>
              <a:t>usg</a:t>
            </a:r>
            <a:r>
              <a:rPr lang="cs-CZ" sz="1200" dirty="0"/>
              <a:t>=__p5E4UzL88JOp9le3ful5jlBO6fQ=&amp;</a:t>
            </a:r>
            <a:r>
              <a:rPr lang="cs-CZ" sz="1200" dirty="0" err="1"/>
              <a:t>amp</a:t>
            </a:r>
            <a:r>
              <a:rPr lang="cs-CZ" sz="1200" dirty="0"/>
              <a:t>;h=500&amp;</a:t>
            </a:r>
            <a:r>
              <a:rPr lang="cs-CZ" sz="1200" dirty="0" err="1"/>
              <a:t>amp</a:t>
            </a:r>
            <a:r>
              <a:rPr lang="cs-CZ" sz="1200" dirty="0"/>
              <a:t>;w=334&amp;</a:t>
            </a:r>
            <a:r>
              <a:rPr lang="cs-CZ" sz="1200" dirty="0" err="1"/>
              <a:t>amp</a:t>
            </a:r>
            <a:r>
              <a:rPr lang="cs-CZ" sz="1200" dirty="0"/>
              <a:t>;</a:t>
            </a:r>
            <a:r>
              <a:rPr lang="cs-CZ" sz="1200" dirty="0" err="1"/>
              <a:t>sz</a:t>
            </a:r>
            <a:r>
              <a:rPr lang="cs-CZ" sz="1200" dirty="0"/>
              <a:t>=32&amp;</a:t>
            </a:r>
            <a:r>
              <a:rPr lang="cs-CZ" sz="1200" dirty="0" err="1"/>
              <a:t>amp</a:t>
            </a:r>
            <a:r>
              <a:rPr lang="cs-CZ" sz="1200" dirty="0"/>
              <a:t>;</a:t>
            </a:r>
            <a:r>
              <a:rPr lang="cs-CZ" sz="1200" dirty="0" err="1"/>
              <a:t>hl</a:t>
            </a:r>
            <a:r>
              <a:rPr lang="cs-CZ" sz="1200" dirty="0"/>
              <a:t>=</a:t>
            </a:r>
            <a:r>
              <a:rPr lang="cs-CZ" sz="1200" dirty="0" err="1"/>
              <a:t>cs</a:t>
            </a:r>
            <a:r>
              <a:rPr lang="cs-CZ" sz="1200" dirty="0"/>
              <a:t>&amp;</a:t>
            </a:r>
            <a:r>
              <a:rPr lang="cs-CZ" sz="1200" dirty="0" err="1"/>
              <a:t>amp</a:t>
            </a:r>
            <a:r>
              <a:rPr lang="cs-CZ" sz="1200" dirty="0"/>
              <a:t>;start=1&amp;</a:t>
            </a:r>
            <a:r>
              <a:rPr lang="cs-CZ" sz="1200" dirty="0" err="1"/>
              <a:t>amp</a:t>
            </a:r>
            <a:r>
              <a:rPr lang="cs-CZ" sz="1200" dirty="0"/>
              <a:t>;zoom=1&amp;</a:t>
            </a:r>
            <a:r>
              <a:rPr lang="cs-CZ" sz="1200" dirty="0" err="1"/>
              <a:t>amp</a:t>
            </a:r>
            <a:r>
              <a:rPr lang="cs-CZ" sz="1200" dirty="0"/>
              <a:t>;</a:t>
            </a:r>
            <a:r>
              <a:rPr lang="cs-CZ" sz="1200" dirty="0" err="1"/>
              <a:t>tbnid</a:t>
            </a:r>
            <a:r>
              <a:rPr lang="cs-CZ" sz="1200" dirty="0"/>
              <a:t>=BWbVqB5SauOlfM:&amp;</a:t>
            </a:r>
            <a:r>
              <a:rPr lang="cs-CZ" sz="1200" dirty="0" err="1"/>
              <a:t>amp</a:t>
            </a:r>
            <a:r>
              <a:rPr lang="cs-CZ" sz="1200" dirty="0"/>
              <a:t>;</a:t>
            </a:r>
            <a:r>
              <a:rPr lang="cs-CZ" sz="1200" dirty="0" err="1"/>
              <a:t>tbnh</a:t>
            </a:r>
            <a:r>
              <a:rPr lang="cs-CZ" sz="1200" dirty="0"/>
              <a:t>=130&amp;</a:t>
            </a:r>
            <a:r>
              <a:rPr lang="cs-CZ" sz="1200" dirty="0" err="1"/>
              <a:t>amp</a:t>
            </a:r>
            <a:r>
              <a:rPr lang="cs-CZ" sz="1200" dirty="0"/>
              <a:t>;</a:t>
            </a:r>
            <a:r>
              <a:rPr lang="cs-CZ" sz="1200" dirty="0" err="1"/>
              <a:t>tbnw</a:t>
            </a:r>
            <a:r>
              <a:rPr lang="cs-CZ" sz="1200" dirty="0"/>
              <a:t>=87&amp;</a:t>
            </a:r>
            <a:r>
              <a:rPr lang="cs-CZ" sz="1200" dirty="0" err="1"/>
              <a:t>amp</a:t>
            </a:r>
            <a:r>
              <a:rPr lang="cs-CZ" sz="1200" dirty="0"/>
              <a:t>;</a:t>
            </a:r>
            <a:r>
              <a:rPr lang="cs-CZ" sz="1200" dirty="0" err="1"/>
              <a:t>ei</a:t>
            </a:r>
            <a:r>
              <a:rPr lang="cs-CZ" sz="1200" dirty="0"/>
              <a:t>=AiJKT4zqMImdOuXl2OcG&amp;</a:t>
            </a:r>
            <a:r>
              <a:rPr lang="cs-CZ" sz="1200" dirty="0" err="1"/>
              <a:t>amp</a:t>
            </a:r>
            <a:r>
              <a:rPr lang="cs-CZ" sz="1200" dirty="0"/>
              <a:t>;</a:t>
            </a:r>
            <a:r>
              <a:rPr lang="cs-CZ" sz="1200" dirty="0" err="1"/>
              <a:t>prev</a:t>
            </a:r>
            <a:r>
              <a:rPr lang="cs-CZ" sz="1200" dirty="0"/>
              <a:t>=/</a:t>
            </a:r>
            <a:r>
              <a:rPr lang="cs-CZ" sz="1200" dirty="0" err="1"/>
              <a:t>images</a:t>
            </a:r>
            <a:r>
              <a:rPr lang="cs-CZ" sz="1200" dirty="0"/>
              <a:t>%3Fq%3Dli%25C5%25A1ka%2Bobecn%25C3%25A1%26um%3D1%26hl%3Dcs%26sa%3DG%26gbv%3D2%26tbm%3Disch&amp;</a:t>
            </a:r>
            <a:r>
              <a:rPr lang="cs-CZ" sz="1200" dirty="0" err="1"/>
              <a:t>amp</a:t>
            </a:r>
            <a:r>
              <a:rPr lang="cs-CZ" sz="1200" dirty="0"/>
              <a:t>;um=1&amp;</a:t>
            </a:r>
            <a:r>
              <a:rPr lang="cs-CZ" sz="1200" dirty="0" err="1"/>
              <a:t>amp</a:t>
            </a:r>
            <a:r>
              <a:rPr lang="cs-CZ" sz="1200" dirty="0"/>
              <a:t>;</a:t>
            </a:r>
            <a:r>
              <a:rPr lang="cs-CZ" sz="1200" dirty="0" err="1"/>
              <a:t>itbs</a:t>
            </a:r>
            <a:r>
              <a:rPr lang="cs-CZ" sz="1200" dirty="0"/>
              <a:t>=1Www.google.czonline2012-02-26</a:t>
            </a:r>
          </a:p>
          <a:p>
            <a:pPr algn="just"/>
            <a:r>
              <a:rPr lang="cs-CZ" sz="1200" dirty="0" smtClean="0"/>
              <a:t>Obrázek:</a:t>
            </a:r>
            <a:endParaRPr lang="cs-CZ" sz="800" dirty="0" smtClean="0"/>
          </a:p>
          <a:p>
            <a:pPr algn="just">
              <a:buNone/>
            </a:pPr>
            <a:r>
              <a:rPr lang="cs-CZ" sz="800" dirty="0"/>
              <a:t>	</a:t>
            </a:r>
            <a:r>
              <a:rPr lang="cs-CZ" sz="1200" dirty="0" err="1"/>
              <a:t>version</a:t>
            </a:r>
            <a:r>
              <a:rPr lang="cs-CZ" sz="1200" dirty="0"/>
              <a:t>="1.0"?&gt;</a:t>
            </a:r>
            <a:r>
              <a:rPr lang="cs-CZ" sz="1200" dirty="0" err="1"/>
              <a:t>Www.google.czhttp</a:t>
            </a:r>
            <a:r>
              <a:rPr lang="cs-CZ" sz="1200" dirty="0"/>
              <a:t>://www.google.cz/imgres?imgurl=http://www.ezoo.cz/files/foto/113.jpg&amp;amp;imgrefurl=http://www.ezoo.cz/zvire.php%3Fzvire_id%3D6&amp;amp;usg=__KU_Nd4O7IADMBbW7MnyUo0wUfxs=&amp;amp;h=369&amp;amp;w=540&amp;amp;sz=49&amp;amp;hl=cs&amp;amp;start=9&amp;amp;zoom=1&amp;amp;tbnid=5bDcQrK48HJ6OM:&amp;amp;tbnh=90&amp;amp;tbnw=132&amp;amp;ei=WCVKT4raEI2WOpDl6e0N&amp;amp;prev=/</a:t>
            </a:r>
            <a:r>
              <a:rPr lang="cs-CZ" sz="1200" dirty="0" smtClean="0"/>
              <a:t>images%3Fq%3Dveverka%2Bobecn%25C3%25A1%26um%3D1%26hl%3Dcs%26sa%3DG%26gbv%3D2%26tbm%3Disch&amp;amp;um=1&amp;amp;itbs=1Www.google.czonline2012-02-26 </a:t>
            </a:r>
            <a:endParaRPr lang="cs-CZ" sz="1200" dirty="0" smtClean="0"/>
          </a:p>
          <a:p>
            <a:pPr algn="just">
              <a:buNone/>
            </a:pPr>
            <a:endParaRPr lang="cs-CZ" sz="1200" dirty="0"/>
          </a:p>
          <a:p>
            <a:pPr algn="just"/>
            <a:r>
              <a:rPr lang="cs-CZ" sz="1200" dirty="0" smtClean="0"/>
              <a:t>Text: vlastní tvorba autora.</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Lití písma">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62</TotalTime>
  <Words>735</Words>
  <Application>Microsoft Office PowerPoint</Application>
  <PresentationFormat>Předvádění na obrazovce (4:3)</PresentationFormat>
  <Paragraphs>40</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Lití písma</vt:lpstr>
      <vt:lpstr> </vt:lpstr>
      <vt:lpstr>Anotace</vt:lpstr>
      <vt:lpstr>Živočichové v zimě</vt:lpstr>
      <vt:lpstr>Prezentace aplikace PowerPoint</vt:lpstr>
      <vt:lpstr>Vytvoření odlitku stopy ze sádry.</vt:lpstr>
      <vt:lpstr>Liška obecná</vt:lpstr>
      <vt:lpstr>Způsob života</vt:lpstr>
      <vt:lpstr>Veverka obecná</vt:lpstr>
      <vt:lpstr>Výskyt</vt:lpstr>
      <vt:lpstr>Závěrečné otázky</vt:lpstr>
      <vt:lpstr>Citace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Ladislav Charvát</dc:creator>
  <cp:lastModifiedBy>Martin Králík</cp:lastModifiedBy>
  <cp:revision>12</cp:revision>
  <dcterms:created xsi:type="dcterms:W3CDTF">2012-02-26T11:58:02Z</dcterms:created>
  <dcterms:modified xsi:type="dcterms:W3CDTF">2012-03-28T12:30:36Z</dcterms:modified>
</cp:coreProperties>
</file>