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 id="260" r:id="rId6"/>
    <p:sldId id="261" r:id="rId7"/>
    <p:sldId id="263" r:id="rId8"/>
    <p:sldId id="267" r:id="rId9"/>
    <p:sldId id="269" r:id="rId10"/>
    <p:sldId id="266" r:id="rId11"/>
    <p:sldId id="265"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52B65C-13DD-4253-A53F-A1D5EC20CA2A}" type="doc">
      <dgm:prSet loTypeId="urn:microsoft.com/office/officeart/2005/8/layout/vList4#1" loCatId="list" qsTypeId="urn:microsoft.com/office/officeart/2005/8/quickstyle/simple1" qsCatId="simple" csTypeId="urn:microsoft.com/office/officeart/2005/8/colors/accent1_2" csCatId="accent1" phldr="1"/>
      <dgm:spPr/>
      <dgm:t>
        <a:bodyPr/>
        <a:lstStyle/>
        <a:p>
          <a:endParaRPr lang="cs-CZ"/>
        </a:p>
      </dgm:t>
    </dgm:pt>
    <dgm:pt modelId="{49193A61-DE62-4F42-AE16-71E19C34FD13}">
      <dgm:prSet phldrT="[Text]"/>
      <dgm:spPr/>
      <dgm:t>
        <a:bodyPr/>
        <a:lstStyle/>
        <a:p>
          <a:r>
            <a:rPr lang="cs-CZ" dirty="0" smtClean="0"/>
            <a:t>plod lípy</a:t>
          </a:r>
          <a:endParaRPr lang="cs-CZ" dirty="0"/>
        </a:p>
      </dgm:t>
    </dgm:pt>
    <dgm:pt modelId="{41244996-CD71-46E0-A2A4-5144BB31F235}" type="parTrans" cxnId="{96297C5B-1418-4459-A9BB-A55BF54A87AB}">
      <dgm:prSet/>
      <dgm:spPr/>
      <dgm:t>
        <a:bodyPr/>
        <a:lstStyle/>
        <a:p>
          <a:endParaRPr lang="cs-CZ"/>
        </a:p>
      </dgm:t>
    </dgm:pt>
    <dgm:pt modelId="{98ED2C51-F7C5-4F1D-983F-2661C0E304FA}" type="sibTrans" cxnId="{96297C5B-1418-4459-A9BB-A55BF54A87AB}">
      <dgm:prSet/>
      <dgm:spPr/>
      <dgm:t>
        <a:bodyPr/>
        <a:lstStyle/>
        <a:p>
          <a:endParaRPr lang="cs-CZ"/>
        </a:p>
      </dgm:t>
    </dgm:pt>
    <dgm:pt modelId="{2AD7C0B0-5033-4C2A-9158-D33D49847FAF}">
      <dgm:prSet phldrT="[Text]"/>
      <dgm:spPr/>
      <dgm:t>
        <a:bodyPr/>
        <a:lstStyle/>
        <a:p>
          <a:r>
            <a:rPr lang="cs-CZ" dirty="0" smtClean="0"/>
            <a:t>plod vrby</a:t>
          </a:r>
          <a:endParaRPr lang="cs-CZ" dirty="0"/>
        </a:p>
      </dgm:t>
    </dgm:pt>
    <dgm:pt modelId="{58341757-56CE-4F1C-88CB-EEED7FDCF901}" type="parTrans" cxnId="{082E48FC-0B9C-4B73-96D1-D4A7962B5E22}">
      <dgm:prSet/>
      <dgm:spPr/>
      <dgm:t>
        <a:bodyPr/>
        <a:lstStyle/>
        <a:p>
          <a:endParaRPr lang="cs-CZ"/>
        </a:p>
      </dgm:t>
    </dgm:pt>
    <dgm:pt modelId="{EEB66543-D966-42DD-A14A-5F646077F3A7}" type="sibTrans" cxnId="{082E48FC-0B9C-4B73-96D1-D4A7962B5E22}">
      <dgm:prSet/>
      <dgm:spPr/>
      <dgm:t>
        <a:bodyPr/>
        <a:lstStyle/>
        <a:p>
          <a:endParaRPr lang="cs-CZ"/>
        </a:p>
      </dgm:t>
    </dgm:pt>
    <dgm:pt modelId="{F65CD188-4C30-49BD-9CFF-29C56BA7356C}">
      <dgm:prSet phldrT="[Text]"/>
      <dgm:spPr/>
      <dgm:t>
        <a:bodyPr/>
        <a:lstStyle/>
        <a:p>
          <a:r>
            <a:rPr lang="cs-CZ" dirty="0" smtClean="0"/>
            <a:t>plod dubu</a:t>
          </a:r>
          <a:endParaRPr lang="cs-CZ" dirty="0"/>
        </a:p>
      </dgm:t>
    </dgm:pt>
    <dgm:pt modelId="{C62AAAE1-6C38-45F8-9898-E6CA1E418947}" type="parTrans" cxnId="{16CC759E-E788-4BD3-82E8-071D2096C128}">
      <dgm:prSet/>
      <dgm:spPr/>
      <dgm:t>
        <a:bodyPr/>
        <a:lstStyle/>
        <a:p>
          <a:endParaRPr lang="cs-CZ"/>
        </a:p>
      </dgm:t>
    </dgm:pt>
    <dgm:pt modelId="{763A5983-F35F-4247-A75B-BB4B7D4B25C1}" type="sibTrans" cxnId="{16CC759E-E788-4BD3-82E8-071D2096C128}">
      <dgm:prSet/>
      <dgm:spPr/>
      <dgm:t>
        <a:bodyPr/>
        <a:lstStyle/>
        <a:p>
          <a:endParaRPr lang="cs-CZ"/>
        </a:p>
      </dgm:t>
    </dgm:pt>
    <dgm:pt modelId="{DF510F9B-D6B1-4A57-9A51-BAAA3AD39877}" type="pres">
      <dgm:prSet presAssocID="{1252B65C-13DD-4253-A53F-A1D5EC20CA2A}" presName="linear" presStyleCnt="0">
        <dgm:presLayoutVars>
          <dgm:dir/>
          <dgm:resizeHandles val="exact"/>
        </dgm:presLayoutVars>
      </dgm:prSet>
      <dgm:spPr/>
      <dgm:t>
        <a:bodyPr/>
        <a:lstStyle/>
        <a:p>
          <a:endParaRPr lang="cs-CZ"/>
        </a:p>
      </dgm:t>
    </dgm:pt>
    <dgm:pt modelId="{094D91C3-90CF-4161-B2A9-423BA77D919A}" type="pres">
      <dgm:prSet presAssocID="{49193A61-DE62-4F42-AE16-71E19C34FD13}" presName="comp" presStyleCnt="0"/>
      <dgm:spPr/>
    </dgm:pt>
    <dgm:pt modelId="{48437AC7-3665-4EF4-85A5-A0B11151D3B4}" type="pres">
      <dgm:prSet presAssocID="{49193A61-DE62-4F42-AE16-71E19C34FD13}" presName="box" presStyleLbl="node1" presStyleIdx="0" presStyleCnt="3"/>
      <dgm:spPr/>
      <dgm:t>
        <a:bodyPr/>
        <a:lstStyle/>
        <a:p>
          <a:endParaRPr lang="cs-CZ"/>
        </a:p>
      </dgm:t>
    </dgm:pt>
    <dgm:pt modelId="{4E247EEF-C9B5-43E3-AF5B-F4E8123B4062}" type="pres">
      <dgm:prSet presAssocID="{49193A61-DE62-4F42-AE16-71E19C34FD13}" presName="img" presStyleLbl="fgImgPlace1" presStyleIdx="0" presStyleCnt="3" custScaleX="97915"/>
      <dgm:spPr>
        <a:blipFill rotWithShape="0">
          <a:blip xmlns:r="http://schemas.openxmlformats.org/officeDocument/2006/relationships" r:embed="rId1"/>
          <a:stretch>
            <a:fillRect/>
          </a:stretch>
        </a:blipFill>
      </dgm:spPr>
    </dgm:pt>
    <dgm:pt modelId="{AC8BB678-32F3-44BB-9146-C34E4E1F8E0B}" type="pres">
      <dgm:prSet presAssocID="{49193A61-DE62-4F42-AE16-71E19C34FD13}" presName="text" presStyleLbl="node1" presStyleIdx="0" presStyleCnt="3">
        <dgm:presLayoutVars>
          <dgm:bulletEnabled val="1"/>
        </dgm:presLayoutVars>
      </dgm:prSet>
      <dgm:spPr/>
      <dgm:t>
        <a:bodyPr/>
        <a:lstStyle/>
        <a:p>
          <a:endParaRPr lang="cs-CZ"/>
        </a:p>
      </dgm:t>
    </dgm:pt>
    <dgm:pt modelId="{CCA6FF78-2ACC-474F-96C0-FE7B29115C11}" type="pres">
      <dgm:prSet presAssocID="{98ED2C51-F7C5-4F1D-983F-2661C0E304FA}" presName="spacer" presStyleCnt="0"/>
      <dgm:spPr/>
    </dgm:pt>
    <dgm:pt modelId="{28B40D1C-7621-4619-877A-C8F07A8234A4}" type="pres">
      <dgm:prSet presAssocID="{2AD7C0B0-5033-4C2A-9158-D33D49847FAF}" presName="comp" presStyleCnt="0"/>
      <dgm:spPr/>
    </dgm:pt>
    <dgm:pt modelId="{BD81DF2D-8452-473A-B449-CACBFE90EB66}" type="pres">
      <dgm:prSet presAssocID="{2AD7C0B0-5033-4C2A-9158-D33D49847FAF}" presName="box" presStyleLbl="node1" presStyleIdx="1" presStyleCnt="3"/>
      <dgm:spPr/>
      <dgm:t>
        <a:bodyPr/>
        <a:lstStyle/>
        <a:p>
          <a:endParaRPr lang="cs-CZ"/>
        </a:p>
      </dgm:t>
    </dgm:pt>
    <dgm:pt modelId="{7C557E08-E62D-415E-BA17-1F16AC60ED34}" type="pres">
      <dgm:prSet presAssocID="{2AD7C0B0-5033-4C2A-9158-D33D49847FAF}" presName="img" presStyleLbl="fgImgPlace1" presStyleIdx="1" presStyleCnt="3"/>
      <dgm:spPr>
        <a:blipFill rotWithShape="0">
          <a:blip xmlns:r="http://schemas.openxmlformats.org/officeDocument/2006/relationships" r:embed="rId2"/>
          <a:stretch>
            <a:fillRect/>
          </a:stretch>
        </a:blipFill>
      </dgm:spPr>
    </dgm:pt>
    <dgm:pt modelId="{B04B627A-0617-4FE3-B656-F2691294711D}" type="pres">
      <dgm:prSet presAssocID="{2AD7C0B0-5033-4C2A-9158-D33D49847FAF}" presName="text" presStyleLbl="node1" presStyleIdx="1" presStyleCnt="3">
        <dgm:presLayoutVars>
          <dgm:bulletEnabled val="1"/>
        </dgm:presLayoutVars>
      </dgm:prSet>
      <dgm:spPr/>
      <dgm:t>
        <a:bodyPr/>
        <a:lstStyle/>
        <a:p>
          <a:endParaRPr lang="cs-CZ"/>
        </a:p>
      </dgm:t>
    </dgm:pt>
    <dgm:pt modelId="{BAFA8255-1A2C-4124-ABCD-612B814367A3}" type="pres">
      <dgm:prSet presAssocID="{EEB66543-D966-42DD-A14A-5F646077F3A7}" presName="spacer" presStyleCnt="0"/>
      <dgm:spPr/>
    </dgm:pt>
    <dgm:pt modelId="{4BF9EABC-1145-4D59-A20C-9BD0CC8CE26B}" type="pres">
      <dgm:prSet presAssocID="{F65CD188-4C30-49BD-9CFF-29C56BA7356C}" presName="comp" presStyleCnt="0"/>
      <dgm:spPr/>
    </dgm:pt>
    <dgm:pt modelId="{C8470E6F-5D6D-4D59-BD9C-E684D04A6E82}" type="pres">
      <dgm:prSet presAssocID="{F65CD188-4C30-49BD-9CFF-29C56BA7356C}" presName="box" presStyleLbl="node1" presStyleIdx="2" presStyleCnt="3"/>
      <dgm:spPr/>
      <dgm:t>
        <a:bodyPr/>
        <a:lstStyle/>
        <a:p>
          <a:endParaRPr lang="cs-CZ"/>
        </a:p>
      </dgm:t>
    </dgm:pt>
    <dgm:pt modelId="{DF6CF488-A013-4AFA-8265-80FB7C0AB2EA}" type="pres">
      <dgm:prSet presAssocID="{F65CD188-4C30-49BD-9CFF-29C56BA7356C}" presName="img" presStyleLbl="fgImgPlace1" presStyleIdx="2" presStyleCnt="3"/>
      <dgm:spPr>
        <a:blipFill rotWithShape="0">
          <a:blip xmlns:r="http://schemas.openxmlformats.org/officeDocument/2006/relationships" r:embed="rId3"/>
          <a:stretch>
            <a:fillRect/>
          </a:stretch>
        </a:blipFill>
      </dgm:spPr>
    </dgm:pt>
    <dgm:pt modelId="{8635EDE6-00CA-4928-871A-DC68029E12DB}" type="pres">
      <dgm:prSet presAssocID="{F65CD188-4C30-49BD-9CFF-29C56BA7356C}" presName="text" presStyleLbl="node1" presStyleIdx="2" presStyleCnt="3">
        <dgm:presLayoutVars>
          <dgm:bulletEnabled val="1"/>
        </dgm:presLayoutVars>
      </dgm:prSet>
      <dgm:spPr/>
      <dgm:t>
        <a:bodyPr/>
        <a:lstStyle/>
        <a:p>
          <a:endParaRPr lang="cs-CZ"/>
        </a:p>
      </dgm:t>
    </dgm:pt>
  </dgm:ptLst>
  <dgm:cxnLst>
    <dgm:cxn modelId="{16CC759E-E788-4BD3-82E8-071D2096C128}" srcId="{1252B65C-13DD-4253-A53F-A1D5EC20CA2A}" destId="{F65CD188-4C30-49BD-9CFF-29C56BA7356C}" srcOrd="2" destOrd="0" parTransId="{C62AAAE1-6C38-45F8-9898-E6CA1E418947}" sibTransId="{763A5983-F35F-4247-A75B-BB4B7D4B25C1}"/>
    <dgm:cxn modelId="{96297C5B-1418-4459-A9BB-A55BF54A87AB}" srcId="{1252B65C-13DD-4253-A53F-A1D5EC20CA2A}" destId="{49193A61-DE62-4F42-AE16-71E19C34FD13}" srcOrd="0" destOrd="0" parTransId="{41244996-CD71-46E0-A2A4-5144BB31F235}" sibTransId="{98ED2C51-F7C5-4F1D-983F-2661C0E304FA}"/>
    <dgm:cxn modelId="{082E48FC-0B9C-4B73-96D1-D4A7962B5E22}" srcId="{1252B65C-13DD-4253-A53F-A1D5EC20CA2A}" destId="{2AD7C0B0-5033-4C2A-9158-D33D49847FAF}" srcOrd="1" destOrd="0" parTransId="{58341757-56CE-4F1C-88CB-EEED7FDCF901}" sibTransId="{EEB66543-D966-42DD-A14A-5F646077F3A7}"/>
    <dgm:cxn modelId="{9A49A2CB-AF37-4A45-9B17-80E32D8B1FEB}" type="presOf" srcId="{2AD7C0B0-5033-4C2A-9158-D33D49847FAF}" destId="{B04B627A-0617-4FE3-B656-F2691294711D}" srcOrd="1" destOrd="0" presId="urn:microsoft.com/office/officeart/2005/8/layout/vList4#1"/>
    <dgm:cxn modelId="{FAADBA40-0BA1-4C0B-AB48-A8D91ED293C9}" type="presOf" srcId="{1252B65C-13DD-4253-A53F-A1D5EC20CA2A}" destId="{DF510F9B-D6B1-4A57-9A51-BAAA3AD39877}" srcOrd="0" destOrd="0" presId="urn:microsoft.com/office/officeart/2005/8/layout/vList4#1"/>
    <dgm:cxn modelId="{20989737-1DD9-48EB-9356-52DE8703FD40}" type="presOf" srcId="{49193A61-DE62-4F42-AE16-71E19C34FD13}" destId="{48437AC7-3665-4EF4-85A5-A0B11151D3B4}" srcOrd="0" destOrd="0" presId="urn:microsoft.com/office/officeart/2005/8/layout/vList4#1"/>
    <dgm:cxn modelId="{53C0616E-616C-4A5D-B892-847A24B4BEAB}" type="presOf" srcId="{49193A61-DE62-4F42-AE16-71E19C34FD13}" destId="{AC8BB678-32F3-44BB-9146-C34E4E1F8E0B}" srcOrd="1" destOrd="0" presId="urn:microsoft.com/office/officeart/2005/8/layout/vList4#1"/>
    <dgm:cxn modelId="{8F5B25EC-06FB-4C54-8DF4-5583860DC24C}" type="presOf" srcId="{2AD7C0B0-5033-4C2A-9158-D33D49847FAF}" destId="{BD81DF2D-8452-473A-B449-CACBFE90EB66}" srcOrd="0" destOrd="0" presId="urn:microsoft.com/office/officeart/2005/8/layout/vList4#1"/>
    <dgm:cxn modelId="{E27F0508-90A3-4209-9EB9-40B59188D27A}" type="presOf" srcId="{F65CD188-4C30-49BD-9CFF-29C56BA7356C}" destId="{8635EDE6-00CA-4928-871A-DC68029E12DB}" srcOrd="1" destOrd="0" presId="urn:microsoft.com/office/officeart/2005/8/layout/vList4#1"/>
    <dgm:cxn modelId="{92CFBFF2-F63B-4D75-B181-C1AFAB85AC90}" type="presOf" srcId="{F65CD188-4C30-49BD-9CFF-29C56BA7356C}" destId="{C8470E6F-5D6D-4D59-BD9C-E684D04A6E82}" srcOrd="0" destOrd="0" presId="urn:microsoft.com/office/officeart/2005/8/layout/vList4#1"/>
    <dgm:cxn modelId="{B1BB4DE5-6419-41EA-9BF2-40251EC34E04}" type="presParOf" srcId="{DF510F9B-D6B1-4A57-9A51-BAAA3AD39877}" destId="{094D91C3-90CF-4161-B2A9-423BA77D919A}" srcOrd="0" destOrd="0" presId="urn:microsoft.com/office/officeart/2005/8/layout/vList4#1"/>
    <dgm:cxn modelId="{F30C7EBF-B279-4C72-A273-D965610A258E}" type="presParOf" srcId="{094D91C3-90CF-4161-B2A9-423BA77D919A}" destId="{48437AC7-3665-4EF4-85A5-A0B11151D3B4}" srcOrd="0" destOrd="0" presId="urn:microsoft.com/office/officeart/2005/8/layout/vList4#1"/>
    <dgm:cxn modelId="{14304989-F937-407A-BCBE-AB8E4005321A}" type="presParOf" srcId="{094D91C3-90CF-4161-B2A9-423BA77D919A}" destId="{4E247EEF-C9B5-43E3-AF5B-F4E8123B4062}" srcOrd="1" destOrd="0" presId="urn:microsoft.com/office/officeart/2005/8/layout/vList4#1"/>
    <dgm:cxn modelId="{B45FC048-7917-42D2-BDEC-26B6C13E34FC}" type="presParOf" srcId="{094D91C3-90CF-4161-B2A9-423BA77D919A}" destId="{AC8BB678-32F3-44BB-9146-C34E4E1F8E0B}" srcOrd="2" destOrd="0" presId="urn:microsoft.com/office/officeart/2005/8/layout/vList4#1"/>
    <dgm:cxn modelId="{878D390F-F967-4E36-ACF8-6059C6C875FA}" type="presParOf" srcId="{DF510F9B-D6B1-4A57-9A51-BAAA3AD39877}" destId="{CCA6FF78-2ACC-474F-96C0-FE7B29115C11}" srcOrd="1" destOrd="0" presId="urn:microsoft.com/office/officeart/2005/8/layout/vList4#1"/>
    <dgm:cxn modelId="{3E15221C-1D31-4761-A7F1-9443D96BC412}" type="presParOf" srcId="{DF510F9B-D6B1-4A57-9A51-BAAA3AD39877}" destId="{28B40D1C-7621-4619-877A-C8F07A8234A4}" srcOrd="2" destOrd="0" presId="urn:microsoft.com/office/officeart/2005/8/layout/vList4#1"/>
    <dgm:cxn modelId="{0A172A96-0395-41A1-8891-F8309152E5B7}" type="presParOf" srcId="{28B40D1C-7621-4619-877A-C8F07A8234A4}" destId="{BD81DF2D-8452-473A-B449-CACBFE90EB66}" srcOrd="0" destOrd="0" presId="urn:microsoft.com/office/officeart/2005/8/layout/vList4#1"/>
    <dgm:cxn modelId="{DEEE4B71-EEA3-4194-A3C8-E847B5F3D677}" type="presParOf" srcId="{28B40D1C-7621-4619-877A-C8F07A8234A4}" destId="{7C557E08-E62D-415E-BA17-1F16AC60ED34}" srcOrd="1" destOrd="0" presId="urn:microsoft.com/office/officeart/2005/8/layout/vList4#1"/>
    <dgm:cxn modelId="{4BE6C266-EFD6-43C6-B5D8-15B3E347C312}" type="presParOf" srcId="{28B40D1C-7621-4619-877A-C8F07A8234A4}" destId="{B04B627A-0617-4FE3-B656-F2691294711D}" srcOrd="2" destOrd="0" presId="urn:microsoft.com/office/officeart/2005/8/layout/vList4#1"/>
    <dgm:cxn modelId="{1FFA1421-9C3C-47E2-B7C9-7E22024BB954}" type="presParOf" srcId="{DF510F9B-D6B1-4A57-9A51-BAAA3AD39877}" destId="{BAFA8255-1A2C-4124-ABCD-612B814367A3}" srcOrd="3" destOrd="0" presId="urn:microsoft.com/office/officeart/2005/8/layout/vList4#1"/>
    <dgm:cxn modelId="{0F662909-7B02-4D74-8EB1-682B2E2C4F51}" type="presParOf" srcId="{DF510F9B-D6B1-4A57-9A51-BAAA3AD39877}" destId="{4BF9EABC-1145-4D59-A20C-9BD0CC8CE26B}" srcOrd="4" destOrd="0" presId="urn:microsoft.com/office/officeart/2005/8/layout/vList4#1"/>
    <dgm:cxn modelId="{04F2E021-C748-4620-86AD-DB71D685310F}" type="presParOf" srcId="{4BF9EABC-1145-4D59-A20C-9BD0CC8CE26B}" destId="{C8470E6F-5D6D-4D59-BD9C-E684D04A6E82}" srcOrd="0" destOrd="0" presId="urn:microsoft.com/office/officeart/2005/8/layout/vList4#1"/>
    <dgm:cxn modelId="{04F81809-E0D6-4FF4-A60B-82911DB6AD18}" type="presParOf" srcId="{4BF9EABC-1145-4D59-A20C-9BD0CC8CE26B}" destId="{DF6CF488-A013-4AFA-8265-80FB7C0AB2EA}" srcOrd="1" destOrd="0" presId="urn:microsoft.com/office/officeart/2005/8/layout/vList4#1"/>
    <dgm:cxn modelId="{BB74E595-0A64-4014-9175-9622069033CE}" type="presParOf" srcId="{4BF9EABC-1145-4D59-A20C-9BD0CC8CE26B}" destId="{8635EDE6-00CA-4928-871A-DC68029E12DB}" srcOrd="2" destOrd="0" presId="urn:microsoft.com/office/officeart/2005/8/layout/vList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37AC7-3665-4EF4-85A5-A0B11151D3B4}">
      <dsp:nvSpPr>
        <dsp:cNvPr id="0" name=""/>
        <dsp:cNvSpPr/>
      </dsp:nvSpPr>
      <dsp:spPr>
        <a:xfrm>
          <a:off x="0" y="0"/>
          <a:ext cx="6096000" cy="1270000"/>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lvl="0" algn="l" defTabSz="2667000">
            <a:lnSpc>
              <a:spcPct val="90000"/>
            </a:lnSpc>
            <a:spcBef>
              <a:spcPct val="0"/>
            </a:spcBef>
            <a:spcAft>
              <a:spcPct val="35000"/>
            </a:spcAft>
          </a:pPr>
          <a:r>
            <a:rPr lang="cs-CZ" sz="6000" kern="1200" dirty="0" smtClean="0"/>
            <a:t>plod lípy</a:t>
          </a:r>
          <a:endParaRPr lang="cs-CZ" sz="6000" kern="1200" dirty="0"/>
        </a:p>
      </dsp:txBody>
      <dsp:txXfrm>
        <a:off x="1346200" y="0"/>
        <a:ext cx="4749800" cy="1270000"/>
      </dsp:txXfrm>
    </dsp:sp>
    <dsp:sp modelId="{4E247EEF-C9B5-43E3-AF5B-F4E8123B4062}">
      <dsp:nvSpPr>
        <dsp:cNvPr id="0" name=""/>
        <dsp:cNvSpPr/>
      </dsp:nvSpPr>
      <dsp:spPr>
        <a:xfrm>
          <a:off x="139710" y="127000"/>
          <a:ext cx="1193779" cy="1016000"/>
        </a:xfrm>
        <a:prstGeom prst="roundRect">
          <a:avLst>
            <a:gd name="adj" fmla="val 10000"/>
          </a:avLst>
        </a:prstGeom>
        <a:blipFill rotWithShape="0">
          <a:blip xmlns:r="http://schemas.openxmlformats.org/officeDocument/2006/relationships" r:embed="rId1"/>
          <a:stretch>
            <a:fillRect/>
          </a:stretch>
        </a:blipFill>
        <a:ln w="381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81DF2D-8452-473A-B449-CACBFE90EB66}">
      <dsp:nvSpPr>
        <dsp:cNvPr id="0" name=""/>
        <dsp:cNvSpPr/>
      </dsp:nvSpPr>
      <dsp:spPr>
        <a:xfrm>
          <a:off x="0" y="1397000"/>
          <a:ext cx="6096000" cy="126999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lvl="0" algn="l" defTabSz="2667000">
            <a:lnSpc>
              <a:spcPct val="90000"/>
            </a:lnSpc>
            <a:spcBef>
              <a:spcPct val="0"/>
            </a:spcBef>
            <a:spcAft>
              <a:spcPct val="35000"/>
            </a:spcAft>
          </a:pPr>
          <a:r>
            <a:rPr lang="cs-CZ" sz="6000" kern="1200" dirty="0" smtClean="0"/>
            <a:t>plod vrby</a:t>
          </a:r>
          <a:endParaRPr lang="cs-CZ" sz="6000" kern="1200" dirty="0"/>
        </a:p>
      </dsp:txBody>
      <dsp:txXfrm>
        <a:off x="1346200" y="1397000"/>
        <a:ext cx="4749800" cy="1269999"/>
      </dsp:txXfrm>
    </dsp:sp>
    <dsp:sp modelId="{7C557E08-E62D-415E-BA17-1F16AC60ED34}">
      <dsp:nvSpPr>
        <dsp:cNvPr id="0" name=""/>
        <dsp:cNvSpPr/>
      </dsp:nvSpPr>
      <dsp:spPr>
        <a:xfrm>
          <a:off x="126999" y="1523999"/>
          <a:ext cx="1219200" cy="1015999"/>
        </a:xfrm>
        <a:prstGeom prst="roundRect">
          <a:avLst>
            <a:gd name="adj" fmla="val 10000"/>
          </a:avLst>
        </a:prstGeom>
        <a:blipFill rotWithShape="0">
          <a:blip xmlns:r="http://schemas.openxmlformats.org/officeDocument/2006/relationships" r:embed="rId2"/>
          <a:stretch>
            <a:fillRect/>
          </a:stretch>
        </a:blipFill>
        <a:ln w="381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470E6F-5D6D-4D59-BD9C-E684D04A6E82}">
      <dsp:nvSpPr>
        <dsp:cNvPr id="0" name=""/>
        <dsp:cNvSpPr/>
      </dsp:nvSpPr>
      <dsp:spPr>
        <a:xfrm>
          <a:off x="0" y="2793999"/>
          <a:ext cx="6096000" cy="126999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lvl="0" algn="l" defTabSz="2667000">
            <a:lnSpc>
              <a:spcPct val="90000"/>
            </a:lnSpc>
            <a:spcBef>
              <a:spcPct val="0"/>
            </a:spcBef>
            <a:spcAft>
              <a:spcPct val="35000"/>
            </a:spcAft>
          </a:pPr>
          <a:r>
            <a:rPr lang="cs-CZ" sz="6000" kern="1200" dirty="0" smtClean="0"/>
            <a:t>plod dubu</a:t>
          </a:r>
          <a:endParaRPr lang="cs-CZ" sz="6000" kern="1200" dirty="0"/>
        </a:p>
      </dsp:txBody>
      <dsp:txXfrm>
        <a:off x="1346200" y="2793999"/>
        <a:ext cx="4749800" cy="1269999"/>
      </dsp:txXfrm>
    </dsp:sp>
    <dsp:sp modelId="{DF6CF488-A013-4AFA-8265-80FB7C0AB2EA}">
      <dsp:nvSpPr>
        <dsp:cNvPr id="0" name=""/>
        <dsp:cNvSpPr/>
      </dsp:nvSpPr>
      <dsp:spPr>
        <a:xfrm>
          <a:off x="126999" y="2920999"/>
          <a:ext cx="1219200" cy="1015999"/>
        </a:xfrm>
        <a:prstGeom prst="roundRect">
          <a:avLst>
            <a:gd name="adj" fmla="val 10000"/>
          </a:avLst>
        </a:prstGeom>
        <a:blipFill rotWithShape="0">
          <a:blip xmlns:r="http://schemas.openxmlformats.org/officeDocument/2006/relationships" r:embed="rId3"/>
          <a:stretch>
            <a:fillRect/>
          </a:stretch>
        </a:blipFill>
        <a:ln w="381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A5135D67-7DA0-4D47-8A03-C984ECA86BEB}" type="datetimeFigureOut">
              <a:rPr lang="cs-CZ" smtClean="0"/>
              <a:pPr/>
              <a:t>28.3.2012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1F509CD9-DF12-40C5-BC18-3E60315B24CF}"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F509CD9-DF12-40C5-BC18-3E60315B24C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A5135D67-7DA0-4D47-8A03-C984ECA86BEB}" type="datetimeFigureOut">
              <a:rPr lang="cs-CZ" smtClean="0"/>
              <a:pPr/>
              <a:t>28.3.2012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1F509CD9-DF12-40C5-BC18-3E60315B24CF}"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1F509CD9-DF12-40C5-BC18-3E60315B24CF}"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1F509CD9-DF12-40C5-BC18-3E60315B24C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1F509CD9-DF12-40C5-BC18-3E60315B24CF}"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1F509CD9-DF12-40C5-BC18-3E60315B24C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A5135D67-7DA0-4D47-8A03-C984ECA86BEB}" type="datetimeFigureOut">
              <a:rPr lang="cs-CZ" smtClean="0"/>
              <a:pPr/>
              <a:t>28.3.2012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1F509CD9-DF12-40C5-BC18-3E60315B24CF}"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A5135D67-7DA0-4D47-8A03-C984ECA86BEB}" type="datetimeFigureOut">
              <a:rPr lang="cs-CZ" smtClean="0"/>
              <a:pPr/>
              <a:t>28.3.2012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1F509CD9-DF12-40C5-BC18-3E60315B24CF}"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F509CD9-DF12-40C5-BC18-3E60315B24C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A5135D67-7DA0-4D47-8A03-C984ECA86BEB}" type="datetimeFigureOut">
              <a:rPr lang="cs-CZ" smtClean="0"/>
              <a:pPr/>
              <a:t>28.3.2012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1F509CD9-DF12-40C5-BC18-3E60315B24C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A5135D67-7DA0-4D47-8A03-C984ECA86BEB}" type="datetimeFigureOut">
              <a:rPr lang="cs-CZ" smtClean="0"/>
              <a:pPr/>
              <a:t>28.3.2012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1F509CD9-DF12-40C5-BC18-3E60315B24CF}"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1"/>
          <p:cNvSpPr>
            <a:spLocks noGrp="1"/>
          </p:cNvSpPr>
          <p:nvPr>
            <p:ph type="ctrTitle"/>
          </p:nvPr>
        </p:nvSpPr>
        <p:spPr/>
        <p:txBody>
          <a:bodyPr/>
          <a:lstStyle/>
          <a:p>
            <a:pPr eaLnBrk="1" hangingPunct="1"/>
            <a:r>
              <a:rPr lang="cs-CZ" smtClean="0"/>
              <a:t/>
            </a:r>
            <a:br>
              <a:rPr lang="cs-CZ" smtClean="0"/>
            </a:br>
            <a:endParaRPr lang="cs-CZ" smtClean="0"/>
          </a:p>
        </p:txBody>
      </p:sp>
      <p:sp>
        <p:nvSpPr>
          <p:cNvPr id="3" name="Podnadpis 2"/>
          <p:cNvSpPr>
            <a:spLocks noGrp="1"/>
          </p:cNvSpPr>
          <p:nvPr>
            <p:ph type="subTitle" idx="1"/>
          </p:nvPr>
        </p:nvSpPr>
        <p:spPr>
          <a:xfrm>
            <a:off x="1258888" y="3644900"/>
            <a:ext cx="7456516" cy="1752600"/>
          </a:xfrm>
        </p:spPr>
        <p:txBody>
          <a:bodyPr rtlCol="0">
            <a:normAutofit fontScale="70000" lnSpcReduction="20000"/>
          </a:bodyPr>
          <a:lstStyle/>
          <a:p>
            <a:pPr eaLnBrk="1" hangingPunct="1">
              <a:defRPr/>
            </a:pPr>
            <a:r>
              <a:rPr lang="cs-CZ" dirty="0" smtClean="0"/>
              <a:t>Název školy:  </a:t>
            </a:r>
            <a:r>
              <a:rPr lang="cs-CZ" i="1" dirty="0" smtClean="0"/>
              <a:t>Základní škola a mateřská škola, </a:t>
            </a:r>
            <a:r>
              <a:rPr lang="cs-CZ" i="1" noProof="1" smtClean="0"/>
              <a:t>Hlušice</a:t>
            </a:r>
            <a:endParaRPr lang="cs-CZ" noProof="1" smtClean="0"/>
          </a:p>
          <a:p>
            <a:pPr eaLnBrk="1" hangingPunct="1">
              <a:defRPr/>
            </a:pPr>
            <a:r>
              <a:rPr lang="cs-CZ" dirty="0" smtClean="0"/>
              <a:t>Autor: </a:t>
            </a:r>
            <a:r>
              <a:rPr lang="cs-CZ" i="1" dirty="0" smtClean="0">
                <a:solidFill>
                  <a:srgbClr val="FFC000"/>
                </a:solidFill>
              </a:rPr>
              <a:t>Mgr. </a:t>
            </a:r>
            <a:r>
              <a:rPr lang="cs-CZ" i="1" dirty="0" err="1" smtClean="0">
                <a:solidFill>
                  <a:srgbClr val="FFC000"/>
                </a:solidFill>
              </a:rPr>
              <a:t>Nikol</a:t>
            </a:r>
            <a:r>
              <a:rPr lang="cs-CZ" i="1" dirty="0" smtClean="0">
                <a:solidFill>
                  <a:srgbClr val="FFC000"/>
                </a:solidFill>
              </a:rPr>
              <a:t> Charvátová</a:t>
            </a:r>
            <a:endParaRPr lang="cs-CZ" dirty="0" smtClean="0">
              <a:solidFill>
                <a:srgbClr val="FFC000"/>
              </a:solidFill>
            </a:endParaRPr>
          </a:p>
          <a:p>
            <a:pPr eaLnBrk="1" hangingPunct="1">
              <a:defRPr/>
            </a:pPr>
            <a:r>
              <a:rPr lang="cs-CZ" dirty="0" smtClean="0"/>
              <a:t>Číslo projektu: CZ.1.07/1.4.00/21.3235</a:t>
            </a:r>
          </a:p>
          <a:p>
            <a:pPr eaLnBrk="1" hangingPunct="1">
              <a:defRPr/>
            </a:pPr>
            <a:r>
              <a:rPr lang="cs-CZ" dirty="0" smtClean="0"/>
              <a:t>Název:	 VY_32_INOVACE_</a:t>
            </a:r>
            <a:r>
              <a:rPr lang="cs-CZ" dirty="0" smtClean="0">
                <a:solidFill>
                  <a:srgbClr val="FFC000"/>
                </a:solidFill>
              </a:rPr>
              <a:t>1B_18_Dřeviny </a:t>
            </a:r>
          </a:p>
          <a:p>
            <a:pPr eaLnBrk="1" hangingPunct="1">
              <a:defRPr/>
            </a:pPr>
            <a:r>
              <a:rPr lang="cs-CZ" dirty="0" smtClean="0"/>
              <a:t>Téma: </a:t>
            </a:r>
            <a:r>
              <a:rPr lang="cs-CZ" dirty="0" smtClean="0">
                <a:solidFill>
                  <a:srgbClr val="FFC000"/>
                </a:solidFill>
              </a:rPr>
              <a:t>Prvouka a přírodověda na 1. stupni</a:t>
            </a:r>
            <a:endParaRPr lang="en-GB" dirty="0" smtClean="0">
              <a:solidFill>
                <a:srgbClr val="FFC000"/>
              </a:solidFill>
            </a:endParaRPr>
          </a:p>
          <a:p>
            <a:pPr eaLnBrk="1" fontAlgn="auto" hangingPunct="1">
              <a:spcAft>
                <a:spcPts val="0"/>
              </a:spcAft>
              <a:buFont typeface="Arial" pitchFamily="34" charset="0"/>
              <a:buNone/>
              <a:defRPr/>
            </a:pPr>
            <a:endParaRPr lang="cs-CZ" dirty="0"/>
          </a:p>
        </p:txBody>
      </p:sp>
      <p:sp>
        <p:nvSpPr>
          <p:cNvPr id="5" name="Zástupný symbol pro datum 4"/>
          <p:cNvSpPr>
            <a:spLocks noGrp="1"/>
          </p:cNvSpPr>
          <p:nvPr>
            <p:ph type="dt" sz="half" idx="10"/>
          </p:nvPr>
        </p:nvSpPr>
        <p:spPr/>
        <p:txBody>
          <a:bodyPr/>
          <a:lstStyle/>
          <a:p>
            <a:fld id="{B46BF374-7299-4B21-8BAA-8B9E1A7EF9ED}" type="datetime1">
              <a:rPr lang="cs-CZ" smtClean="0"/>
              <a:pPr/>
              <a:t>28.3.2012</a:t>
            </a:fld>
            <a:endParaRPr lang="cs-CZ"/>
          </a:p>
        </p:txBody>
      </p:sp>
      <p:pic>
        <p:nvPicPr>
          <p:cNvPr id="18436" name="obrázek 1"/>
          <p:cNvPicPr>
            <a:picLocks noChangeAspect="1" noChangeArrowheads="1"/>
          </p:cNvPicPr>
          <p:nvPr/>
        </p:nvPicPr>
        <p:blipFill>
          <a:blip r:embed="rId2" cstate="print"/>
          <a:srcRect/>
          <a:stretch>
            <a:fillRect/>
          </a:stretch>
        </p:blipFill>
        <p:spPr bwMode="auto">
          <a:xfrm>
            <a:off x="1547813" y="1052513"/>
            <a:ext cx="5753100" cy="14097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Anotace</a:t>
            </a:r>
            <a:endParaRPr lang="cs-CZ" dirty="0"/>
          </a:p>
        </p:txBody>
      </p:sp>
      <p:sp>
        <p:nvSpPr>
          <p:cNvPr id="6" name="Zástupný symbol pro obsah 5"/>
          <p:cNvSpPr>
            <a:spLocks noGrp="1"/>
          </p:cNvSpPr>
          <p:nvPr>
            <p:ph idx="1"/>
          </p:nvPr>
        </p:nvSpPr>
        <p:spPr/>
        <p:txBody>
          <a:bodyPr>
            <a:normAutofit fontScale="70000" lnSpcReduction="20000"/>
          </a:bodyPr>
          <a:lstStyle/>
          <a:p>
            <a:pPr algn="just">
              <a:lnSpc>
                <a:spcPct val="160000"/>
              </a:lnSpc>
            </a:pPr>
            <a:r>
              <a:rPr lang="cs-CZ" dirty="0" smtClean="0"/>
              <a:t>Žáci si zopakují základní informace o dřevinách ze třetího ročníku. Dále se blíže seznámí s detailnějšími informacemi o lípě, dubu a vrbě. Určují plody těchto dřevin podle názorných ukázek. Žáci se pomocí dalšího textu s obrázkem seznámí s fotosyntézou v lese. V závěru hodiny žáci odpovídají na dané otázky a společně s učitelem se věnují tématu pomocí odborných knih.Není zde vyloučená ani vycházka do blízkého lesa a činnost určování dřevin.</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Dřeviny</a:t>
            </a:r>
            <a:endParaRPr lang="cs-CZ" dirty="0"/>
          </a:p>
        </p:txBody>
      </p:sp>
      <p:sp>
        <p:nvSpPr>
          <p:cNvPr id="3" name="Zástupný symbol pro obsah 2"/>
          <p:cNvSpPr>
            <a:spLocks noGrp="1"/>
          </p:cNvSpPr>
          <p:nvPr>
            <p:ph idx="1"/>
          </p:nvPr>
        </p:nvSpPr>
        <p:spPr/>
        <p:txBody>
          <a:bodyPr/>
          <a:lstStyle/>
          <a:p>
            <a:r>
              <a:rPr lang="cs-CZ" dirty="0" smtClean="0"/>
              <a:t>Na pokraji lesa, na stráni, na mezi nebo u polní cesty nás upoutá statní velikáni – krásně vzrostlé stromy. Staré stromy chráníme jako vzácnou památku. Nesmíme je poškozovat. Některé stromy jsou dokonce chráněny zákonem. V dnešní hodině si o některých statných velikánech lesa povíme několik málo informací.</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Lípa srdčitá</a:t>
            </a:r>
            <a:endParaRPr lang="cs-CZ" dirty="0"/>
          </a:p>
        </p:txBody>
      </p:sp>
      <p:sp>
        <p:nvSpPr>
          <p:cNvPr id="4" name="Zástupný symbol pro text 3"/>
          <p:cNvSpPr>
            <a:spLocks noGrp="1"/>
          </p:cNvSpPr>
          <p:nvPr>
            <p:ph type="body" idx="2"/>
          </p:nvPr>
        </p:nvSpPr>
        <p:spPr>
          <a:xfrm>
            <a:off x="4963136" y="1107560"/>
            <a:ext cx="3931920" cy="5464712"/>
          </a:xfrm>
        </p:spPr>
        <p:txBody>
          <a:bodyPr>
            <a:normAutofit/>
          </a:bodyPr>
          <a:lstStyle/>
          <a:p>
            <a:r>
              <a:rPr lang="cs-CZ" dirty="0"/>
              <a:t>Lípa, náš národní strom, patří mezi listnaté opadavé stromy. většinou se jedná o velmi statné, urostlé stromy, vysoké až 30 m nebo příležitostně i více. Vyznačují se vysoko klenutou, upravenou korunou.Na větvích jsou listy střídavě posazené. Mají srdčitý tvar a zřetelné je jejich ozubení na obryse. Na lícové straně jsou tmavozelené a lesklé, z rubu modrozelené. U paždích můžeme pozorovat rezavé ochlupení. Na jaře se objeví vejcovité, černohnědé pupeny. V červnu či červenci můžeme vidět lípy kvést. Celé latovité květenství žlutavě bílých květů s výraznými tyčinkami je srostlé s podpůrným listem. Lípa je významnou medonosnou rostlinou. Včelky to dobře vědí a tak jsou lípy v době květu jimi doslova obaleny. Nepříliš známým plodem lípy je oříšek. Tato typická středoevropská dřevina se vyskytuje po celém našem území. Časté jsou uměle vysazované aleje lip. Je také stálou součástí smíšených podhorských a horských lesů. Nejsou výjimkou ani staré lípy, které patří mezi naše přírodní památky.</a:t>
            </a:r>
          </a:p>
        </p:txBody>
      </p:sp>
      <p:pic>
        <p:nvPicPr>
          <p:cNvPr id="5" name="Zástupný symbol pro obsah 4" descr="lípa.srdčitá.bmp"/>
          <p:cNvPicPr>
            <a:picLocks noGrp="1" noChangeAspect="1"/>
          </p:cNvPicPr>
          <p:nvPr>
            <p:ph sz="half" idx="1"/>
          </p:nvPr>
        </p:nvPicPr>
        <p:blipFill>
          <a:blip r:embed="rId2" cstate="print"/>
          <a:stretch>
            <a:fillRect/>
          </a:stretch>
        </p:blipFill>
        <p:spPr>
          <a:xfrm>
            <a:off x="714348" y="1071546"/>
            <a:ext cx="4024390" cy="5143536"/>
          </a:xfr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Dub letní</a:t>
            </a:r>
            <a:endParaRPr lang="cs-CZ" dirty="0"/>
          </a:p>
        </p:txBody>
      </p:sp>
      <p:sp>
        <p:nvSpPr>
          <p:cNvPr id="4" name="Zástupný symbol pro text 3"/>
          <p:cNvSpPr>
            <a:spLocks noGrp="1"/>
          </p:cNvSpPr>
          <p:nvPr>
            <p:ph type="body" idx="2"/>
          </p:nvPr>
        </p:nvSpPr>
        <p:spPr>
          <a:xfrm>
            <a:off x="4963136" y="1107560"/>
            <a:ext cx="3931920" cy="5036084"/>
          </a:xfrm>
        </p:spPr>
        <p:txBody>
          <a:bodyPr>
            <a:normAutofit/>
          </a:bodyPr>
          <a:lstStyle/>
          <a:p>
            <a:r>
              <a:rPr lang="cs-CZ" b="1" dirty="0"/>
              <a:t>Dub letní</a:t>
            </a:r>
            <a:r>
              <a:rPr lang="cs-CZ" dirty="0"/>
              <a:t> neboli křemelák je rozložitý strom s nepravidelnou korunou a křivolakými větvemi. Mladá borka je stříbřitě šedá až nahnědlá, lesklá, později silně rozpukaná a brázditá, hnědo až černošedá. Krátce řapíkaté listy jsou tuhé, kožovité a u řapíku vykrojené nebo uťaté. Květy jsou jednodomé, samičí jsou po dvou až po pěti na dlouhých stopkách v paždí listů. Mají červené blizny. Samčí květy tvoří až 4 cm dlouhé převislé jehnědy, které se rozvíjejí současně s listy. Pyl je přenášen větrem. Kvete od května do června. Plody „žaludy” jsou velké jednosemenné nažky, usazené spodní částí ve zdřevnatělých šupinovitých číškách po několika na dlouhých stopkách.</a:t>
            </a:r>
          </a:p>
        </p:txBody>
      </p:sp>
      <p:pic>
        <p:nvPicPr>
          <p:cNvPr id="5" name="Zástupný symbol pro obsah 4" descr="dub.letní.bmp"/>
          <p:cNvPicPr>
            <a:picLocks noGrp="1" noChangeAspect="1"/>
          </p:cNvPicPr>
          <p:nvPr>
            <p:ph sz="half" idx="1"/>
          </p:nvPr>
        </p:nvPicPr>
        <p:blipFill>
          <a:blip r:embed="rId2" cstate="print"/>
          <a:stretch>
            <a:fillRect/>
          </a:stretch>
        </p:blipFill>
        <p:spPr>
          <a:xfrm>
            <a:off x="571472" y="1142984"/>
            <a:ext cx="4214842" cy="5429288"/>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Vrba jíva</a:t>
            </a:r>
            <a:endParaRPr lang="cs-CZ" dirty="0"/>
          </a:p>
        </p:txBody>
      </p:sp>
      <p:sp>
        <p:nvSpPr>
          <p:cNvPr id="4" name="Zástupný symbol pro text 3"/>
          <p:cNvSpPr>
            <a:spLocks noGrp="1"/>
          </p:cNvSpPr>
          <p:nvPr>
            <p:ph type="body" idx="2"/>
          </p:nvPr>
        </p:nvSpPr>
        <p:spPr>
          <a:xfrm>
            <a:off x="4963136" y="1107560"/>
            <a:ext cx="3931920" cy="4821770"/>
          </a:xfrm>
        </p:spPr>
        <p:txBody>
          <a:bodyPr>
            <a:normAutofit/>
          </a:bodyPr>
          <a:lstStyle/>
          <a:p>
            <a:r>
              <a:rPr lang="cs-CZ" dirty="0"/>
              <a:t>Vrba jíva je významná včelařská dřevina. Poskytuje svým pylem a šťávou z </a:t>
            </a:r>
            <a:r>
              <a:rPr lang="cs-CZ" dirty="0" smtClean="0"/>
              <a:t>nektaru </a:t>
            </a:r>
            <a:r>
              <a:rPr lang="cs-CZ" dirty="0"/>
              <a:t>první pastvu včelám. Jívu nelze množit dřevitými řízky, protože téměř nezakořeňuje. Její rozmnožování je proto odkázáno na drobná létající semínka, </a:t>
            </a:r>
            <a:r>
              <a:rPr lang="cs-CZ" dirty="0" smtClean="0"/>
              <a:t>která velmi </a:t>
            </a:r>
            <a:r>
              <a:rPr lang="cs-CZ" dirty="0"/>
              <a:t>rychle dokáží vyklíčit. ""Kočičky"" jsou také symbolem olivových ratolestí, používaných při bohoslužbách na Květnou neděli (</a:t>
            </a:r>
            <a:r>
              <a:rPr lang="cs-CZ" dirty="0" err="1"/>
              <a:t>Palmare</a:t>
            </a:r>
            <a:r>
              <a:rPr lang="cs-CZ" dirty="0"/>
              <a:t>), připomínajících vstup Ježíše Krista do Jeruzaléma. Následující rok jsou tyto ""kočičky"" spáleny a popel použit na Popeleční středu</a:t>
            </a:r>
            <a:r>
              <a:rPr lang="cs-CZ" dirty="0" smtClean="0"/>
              <a:t>.</a:t>
            </a:r>
            <a:endParaRPr lang="cs-CZ" dirty="0"/>
          </a:p>
        </p:txBody>
      </p:sp>
      <p:pic>
        <p:nvPicPr>
          <p:cNvPr id="5" name="Zástupný symbol pro obsah 4" descr="vrba.jíva.bmp"/>
          <p:cNvPicPr>
            <a:picLocks noGrp="1" noChangeAspect="1"/>
          </p:cNvPicPr>
          <p:nvPr>
            <p:ph sz="half" idx="1"/>
          </p:nvPr>
        </p:nvPicPr>
        <p:blipFill>
          <a:blip r:embed="rId2" cstate="print"/>
          <a:stretch>
            <a:fillRect/>
          </a:stretch>
        </p:blipFill>
        <p:spPr>
          <a:xfrm>
            <a:off x="428596" y="1285860"/>
            <a:ext cx="3857652" cy="5214974"/>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Nadpis 4"/>
          <p:cNvSpPr>
            <a:spLocks noGrp="1"/>
          </p:cNvSpPr>
          <p:nvPr>
            <p:ph type="title"/>
          </p:nvPr>
        </p:nvSpPr>
        <p:spPr/>
        <p:txBody>
          <a:bodyPr/>
          <a:lstStyle/>
          <a:p>
            <a:r>
              <a:rPr lang="cs-CZ" dirty="0" smtClean="0"/>
              <a:t>Plody jednotlivých stromů</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t>Fotosyntéza v lese</a:t>
            </a:r>
            <a:endParaRPr lang="cs-CZ" dirty="0"/>
          </a:p>
        </p:txBody>
      </p:sp>
      <p:sp>
        <p:nvSpPr>
          <p:cNvPr id="6" name="Zástupný symbol pro obsah 5"/>
          <p:cNvSpPr>
            <a:spLocks noGrp="1"/>
          </p:cNvSpPr>
          <p:nvPr>
            <p:ph idx="1"/>
          </p:nvPr>
        </p:nvSpPr>
        <p:spPr/>
        <p:txBody>
          <a:bodyPr>
            <a:normAutofit fontScale="70000" lnSpcReduction="20000"/>
          </a:bodyPr>
          <a:lstStyle/>
          <a:p>
            <a:r>
              <a:rPr lang="cs-CZ" dirty="0" smtClean="0"/>
              <a:t>Věděli jste, že jeden velký vzrostlý strom, vezměme si třeba dub, vyprodukuje za den tolik kyslíku, kolik k dýchání denně spotřebuje 50 lidí? Jestli máš ve škole ve třídě 24 spolužáků, tak takový jeden jediný dub dokáže pokrýt denní potřebu kyslíku pro 2 stejně velké třídy dětí jako je ta tvoje!</a:t>
            </a:r>
          </a:p>
          <a:p>
            <a:r>
              <a:rPr lang="cs-CZ" dirty="0" smtClean="0"/>
              <a:t/>
            </a:r>
            <a:br>
              <a:rPr lang="cs-CZ" dirty="0" smtClean="0"/>
            </a:br>
            <a:r>
              <a:rPr lang="cs-CZ" dirty="0" smtClean="0"/>
              <a:t>Stromy uvolňují do vzduchu kyslík - základní prvek, který lidé potřebují k dýchaní. Proces, kterým se to děje, se nazývá fotosyntéza. I když stromy také dýchají a při dýchání také spotřebovávají kyslík jako my, při fotosyntéze ho vyprodukují mnohem více.</a:t>
            </a:r>
          </a:p>
          <a:p>
            <a:r>
              <a:rPr lang="cs-CZ" dirty="0" smtClean="0"/>
              <a:t/>
            </a:r>
            <a:br>
              <a:rPr lang="cs-CZ" dirty="0" smtClean="0"/>
            </a:br>
            <a:r>
              <a:rPr lang="cs-CZ" dirty="0" smtClean="0"/>
              <a:t>Kyslík potřebujeme k dýchání a vůbec k našemu životu. V lesním vzduchu je větší množství kyslíku, a to je další z důvodů, proč se nám v lese lépe dýchá.</a:t>
            </a:r>
            <a:br>
              <a:rPr lang="cs-CZ" dirty="0" smtClean="0"/>
            </a:b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pPr algn="ctr"/>
            <a:r>
              <a:rPr lang="cs-CZ" i="1" dirty="0" smtClean="0"/>
              <a:t> </a:t>
            </a:r>
            <a:r>
              <a:rPr lang="cs-CZ" sz="2200" i="1" dirty="0" smtClean="0"/>
              <a:t>Kyslík produkují při fotosyntéze listy díky zelenému barvivu, které se nazývá chlorofyl. Když se listy na podzim zabarvují do hněda, červena, oranžova nebo žluta, pomalu tuto funkci ztrácejí. </a:t>
            </a:r>
            <a:endParaRPr lang="cs-CZ" sz="2200" dirty="0"/>
          </a:p>
        </p:txBody>
      </p:sp>
      <p:pic>
        <p:nvPicPr>
          <p:cNvPr id="8" name="Zástupný symbol pro obsah 7" descr="a845e58c87_83750714_o2.jpg"/>
          <p:cNvPicPr>
            <a:picLocks noGrp="1" noChangeAspect="1"/>
          </p:cNvPicPr>
          <p:nvPr>
            <p:ph idx="1"/>
          </p:nvPr>
        </p:nvPicPr>
        <p:blipFill>
          <a:blip r:embed="rId2" cstate="print"/>
          <a:stretch>
            <a:fillRect/>
          </a:stretch>
        </p:blipFill>
        <p:spPr>
          <a:xfrm>
            <a:off x="1620285" y="1646238"/>
            <a:ext cx="5903429" cy="4525962"/>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a úkoly</a:t>
            </a:r>
            <a:endParaRPr lang="cs-CZ" dirty="0"/>
          </a:p>
        </p:txBody>
      </p:sp>
      <p:sp>
        <p:nvSpPr>
          <p:cNvPr id="3" name="Zástupný symbol pro obsah 2"/>
          <p:cNvSpPr>
            <a:spLocks noGrp="1"/>
          </p:cNvSpPr>
          <p:nvPr>
            <p:ph idx="1"/>
          </p:nvPr>
        </p:nvSpPr>
        <p:spPr/>
        <p:txBody>
          <a:bodyPr>
            <a:normAutofit fontScale="92500" lnSpcReduction="10000"/>
          </a:bodyPr>
          <a:lstStyle/>
          <a:p>
            <a:r>
              <a:rPr lang="cs-CZ" dirty="0" smtClean="0"/>
              <a:t>Vyhledej lípu v okolí. Sesbírej její listy, nakresli jejich tvar a listy vybarvi podle skutečnosti.Jak jsou nyní její listy zbarveny?</a:t>
            </a:r>
          </a:p>
          <a:p>
            <a:r>
              <a:rPr lang="cs-CZ" dirty="0" smtClean="0"/>
              <a:t>Z kterých částí se skládá list lípy?</a:t>
            </a:r>
          </a:p>
          <a:p>
            <a:r>
              <a:rPr lang="cs-CZ" dirty="0" smtClean="0"/>
              <a:t>Jaký význam mají pro lípu listy? Co lípa potřebuje ke své výživě ze vzduchu? Co do vzduchu uvolňuje</a:t>
            </a:r>
            <a:r>
              <a:rPr lang="cs-CZ" dirty="0" smtClean="0"/>
              <a:t>? Které </a:t>
            </a:r>
            <a:r>
              <a:rPr lang="cs-CZ" dirty="0" smtClean="0"/>
              <a:t>části má strom?</a:t>
            </a:r>
          </a:p>
          <a:p>
            <a:r>
              <a:rPr lang="cs-CZ" dirty="0" smtClean="0"/>
              <a:t>Jak říkáme plodům dubu? Co je uvnitř plodu?</a:t>
            </a:r>
          </a:p>
          <a:p>
            <a:r>
              <a:rPr lang="cs-CZ" dirty="0" smtClean="0"/>
              <a:t>Jak říkáme lidově vrbě jívě?</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lstStyle/>
          <a:p>
            <a:r>
              <a:rPr lang="cs-CZ" sz="1200" dirty="0" smtClean="0"/>
              <a:t>Obrázek:</a:t>
            </a:r>
          </a:p>
          <a:p>
            <a:pPr>
              <a:buNone/>
            </a:pPr>
            <a:r>
              <a:rPr lang="cs-CZ" sz="1200" dirty="0"/>
              <a:t>	</a:t>
            </a:r>
            <a:r>
              <a:rPr lang="cs-CZ" sz="1200" dirty="0" err="1" smtClean="0"/>
              <a:t>xml</a:t>
            </a:r>
            <a:r>
              <a:rPr lang="cs-CZ" sz="1200" dirty="0" smtClean="0"/>
              <a:t> </a:t>
            </a:r>
            <a:r>
              <a:rPr lang="cs-CZ" sz="1200" dirty="0" err="1"/>
              <a:t>version</a:t>
            </a:r>
            <a:r>
              <a:rPr lang="cs-CZ" sz="1200" dirty="0"/>
              <a:t>="1.0"?&gt;Www.google.czWww.google.czonline2012-02-26</a:t>
            </a:r>
          </a:p>
          <a:p>
            <a:r>
              <a:rPr lang="cs-CZ" sz="1200" dirty="0" smtClean="0"/>
              <a:t>Obrázek:</a:t>
            </a:r>
          </a:p>
          <a:p>
            <a:pPr>
              <a:buNone/>
            </a:pPr>
            <a:r>
              <a:rPr lang="cs-CZ" sz="1200" dirty="0"/>
              <a:t>	</a:t>
            </a:r>
            <a:r>
              <a:rPr lang="cs-CZ" sz="1200" dirty="0" err="1" smtClean="0"/>
              <a:t>version</a:t>
            </a:r>
            <a:r>
              <a:rPr lang="cs-CZ" sz="1200" dirty="0"/>
              <a:t>="1.0"?&gt;Www.</a:t>
            </a:r>
            <a:r>
              <a:rPr lang="cs-CZ" sz="1200" dirty="0" err="1"/>
              <a:t>google.czhttp</a:t>
            </a:r>
            <a:r>
              <a:rPr lang="cs-CZ" sz="1200" dirty="0"/>
              <a:t>://www.</a:t>
            </a:r>
            <a:r>
              <a:rPr lang="cs-CZ" sz="1200" dirty="0" err="1"/>
              <a:t>google.cz</a:t>
            </a:r>
            <a:r>
              <a:rPr lang="cs-CZ" sz="1200" dirty="0"/>
              <a:t>/</a:t>
            </a:r>
            <a:r>
              <a:rPr lang="cs-CZ" sz="1200" dirty="0" err="1"/>
              <a:t>imgres</a:t>
            </a:r>
            <a:r>
              <a:rPr lang="cs-CZ" sz="1200" dirty="0"/>
              <a:t>?</a:t>
            </a:r>
            <a:r>
              <a:rPr lang="cs-CZ" sz="1200" dirty="0" err="1"/>
              <a:t>imgurl</a:t>
            </a:r>
            <a:r>
              <a:rPr lang="cs-CZ" sz="1200" dirty="0"/>
              <a:t>=http://strom.</a:t>
            </a:r>
            <a:r>
              <a:rPr lang="cs-CZ" sz="1200" dirty="0" err="1"/>
              <a:t>yc.cz</a:t>
            </a:r>
            <a:r>
              <a:rPr lang="cs-CZ" sz="1200" dirty="0"/>
              <a:t>/</a:t>
            </a:r>
            <a:r>
              <a:rPr lang="cs-CZ" sz="1200" dirty="0" err="1"/>
              <a:t>jitka</a:t>
            </a:r>
            <a:r>
              <a:rPr lang="cs-CZ" sz="1200" dirty="0"/>
              <a:t>/plod_podzim.</a:t>
            </a:r>
            <a:r>
              <a:rPr lang="cs-CZ" sz="1200" dirty="0" err="1"/>
              <a:t>jpg</a:t>
            </a:r>
            <a:r>
              <a:rPr lang="cs-CZ" sz="1200" dirty="0"/>
              <a:t>&amp;</a:t>
            </a:r>
            <a:r>
              <a:rPr lang="cs-CZ" sz="1200" dirty="0" err="1"/>
              <a:t>amp</a:t>
            </a:r>
            <a:r>
              <a:rPr lang="cs-CZ" sz="1200" dirty="0"/>
              <a:t>;</a:t>
            </a:r>
            <a:r>
              <a:rPr lang="cs-CZ" sz="1200" dirty="0" err="1"/>
              <a:t>imgrefurl</a:t>
            </a:r>
            <a:r>
              <a:rPr lang="cs-CZ" sz="1200" dirty="0"/>
              <a:t>=http://strom.</a:t>
            </a:r>
            <a:r>
              <a:rPr lang="cs-CZ" sz="1200" dirty="0" err="1"/>
              <a:t>yc.cz</a:t>
            </a:r>
            <a:r>
              <a:rPr lang="cs-CZ" sz="1200" dirty="0"/>
              <a:t>/</a:t>
            </a:r>
            <a:r>
              <a:rPr lang="cs-CZ" sz="1200" dirty="0" err="1"/>
              <a:t>lipa.htm</a:t>
            </a:r>
            <a:r>
              <a:rPr lang="cs-CZ" sz="1200" dirty="0"/>
              <a:t>&amp;</a:t>
            </a:r>
            <a:r>
              <a:rPr lang="cs-CZ" sz="1200" dirty="0" err="1"/>
              <a:t>amp</a:t>
            </a:r>
            <a:r>
              <a:rPr lang="cs-CZ" sz="1200" dirty="0"/>
              <a:t>;</a:t>
            </a:r>
            <a:r>
              <a:rPr lang="cs-CZ" sz="1200" dirty="0" err="1"/>
              <a:t>usg</a:t>
            </a:r>
            <a:r>
              <a:rPr lang="cs-CZ" sz="1200" dirty="0"/>
              <a:t>=__nF01bv5fxCyjmxkZlVaKVasPXS4=&amp;</a:t>
            </a:r>
            <a:r>
              <a:rPr lang="cs-CZ" sz="1200" dirty="0" err="1"/>
              <a:t>amp</a:t>
            </a:r>
            <a:r>
              <a:rPr lang="cs-CZ" sz="1200" dirty="0"/>
              <a:t>;h=800&amp;</a:t>
            </a:r>
            <a:r>
              <a:rPr lang="cs-CZ" sz="1200" dirty="0" err="1"/>
              <a:t>amp</a:t>
            </a:r>
            <a:r>
              <a:rPr lang="cs-CZ" sz="1200" dirty="0"/>
              <a:t>;w=600&amp;</a:t>
            </a:r>
            <a:r>
              <a:rPr lang="cs-CZ" sz="1200" dirty="0" err="1"/>
              <a:t>amp</a:t>
            </a:r>
            <a:r>
              <a:rPr lang="cs-CZ" sz="1200" dirty="0"/>
              <a:t>;</a:t>
            </a:r>
            <a:r>
              <a:rPr lang="cs-CZ" sz="1200" dirty="0" err="1"/>
              <a:t>sz</a:t>
            </a:r>
            <a:r>
              <a:rPr lang="cs-CZ" sz="1200" dirty="0"/>
              <a:t>=45&amp;</a:t>
            </a:r>
            <a:r>
              <a:rPr lang="cs-CZ" sz="1200" dirty="0" err="1"/>
              <a:t>amp</a:t>
            </a:r>
            <a:r>
              <a:rPr lang="cs-CZ" sz="1200" dirty="0"/>
              <a:t>;</a:t>
            </a:r>
            <a:r>
              <a:rPr lang="cs-CZ" sz="1200" dirty="0" err="1"/>
              <a:t>hl</a:t>
            </a:r>
            <a:r>
              <a:rPr lang="cs-CZ" sz="1200" dirty="0"/>
              <a:t>=</a:t>
            </a:r>
            <a:r>
              <a:rPr lang="cs-CZ" sz="1200" dirty="0" err="1"/>
              <a:t>cs</a:t>
            </a:r>
            <a:r>
              <a:rPr lang="cs-CZ" sz="1200" dirty="0"/>
              <a:t>&amp;</a:t>
            </a:r>
            <a:r>
              <a:rPr lang="cs-CZ" sz="1200" dirty="0" err="1"/>
              <a:t>amp</a:t>
            </a:r>
            <a:r>
              <a:rPr lang="cs-CZ" sz="1200" dirty="0"/>
              <a:t>;start=20&amp;</a:t>
            </a:r>
            <a:r>
              <a:rPr lang="cs-CZ" sz="1200" dirty="0" err="1"/>
              <a:t>amp</a:t>
            </a:r>
            <a:r>
              <a:rPr lang="cs-CZ" sz="1200" dirty="0"/>
              <a:t>;zoom=1&amp;</a:t>
            </a:r>
            <a:r>
              <a:rPr lang="cs-CZ" sz="1200" dirty="0" err="1"/>
              <a:t>amp</a:t>
            </a:r>
            <a:r>
              <a:rPr lang="cs-CZ" sz="1200" dirty="0"/>
              <a:t>;</a:t>
            </a:r>
            <a:r>
              <a:rPr lang="cs-CZ" sz="1200" dirty="0" err="1"/>
              <a:t>tbnid</a:t>
            </a:r>
            <a:r>
              <a:rPr lang="cs-CZ" sz="1200" dirty="0"/>
              <a:t>=F5UBny1weCRCXM:&amp;</a:t>
            </a:r>
            <a:r>
              <a:rPr lang="cs-CZ" sz="1200" dirty="0" err="1"/>
              <a:t>amp</a:t>
            </a:r>
            <a:r>
              <a:rPr lang="cs-CZ" sz="1200" dirty="0"/>
              <a:t>;</a:t>
            </a:r>
            <a:r>
              <a:rPr lang="cs-CZ" sz="1200" dirty="0" err="1"/>
              <a:t>tbnh</a:t>
            </a:r>
            <a:r>
              <a:rPr lang="cs-CZ" sz="1200" dirty="0"/>
              <a:t>=143&amp;</a:t>
            </a:r>
            <a:r>
              <a:rPr lang="cs-CZ" sz="1200" dirty="0" err="1"/>
              <a:t>amp</a:t>
            </a:r>
            <a:r>
              <a:rPr lang="cs-CZ" sz="1200" dirty="0"/>
              <a:t>;</a:t>
            </a:r>
            <a:r>
              <a:rPr lang="cs-CZ" sz="1200" dirty="0" err="1"/>
              <a:t>tbnw</a:t>
            </a:r>
            <a:r>
              <a:rPr lang="cs-CZ" sz="1200" dirty="0"/>
              <a:t>=107&amp;</a:t>
            </a:r>
            <a:r>
              <a:rPr lang="cs-CZ" sz="1200" dirty="0" err="1"/>
              <a:t>amp</a:t>
            </a:r>
            <a:r>
              <a:rPr lang="cs-CZ" sz="1200" dirty="0"/>
              <a:t>;</a:t>
            </a:r>
            <a:r>
              <a:rPr lang="cs-CZ" sz="1200" dirty="0" err="1"/>
              <a:t>ei</a:t>
            </a:r>
            <a:r>
              <a:rPr lang="cs-CZ" sz="1200" dirty="0"/>
              <a:t>=EkJKT6vRDoSSOonPgOsN&amp;</a:t>
            </a:r>
            <a:r>
              <a:rPr lang="cs-CZ" sz="1200" dirty="0" err="1"/>
              <a:t>amp</a:t>
            </a:r>
            <a:r>
              <a:rPr lang="cs-CZ" sz="1200" dirty="0"/>
              <a:t>;</a:t>
            </a:r>
            <a:r>
              <a:rPr lang="cs-CZ" sz="1200" dirty="0" err="1"/>
              <a:t>prev</a:t>
            </a:r>
            <a:r>
              <a:rPr lang="cs-CZ" sz="1200" dirty="0"/>
              <a:t>=/</a:t>
            </a:r>
            <a:r>
              <a:rPr lang="cs-CZ" sz="1200" dirty="0" err="1"/>
              <a:t>search</a:t>
            </a:r>
            <a:r>
              <a:rPr lang="cs-CZ" sz="1200" dirty="0"/>
              <a:t>%3Fq%3Dplod%2Bl%25C3%25ADpy%26um%3D1%26hl%3Dcs%26sa%3DN%26gbv%3D2%26tbm%3Disch&amp;</a:t>
            </a:r>
            <a:r>
              <a:rPr lang="cs-CZ" sz="1200" dirty="0" err="1"/>
              <a:t>amp</a:t>
            </a:r>
            <a:r>
              <a:rPr lang="cs-CZ" sz="1200" dirty="0"/>
              <a:t>;um=1&amp;</a:t>
            </a:r>
            <a:r>
              <a:rPr lang="cs-CZ" sz="1200" dirty="0" err="1"/>
              <a:t>amp</a:t>
            </a:r>
            <a:r>
              <a:rPr lang="cs-CZ" sz="1200" dirty="0"/>
              <a:t>;</a:t>
            </a:r>
            <a:r>
              <a:rPr lang="cs-CZ" sz="1200" dirty="0" err="1"/>
              <a:t>itbs</a:t>
            </a:r>
            <a:r>
              <a:rPr lang="cs-CZ" sz="1200" dirty="0"/>
              <a:t>=1Www.google.czonline2012-02-26</a:t>
            </a:r>
          </a:p>
          <a:p>
            <a:endParaRPr lang="cs-CZ" sz="1200" dirty="0" smtClean="0"/>
          </a:p>
          <a:p>
            <a:r>
              <a:rPr lang="cs-CZ" sz="1200" dirty="0" smtClean="0"/>
              <a:t>Obrázek:</a:t>
            </a:r>
          </a:p>
          <a:p>
            <a:pPr>
              <a:buNone/>
            </a:pPr>
            <a:r>
              <a:rPr lang="cs-CZ" sz="1200" dirty="0"/>
              <a:t>	</a:t>
            </a:r>
            <a:r>
              <a:rPr lang="cs-CZ" sz="1200" dirty="0" err="1" smtClean="0"/>
              <a:t>version</a:t>
            </a:r>
            <a:r>
              <a:rPr lang="cs-CZ" sz="1200" dirty="0"/>
              <a:t>="1.0"?&gt;Www.</a:t>
            </a:r>
            <a:r>
              <a:rPr lang="cs-CZ" sz="1200" dirty="0" err="1"/>
              <a:t>google.czhttp</a:t>
            </a:r>
            <a:r>
              <a:rPr lang="cs-CZ" sz="1200" dirty="0"/>
              <a:t>://www.</a:t>
            </a:r>
            <a:r>
              <a:rPr lang="cs-CZ" sz="1200" dirty="0" err="1"/>
              <a:t>google.cz</a:t>
            </a:r>
            <a:r>
              <a:rPr lang="cs-CZ" sz="1200" dirty="0"/>
              <a:t>/</a:t>
            </a:r>
            <a:r>
              <a:rPr lang="cs-CZ" sz="1200" dirty="0" err="1"/>
              <a:t>imgres</a:t>
            </a:r>
            <a:r>
              <a:rPr lang="cs-CZ" sz="1200" dirty="0"/>
              <a:t>?</a:t>
            </a:r>
            <a:r>
              <a:rPr lang="cs-CZ" sz="1200" dirty="0" err="1"/>
              <a:t>imgurl</a:t>
            </a:r>
            <a:r>
              <a:rPr lang="cs-CZ" sz="1200" dirty="0"/>
              <a:t>=http://img.cas.sk/img/4/gallery/1059149_zalud.jpg&amp;amp;imgrefurl=http://www.cas.sk/clanok/209585/&amp;amp;usg=__ulCpzXQNJk2F3sWEnq3GVkSFACs=&amp;amp;h=336&amp;amp;w=321&amp;amp;sz=15&amp;amp;hl=cs&amp;amp;start=6&amp;amp;zoom=1&amp;amp;tbnid=iEoZ2N4yZ2opyM:&amp;amp;tbnh=119&amp;amp;tbnw=114&amp;amp;ei=tkNKT4i_F8WhOv77meQJ&amp;amp;prev=/</a:t>
            </a:r>
            <a:r>
              <a:rPr lang="cs-CZ" sz="1200" dirty="0" smtClean="0"/>
              <a:t>images%3Fq%3Dplod%2Bdubu%26um%3D1%26hl%3Dcs%26gbv%3D2%26tbm%3Disch&amp;amp;um=1&amp;amp;itbs=1Www.google.czonline2012-02-26</a:t>
            </a:r>
          </a:p>
          <a:p>
            <a:pPr>
              <a:buNone/>
            </a:pPr>
            <a:endParaRPr lang="cs-CZ" sz="1200" dirty="0"/>
          </a:p>
          <a:p>
            <a:pPr>
              <a:buFont typeface="Arial" pitchFamily="34" charset="0"/>
              <a:buChar char="•"/>
            </a:pPr>
            <a:r>
              <a:rPr lang="cs-CZ" sz="1200" dirty="0" smtClean="0"/>
              <a:t>Fotografie: vlastní tvorba autora.</a:t>
            </a:r>
          </a:p>
          <a:p>
            <a:pPr>
              <a:buNone/>
            </a:pPr>
            <a:endParaRPr lang="cs-CZ" sz="1200" dirty="0" smtClean="0"/>
          </a:p>
          <a:p>
            <a:pPr>
              <a:buFont typeface="Arial" pitchFamily="34" charset="0"/>
              <a:buChar char="•"/>
            </a:pPr>
            <a:r>
              <a:rPr lang="cs-CZ" sz="1200" dirty="0" smtClean="0"/>
              <a:t>Text: vlastní tvorba autora.</a:t>
            </a:r>
            <a:endParaRPr lang="cs-CZ" sz="12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Lití písma">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62</TotalTime>
  <Words>689</Words>
  <Application>Microsoft Office PowerPoint</Application>
  <PresentationFormat>Předvádění na obrazovce (4:3)</PresentationFormat>
  <Paragraphs>44</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Lití písma</vt:lpstr>
      <vt:lpstr> </vt:lpstr>
      <vt:lpstr>Anotace</vt:lpstr>
      <vt:lpstr>Dřeviny</vt:lpstr>
      <vt:lpstr>Lípa srdčitá</vt:lpstr>
      <vt:lpstr>Dub letní</vt:lpstr>
      <vt:lpstr>Vrba jíva</vt:lpstr>
      <vt:lpstr>Plody jednotlivých stromů</vt:lpstr>
      <vt:lpstr>Fotosyntéza v lese</vt:lpstr>
      <vt:lpstr> Kyslík produkují při fotosyntéze listy díky zelenému barvivu, které se nazývá chlorofyl. Když se listy na podzim zabarvují do hněda, červena, oranžova nebo žluta, pomalu tuto funkci ztrácejí. </vt:lpstr>
      <vt:lpstr>Otázky a úkoly</vt:lpstr>
      <vt:lpstr>Citace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Ladislav Charvát</dc:creator>
  <cp:lastModifiedBy>Martin Králík</cp:lastModifiedBy>
  <cp:revision>12</cp:revision>
  <dcterms:created xsi:type="dcterms:W3CDTF">2012-02-26T14:09:50Z</dcterms:created>
  <dcterms:modified xsi:type="dcterms:W3CDTF">2012-03-28T12:39:44Z</dcterms:modified>
</cp:coreProperties>
</file>