
<file path=[Content_Types].xml><?xml version="1.0" encoding="utf-8"?>
<Types xmlns="http://schemas.openxmlformats.org/package/2006/content-types">
  <Override PartName="/ppt/slideMasters/slideMaster2.xml" ContentType="application/vnd.openxmlformats-officedocument.presentationml.slideMaster+xml"/>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08" r:id="rId2"/>
  </p:sldMasterIdLst>
  <p:notesMasterIdLst>
    <p:notesMasterId r:id="rId12"/>
  </p:notesMasterIdLst>
  <p:sldIdLst>
    <p:sldId id="267" r:id="rId3"/>
    <p:sldId id="266" r:id="rId4"/>
    <p:sldId id="256" r:id="rId5"/>
    <p:sldId id="258" r:id="rId6"/>
    <p:sldId id="259" r:id="rId7"/>
    <p:sldId id="260" r:id="rId8"/>
    <p:sldId id="261" r:id="rId9"/>
    <p:sldId id="263"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BE7886-0C71-42DF-B338-B8C432ABD95F}" type="datetimeFigureOut">
              <a:rPr lang="en-GB" smtClean="0"/>
              <a:pPr/>
              <a:t>18/03/2014</a:t>
            </a:fld>
            <a:endParaRPr lang="en-GB"/>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GB"/>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70C56D-2BA7-4A9B-BCBE-65F6D802D1D2}" type="slidenum">
              <a:rPr lang="en-GB" smtClean="0"/>
              <a:pPr/>
              <a:t>‹#›</a:t>
            </a:fld>
            <a:endParaRPr lang="en-GB"/>
          </a:p>
        </p:txBody>
      </p:sp>
    </p:spTree>
    <p:extLst>
      <p:ext uri="{BB962C8B-B14F-4D97-AF65-F5344CB8AC3E}">
        <p14:creationId xmlns:p14="http://schemas.microsoft.com/office/powerpoint/2010/main" xmlns="" val="906330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xmlns="" val="5891449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Kliknutím lze upravit styl.</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Přímá spojnice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5818932F-9695-4D32-A19B-7CD55C29064E}" type="datetimeFigureOut">
              <a:rPr lang="en-GB" smtClean="0"/>
              <a:pPr/>
              <a:t>18/03/2014</a:t>
            </a:fld>
            <a:endParaRPr lang="en-GB"/>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670D2AFA-9D76-410D-8226-CD94C56E0FF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818932F-9695-4D32-A19B-7CD55C29064E}"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extLst/>
          </a:lstStyle>
          <a:p>
            <a:endParaRPr lang="en-GB"/>
          </a:p>
        </p:txBody>
      </p:sp>
      <p:sp>
        <p:nvSpPr>
          <p:cNvPr id="6" name="Zástupný symbol pro číslo snímku 5"/>
          <p:cNvSpPr>
            <a:spLocks noGrp="1"/>
          </p:cNvSpPr>
          <p:nvPr>
            <p:ph type="sldNum" sz="quarter" idx="12"/>
          </p:nvPr>
        </p:nvSpPr>
        <p:spPr/>
        <p:txBody>
          <a:bodyPr/>
          <a:lstStyle>
            <a:extLst/>
          </a:lstStyle>
          <a:p>
            <a:fld id="{670D2AFA-9D76-410D-8226-CD94C56E0FF1}" type="slidenum">
              <a:rPr lang="en-GB" smtClean="0"/>
              <a:pPr/>
              <a:t>‹#›</a:t>
            </a:fld>
            <a:endParaRPr lang="en-GB"/>
          </a:p>
        </p:txBody>
      </p:sp>
      <p:sp>
        <p:nvSpPr>
          <p:cNvPr id="7" name="Nadpis 6"/>
          <p:cNvSpPr>
            <a:spLocks noGrp="1"/>
          </p:cNvSpPr>
          <p:nvPr>
            <p:ph type="title"/>
          </p:nvPr>
        </p:nvSpPr>
        <p:spPr/>
        <p:txBody>
          <a:bodyPr rtlCol="0"/>
          <a:lstStyle>
            <a:extLst/>
          </a:lstStyle>
          <a:p>
            <a:r>
              <a:rPr kumimoji="0" lang="cs-CZ" smtClean="0"/>
              <a:t>Kliknutím lze upravit styl.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extLst/>
          </a:lstStyle>
          <a:p>
            <a:fld id="{5818932F-9695-4D32-A19B-7CD55C29064E}"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extLst/>
          </a:lstStyle>
          <a:p>
            <a:endParaRPr lang="en-GB"/>
          </a:p>
        </p:txBody>
      </p:sp>
      <p:sp>
        <p:nvSpPr>
          <p:cNvPr id="6" name="Zástupný symbol pro číslo snímku 5"/>
          <p:cNvSpPr>
            <a:spLocks noGrp="1"/>
          </p:cNvSpPr>
          <p:nvPr>
            <p:ph type="sldNum" sz="quarter" idx="12"/>
          </p:nvPr>
        </p:nvSpPr>
        <p:spPr/>
        <p:txBody>
          <a:bodyPr/>
          <a:lstStyle>
            <a:extLst/>
          </a:lstStyle>
          <a:p>
            <a:fld id="{670D2AFA-9D76-410D-8226-CD94C56E0FF1}" type="slidenum">
              <a:rPr lang="en-GB" smtClean="0"/>
              <a:pPr/>
              <a:t>‹#›</a:t>
            </a:fld>
            <a:endParaRPr lang="en-GB"/>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818932F-9695-4D32-A19B-7CD55C29064E}" type="datetimeFigureOut">
              <a:rPr lang="en-GB" smtClean="0"/>
              <a:pPr/>
              <a:t>18/03/2014</a:t>
            </a:fld>
            <a:endParaRPr lang="en-GB"/>
          </a:p>
        </p:txBody>
      </p:sp>
      <p:sp>
        <p:nvSpPr>
          <p:cNvPr id="6" name="Zástupný symbol pro zápatí 5"/>
          <p:cNvSpPr>
            <a:spLocks noGrp="1"/>
          </p:cNvSpPr>
          <p:nvPr>
            <p:ph type="ftr" sz="quarter" idx="11"/>
          </p:nvPr>
        </p:nvSpPr>
        <p:spPr/>
        <p:txBody>
          <a:bodyPr/>
          <a:lstStyle>
            <a:extLst/>
          </a:lstStyle>
          <a:p>
            <a:endParaRPr lang="en-GB"/>
          </a:p>
        </p:txBody>
      </p:sp>
      <p:sp>
        <p:nvSpPr>
          <p:cNvPr id="7" name="Zástupný symbol pro číslo snímku 6"/>
          <p:cNvSpPr>
            <a:spLocks noGrp="1"/>
          </p:cNvSpPr>
          <p:nvPr>
            <p:ph type="sldNum" sz="quarter" idx="12"/>
          </p:nvPr>
        </p:nvSpPr>
        <p:spPr/>
        <p:txBody>
          <a:bodyPr/>
          <a:lstStyle>
            <a:extLst/>
          </a:lstStyle>
          <a:p>
            <a:fld id="{670D2AFA-9D76-410D-8226-CD94C56E0FF1}" type="slidenum">
              <a:rPr lang="en-GB" smtClean="0"/>
              <a:pPr/>
              <a:t>‹#›</a:t>
            </a:fld>
            <a:endParaRPr lang="en-GB"/>
          </a:p>
        </p:txBody>
      </p:sp>
      <p:sp>
        <p:nvSpPr>
          <p:cNvPr id="8" name="Nadpis 7"/>
          <p:cNvSpPr>
            <a:spLocks noGrp="1"/>
          </p:cNvSpPr>
          <p:nvPr>
            <p:ph type="title"/>
          </p:nvPr>
        </p:nvSpPr>
        <p:spPr/>
        <p:txBody>
          <a:bodyPr rtlCol="0"/>
          <a:lstStyle>
            <a:extLst/>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5818932F-9695-4D32-A19B-7CD55C29064E}" type="datetimeFigureOut">
              <a:rPr lang="en-GB" smtClean="0"/>
              <a:pPr/>
              <a:t>18/03/2014</a:t>
            </a:fld>
            <a:endParaRPr lang="en-GB"/>
          </a:p>
        </p:txBody>
      </p:sp>
      <p:sp>
        <p:nvSpPr>
          <p:cNvPr id="8" name="Zástupný symbol pro zápatí 7"/>
          <p:cNvSpPr>
            <a:spLocks noGrp="1"/>
          </p:cNvSpPr>
          <p:nvPr>
            <p:ph type="ftr" sz="quarter" idx="11"/>
          </p:nvPr>
        </p:nvSpPr>
        <p:spPr/>
        <p:txBody>
          <a:bodyPr/>
          <a:lstStyle>
            <a:extLst/>
          </a:lstStyle>
          <a:p>
            <a:endParaRPr lang="en-GB"/>
          </a:p>
        </p:txBody>
      </p:sp>
      <p:sp>
        <p:nvSpPr>
          <p:cNvPr id="9" name="Zástupný symbol pro číslo snímku 8"/>
          <p:cNvSpPr>
            <a:spLocks noGrp="1"/>
          </p:cNvSpPr>
          <p:nvPr>
            <p:ph type="sldNum" sz="quarter" idx="12"/>
          </p:nvPr>
        </p:nvSpPr>
        <p:spPr/>
        <p:txBody>
          <a:bodyPr/>
          <a:lstStyle>
            <a:extLst/>
          </a:lstStyle>
          <a:p>
            <a:fld id="{670D2AFA-9D76-410D-8226-CD94C56E0FF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5818932F-9695-4D32-A19B-7CD55C29064E}" type="datetimeFigureOut">
              <a:rPr lang="en-GB" smtClean="0"/>
              <a:pPr/>
              <a:t>18/03/2014</a:t>
            </a:fld>
            <a:endParaRPr lang="en-GB"/>
          </a:p>
        </p:txBody>
      </p:sp>
      <p:sp>
        <p:nvSpPr>
          <p:cNvPr id="4" name="Zástupný symbol pro zápatí 3"/>
          <p:cNvSpPr>
            <a:spLocks noGrp="1"/>
          </p:cNvSpPr>
          <p:nvPr>
            <p:ph type="ftr" sz="quarter" idx="11"/>
          </p:nvPr>
        </p:nvSpPr>
        <p:spPr/>
        <p:txBody>
          <a:bodyPr/>
          <a:lstStyle>
            <a:extLst/>
          </a:lstStyle>
          <a:p>
            <a:endParaRPr lang="en-GB"/>
          </a:p>
        </p:txBody>
      </p:sp>
      <p:sp>
        <p:nvSpPr>
          <p:cNvPr id="5" name="Zástupný symbol pro číslo snímku 4"/>
          <p:cNvSpPr>
            <a:spLocks noGrp="1"/>
          </p:cNvSpPr>
          <p:nvPr>
            <p:ph type="sldNum" sz="quarter" idx="12"/>
          </p:nvPr>
        </p:nvSpPr>
        <p:spPr/>
        <p:txBody>
          <a:bodyPr/>
          <a:lstStyle>
            <a:extLst/>
          </a:lstStyle>
          <a:p>
            <a:fld id="{670D2AFA-9D76-410D-8226-CD94C56E0FF1}" type="slidenum">
              <a:rPr lang="en-GB" smtClean="0"/>
              <a:pPr/>
              <a:t>‹#›</a:t>
            </a:fld>
            <a:endParaRPr lang="en-GB"/>
          </a:p>
        </p:txBody>
      </p:sp>
      <p:sp>
        <p:nvSpPr>
          <p:cNvPr id="6" name="Nadpis 5"/>
          <p:cNvSpPr>
            <a:spLocks noGrp="1"/>
          </p:cNvSpPr>
          <p:nvPr>
            <p:ph type="title"/>
          </p:nvPr>
        </p:nvSpPr>
        <p:spPr/>
        <p:txBody>
          <a:bodyPr rtlCol="0"/>
          <a:lstStyle>
            <a:extLst/>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5818932F-9695-4D32-A19B-7CD55C29064E}" type="datetimeFigureOut">
              <a:rPr lang="en-GB" smtClean="0"/>
              <a:pPr/>
              <a:t>18/03/2014</a:t>
            </a:fld>
            <a:endParaRPr lang="en-GB"/>
          </a:p>
        </p:txBody>
      </p:sp>
      <p:sp>
        <p:nvSpPr>
          <p:cNvPr id="3" name="Zástupný symbol pro zápatí 2"/>
          <p:cNvSpPr>
            <a:spLocks noGrp="1"/>
          </p:cNvSpPr>
          <p:nvPr>
            <p:ph type="ftr" sz="quarter" idx="11"/>
          </p:nvPr>
        </p:nvSpPr>
        <p:spPr/>
        <p:txBody>
          <a:bodyPr/>
          <a:lstStyle>
            <a:extLst/>
          </a:lstStyle>
          <a:p>
            <a:endParaRPr lang="en-GB"/>
          </a:p>
        </p:txBody>
      </p:sp>
      <p:sp>
        <p:nvSpPr>
          <p:cNvPr id="4" name="Zástupný symbol pro číslo snímku 3"/>
          <p:cNvSpPr>
            <a:spLocks noGrp="1"/>
          </p:cNvSpPr>
          <p:nvPr>
            <p:ph type="sldNum" sz="quarter" idx="12"/>
          </p:nvPr>
        </p:nvSpPr>
        <p:spPr/>
        <p:txBody>
          <a:bodyPr/>
          <a:lstStyle>
            <a:extLst/>
          </a:lstStyle>
          <a:p>
            <a:fld id="{670D2AFA-9D76-410D-8226-CD94C56E0FF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5818932F-9695-4D32-A19B-7CD55C29064E}" type="datetimeFigureOut">
              <a:rPr lang="en-GB" smtClean="0"/>
              <a:pPr/>
              <a:t>18/03/2014</a:t>
            </a:fld>
            <a:endParaRPr lang="en-GB"/>
          </a:p>
        </p:txBody>
      </p:sp>
      <p:sp>
        <p:nvSpPr>
          <p:cNvPr id="6" name="Zástupný symbol pro zápatí 5"/>
          <p:cNvSpPr>
            <a:spLocks noGrp="1"/>
          </p:cNvSpPr>
          <p:nvPr>
            <p:ph type="ftr" sz="quarter" idx="11"/>
          </p:nvPr>
        </p:nvSpPr>
        <p:spPr/>
        <p:txBody>
          <a:bodyPr/>
          <a:lstStyle>
            <a:extLst/>
          </a:lstStyle>
          <a:p>
            <a:endParaRPr lang="en-GB"/>
          </a:p>
        </p:txBody>
      </p:sp>
      <p:sp>
        <p:nvSpPr>
          <p:cNvPr id="7" name="Zástupný symbol pro číslo snímku 6"/>
          <p:cNvSpPr>
            <a:spLocks noGrp="1"/>
          </p:cNvSpPr>
          <p:nvPr>
            <p:ph type="sldNum" sz="quarter" idx="12"/>
          </p:nvPr>
        </p:nvSpPr>
        <p:spPr/>
        <p:txBody>
          <a:bodyPr/>
          <a:lstStyle>
            <a:extLst/>
          </a:lstStyle>
          <a:p>
            <a:fld id="{670D2AFA-9D76-410D-8226-CD94C56E0FF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Kliknutím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smtClean="0"/>
              <a:t>Kliknutím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5818932F-9695-4D32-A19B-7CD55C29064E}" type="datetimeFigureOut">
              <a:rPr lang="en-GB" smtClean="0"/>
              <a:pPr/>
              <a:t>18/03/2014</a:t>
            </a:fld>
            <a:endParaRPr lang="en-GB"/>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670D2AFA-9D76-410D-8226-CD94C56E0FF1}" type="slidenum">
              <a:rPr lang="en-GB" smtClean="0"/>
              <a:pPr/>
              <a:t>‹#›</a:t>
            </a:fld>
            <a:endParaRPr lang="en-GB"/>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Kliknutím lze upravit styl.</a:t>
            </a:r>
            <a:endParaRPr kumimoji="0" lang="en-US"/>
          </a:p>
        </p:txBody>
      </p:sp>
      <p:sp>
        <p:nvSpPr>
          <p:cNvPr id="8" name="Volný tvar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Volný tvar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Pravoúhlý trojúhelník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Přímá spojnice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818932F-9695-4D32-A19B-7CD55C29064E}"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extLst/>
          </a:lstStyle>
          <a:p>
            <a:endParaRPr lang="en-GB"/>
          </a:p>
        </p:txBody>
      </p:sp>
      <p:sp>
        <p:nvSpPr>
          <p:cNvPr id="6" name="Zástupný symbol pro číslo snímku 5"/>
          <p:cNvSpPr>
            <a:spLocks noGrp="1"/>
          </p:cNvSpPr>
          <p:nvPr>
            <p:ph type="sldNum" sz="quarter" idx="12"/>
          </p:nvPr>
        </p:nvSpPr>
        <p:spPr/>
        <p:txBody>
          <a:bodyPr/>
          <a:lstStyle>
            <a:extLst/>
          </a:lstStyle>
          <a:p>
            <a:fld id="{670D2AFA-9D76-410D-8226-CD94C56E0FF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818932F-9695-4D32-A19B-7CD55C29064E}"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extLst/>
          </a:lstStyle>
          <a:p>
            <a:endParaRPr lang="en-GB"/>
          </a:p>
        </p:txBody>
      </p:sp>
      <p:sp>
        <p:nvSpPr>
          <p:cNvPr id="6" name="Zástupný symbol pro číslo snímku 5"/>
          <p:cNvSpPr>
            <a:spLocks noGrp="1"/>
          </p:cNvSpPr>
          <p:nvPr>
            <p:ph type="sldNum" sz="quarter" idx="12"/>
          </p:nvPr>
        </p:nvSpPr>
        <p:spPr/>
        <p:txBody>
          <a:bodyPr/>
          <a:lstStyle>
            <a:extLst/>
          </a:lstStyle>
          <a:p>
            <a:fld id="{670D2AFA-9D76-410D-8226-CD94C56E0FF1}"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193472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038433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808972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0227466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5501495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2085272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9744631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8292240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9334090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3350316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463241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Volný tvar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Pravoúhlý trojúhelník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Přímá spojnice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Kliknutím lze upravit styl.</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818932F-9695-4D32-A19B-7CD55C29064E}" type="datetimeFigureOut">
              <a:rPr lang="en-GB" smtClean="0"/>
              <a:pPr/>
              <a:t>18/03/2014</a:t>
            </a:fld>
            <a:endParaRPr lang="en-GB"/>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70D2AFA-9D76-410D-8226-CD94C56E0FF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44099659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0.tqn.com/d/culinaryarts/1/G/U/B/-/-/steaming.jpg"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encrypted-tbn2.gstatic.com/images?q=tbn:ANd9GcRwnw1ADN8lJlaJH4oDl32CERgPfNPCrgCEkuoSsTnS-kVs26MtDQ" TargetMode="External"/><Relationship Id="rId2" Type="http://schemas.openxmlformats.org/officeDocument/2006/relationships/hyperlink" Target="http://0.tqn.com/d/culinaryarts/1/G/U/B/-/-/steaming.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36702"/>
            <a:ext cx="9144000" cy="1967307"/>
          </a:xfrm>
          <a:prstGeom prst="rect">
            <a:avLst/>
          </a:prstGeom>
          <a:noFill/>
          <a:extLst>
            <a:ext uri="{909E8E84-426E-40DD-AFC4-6F175D3DCCD1}">
              <a14:hiddenFill xmlns:a14="http://schemas.microsoft.com/office/drawing/2010/main" xmlns="">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solidFill>
                  <a:prstClr val="black">
                    <a:tint val="75000"/>
                  </a:prstClr>
                </a:solidFill>
              </a:rPr>
              <a:t>Střední škola  a Vyšší odborná škola cestovního ruchu, Senovážné náměstí 12, České Budějovice 370  01</a:t>
            </a:r>
            <a:endParaRPr lang="cs-CZ" sz="1400" dirty="0">
              <a:solidFill>
                <a:prstClr val="black">
                  <a:tint val="75000"/>
                </a:prstClr>
              </a:solidFill>
            </a:endParaRPr>
          </a:p>
        </p:txBody>
      </p:sp>
      <p:graphicFrame>
        <p:nvGraphicFramePr>
          <p:cNvPr id="7" name="Tabulka 6"/>
          <p:cNvGraphicFramePr>
            <a:graphicFrameLocks noGrp="1"/>
          </p:cNvGraphicFramePr>
          <p:nvPr>
            <p:extLst>
              <p:ext uri="{D42A27DB-BD31-4B8C-83A1-F6EECF244321}">
                <p14:modId xmlns:p14="http://schemas.microsoft.com/office/powerpoint/2010/main" xmlns="" val="121081590"/>
              </p:ext>
            </p:extLst>
          </p:nvPr>
        </p:nvGraphicFramePr>
        <p:xfrm>
          <a:off x="1007604" y="2924944"/>
          <a:ext cx="7248961" cy="3163824"/>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r>
                        <a:rPr lang="en-GB" sz="1800" kern="1200" dirty="0" smtClean="0">
                          <a:solidFill>
                            <a:schemeClr val="tx1"/>
                          </a:solidFill>
                          <a:effectLst/>
                          <a:latin typeface="+mn-lt"/>
                          <a:ea typeface="+mn-ea"/>
                          <a:cs typeface="+mn-cs"/>
                        </a:rPr>
                        <a:t>CZ.1.07/1.5.00/34.0423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5.</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Pavla Suchanová</a:t>
                      </a:r>
                      <a:endParaRPr lang="cs-CZ" dirty="0"/>
                    </a:p>
                  </a:txBody>
                  <a:tcPr anchor="ctr"/>
                </a:tc>
              </a:tr>
              <a:tr h="370840">
                <a:tc>
                  <a:txBody>
                    <a:bodyPr/>
                    <a:lstStyle/>
                    <a:p>
                      <a:pPr>
                        <a:lnSpc>
                          <a:spcPct val="115000"/>
                        </a:lnSpc>
                        <a:spcAft>
                          <a:spcPts val="0"/>
                        </a:spcAft>
                      </a:pPr>
                      <a:r>
                        <a:rPr lang="cs-CZ" sz="2400" cap="small" dirty="0" err="1">
                          <a:effectLst/>
                          <a:latin typeface="Calibri"/>
                          <a:ea typeface="Calibri"/>
                          <a:cs typeface="Times New Roman"/>
                        </a:rPr>
                        <a:t>Tématický</a:t>
                      </a:r>
                      <a:r>
                        <a:rPr lang="cs-CZ" sz="2400" cap="small" dirty="0">
                          <a:effectLst/>
                          <a:latin typeface="Calibri"/>
                          <a:ea typeface="Calibri"/>
                          <a:cs typeface="Times New Roman"/>
                        </a:rPr>
                        <a:t> celek</a:t>
                      </a:r>
                      <a:endParaRPr lang="cs-CZ" sz="2400" dirty="0">
                        <a:effectLst/>
                        <a:latin typeface="Calibri"/>
                        <a:ea typeface="Calibri"/>
                        <a:cs typeface="Times New Roman"/>
                      </a:endParaRPr>
                    </a:p>
                  </a:txBody>
                  <a:tcPr marL="68580" marR="68580" marT="0" marB="0" anchor="ctr"/>
                </a:tc>
                <a:tc>
                  <a:txBody>
                    <a:bodyPr/>
                    <a:lstStyle/>
                    <a:p>
                      <a:r>
                        <a:rPr lang="cs-CZ" dirty="0" smtClean="0"/>
                        <a:t>Způsoby</a:t>
                      </a:r>
                      <a:r>
                        <a:rPr lang="cs-CZ" baseline="0" dirty="0" smtClean="0"/>
                        <a:t> přípravy pokrmů</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1.8.2013</a:t>
                      </a:r>
                      <a:endParaRPr lang="cs-CZ" dirty="0"/>
                    </a:p>
                  </a:txBody>
                  <a:tcPr anchor="ctr"/>
                </a:tc>
              </a:tr>
            </a:tbl>
          </a:graphicData>
        </a:graphic>
      </p:graphicFrame>
    </p:spTree>
    <p:extLst>
      <p:ext uri="{BB962C8B-B14F-4D97-AF65-F5344CB8AC3E}">
        <p14:creationId xmlns:p14="http://schemas.microsoft.com/office/powerpoint/2010/main" xmlns="" val="15650522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a:bodyPr>
          <a:lstStyle/>
          <a:p>
            <a:r>
              <a:rPr lang="cs-CZ" sz="2400" dirty="0" smtClean="0"/>
              <a:t>Anotace: </a:t>
            </a:r>
            <a:r>
              <a:rPr lang="cs-CZ" sz="2400" dirty="0" smtClean="0"/>
              <a:t>Materiál </a:t>
            </a:r>
            <a:r>
              <a:rPr lang="cs-CZ" sz="2400" dirty="0" smtClean="0"/>
              <a:t>je zaměřen na propojení jazykového učiva s odborným vzděláním. Vycházím z aktuálního moderního zdroje, který představuje odbornou terminologii a zprostředkovává autory z jiných kultur. Nabízí srovnání úhlu pohledu na odbornou tematiku. Žáci mají možnost získat a zapamatovat si informace, jež později mohou srovnávat a hodnotit s vědomostmi nabytými v odborných předmětech.</a:t>
            </a:r>
          </a:p>
          <a:p>
            <a:r>
              <a:rPr lang="cs-CZ" sz="2400" dirty="0" smtClean="0"/>
              <a:t>Metodické pokyny: aktivita je určena žákům úrovně A2-B1.</a:t>
            </a:r>
          </a:p>
          <a:p>
            <a:pPr marL="0" indent="0">
              <a:buNone/>
            </a:pPr>
            <a:r>
              <a:rPr lang="cs-CZ" sz="2400" dirty="0" smtClean="0"/>
              <a:t>Během prezentace je možné objasnit neznámou slovní zásobu. Je vhodné dát žákům tištěný materiál, kam si mohou zaznamenávat poznámky ke slovní zásobě. Po prezentaci učitelem je možné použít jako čtecí materiál. Následovat může diskuse o praktickém použití získaných informací. Plánovaný čas cca 10 min.</a:t>
            </a:r>
          </a:p>
        </p:txBody>
      </p:sp>
    </p:spTree>
    <p:extLst>
      <p:ext uri="{BB962C8B-B14F-4D97-AF65-F5344CB8AC3E}">
        <p14:creationId xmlns:p14="http://schemas.microsoft.com/office/powerpoint/2010/main" xmlns="" val="1313901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err="1" smtClean="0"/>
              <a:t>Cooking</a:t>
            </a:r>
            <a:r>
              <a:rPr lang="cs-CZ" dirty="0" smtClean="0"/>
              <a:t> </a:t>
            </a:r>
            <a:r>
              <a:rPr lang="cs-CZ" dirty="0" err="1" smtClean="0"/>
              <a:t>Methods</a:t>
            </a:r>
            <a:r>
              <a:rPr lang="cs-CZ" dirty="0" smtClean="0"/>
              <a:t> II</a:t>
            </a:r>
            <a:endParaRPr lang="en-GB" dirty="0"/>
          </a:p>
        </p:txBody>
      </p:sp>
      <p:sp>
        <p:nvSpPr>
          <p:cNvPr id="3" name="Podnadpis 2"/>
          <p:cNvSpPr>
            <a:spLocks noGrp="1"/>
          </p:cNvSpPr>
          <p:nvPr>
            <p:ph type="subTitle" idx="1"/>
          </p:nvPr>
        </p:nvSpPr>
        <p:spPr/>
        <p:txBody>
          <a:bodyPr/>
          <a:lstStyle/>
          <a:p>
            <a:r>
              <a:rPr lang="cs-CZ" dirty="0" err="1" smtClean="0"/>
              <a:t>Moist</a:t>
            </a:r>
            <a:r>
              <a:rPr lang="cs-CZ" dirty="0" smtClean="0"/>
              <a:t> </a:t>
            </a:r>
            <a:r>
              <a:rPr lang="cs-CZ" dirty="0" err="1" smtClean="0"/>
              <a:t>heat</a:t>
            </a:r>
            <a:r>
              <a:rPr lang="cs-CZ" dirty="0" smtClean="0"/>
              <a:t> </a:t>
            </a:r>
            <a:r>
              <a:rPr lang="cs-CZ" dirty="0" err="1" smtClean="0"/>
              <a:t>cooking</a:t>
            </a:r>
            <a:endParaRPr lang="en-GB" dirty="0"/>
          </a:p>
        </p:txBody>
      </p:sp>
    </p:spTree>
    <p:extLst>
      <p:ext uri="{BB962C8B-B14F-4D97-AF65-F5344CB8AC3E}">
        <p14:creationId xmlns:p14="http://schemas.microsoft.com/office/powerpoint/2010/main" xmlns="" val="1736180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dirty="0" err="1" smtClean="0"/>
              <a:t>Cooking</a:t>
            </a:r>
            <a:r>
              <a:rPr lang="cs-CZ" dirty="0" smtClean="0"/>
              <a:t> </a:t>
            </a:r>
            <a:r>
              <a:rPr lang="cs-CZ" dirty="0" err="1" smtClean="0"/>
              <a:t>with</a:t>
            </a:r>
            <a:r>
              <a:rPr lang="cs-CZ" dirty="0" smtClean="0"/>
              <a:t> </a:t>
            </a:r>
            <a:r>
              <a:rPr lang="cs-CZ" dirty="0" err="1" smtClean="0"/>
              <a:t>moisture</a:t>
            </a:r>
            <a:r>
              <a:rPr lang="cs-CZ" dirty="0" smtClean="0"/>
              <a:t>- </a:t>
            </a:r>
            <a:r>
              <a:rPr lang="cs-CZ" dirty="0" err="1" smtClean="0"/>
              <a:t>steam</a:t>
            </a:r>
            <a:r>
              <a:rPr lang="cs-CZ" dirty="0" smtClean="0"/>
              <a:t>, </a:t>
            </a:r>
            <a:r>
              <a:rPr lang="cs-CZ" dirty="0" err="1" smtClean="0"/>
              <a:t>water</a:t>
            </a:r>
            <a:r>
              <a:rPr lang="cs-CZ" dirty="0" smtClean="0"/>
              <a:t>, </a:t>
            </a:r>
            <a:r>
              <a:rPr lang="cs-CZ" dirty="0" err="1" smtClean="0"/>
              <a:t>wine</a:t>
            </a:r>
            <a:r>
              <a:rPr lang="cs-CZ" dirty="0" smtClean="0"/>
              <a:t>, </a:t>
            </a:r>
            <a:r>
              <a:rPr lang="cs-CZ" dirty="0" err="1" smtClean="0"/>
              <a:t>or</a:t>
            </a:r>
            <a:r>
              <a:rPr lang="cs-CZ" dirty="0" smtClean="0"/>
              <a:t> </a:t>
            </a:r>
            <a:r>
              <a:rPr lang="cs-CZ" dirty="0" err="1" smtClean="0"/>
              <a:t>some</a:t>
            </a:r>
            <a:r>
              <a:rPr lang="cs-CZ" dirty="0" smtClean="0"/>
              <a:t> </a:t>
            </a:r>
            <a:r>
              <a:rPr lang="cs-CZ" dirty="0" err="1" smtClean="0"/>
              <a:t>other</a:t>
            </a:r>
            <a:r>
              <a:rPr lang="cs-CZ" dirty="0" smtClean="0"/>
              <a:t> </a:t>
            </a:r>
            <a:r>
              <a:rPr lang="cs-CZ" dirty="0" err="1" smtClean="0"/>
              <a:t>liquid</a:t>
            </a:r>
            <a:endParaRPr lang="cs-CZ" dirty="0" smtClean="0"/>
          </a:p>
          <a:p>
            <a:r>
              <a:rPr lang="cs-CZ" dirty="0" err="1" smtClean="0"/>
              <a:t>Cooking</a:t>
            </a:r>
            <a:r>
              <a:rPr lang="cs-CZ" dirty="0" smtClean="0"/>
              <a:t> </a:t>
            </a:r>
            <a:r>
              <a:rPr lang="cs-CZ" dirty="0" err="1" smtClean="0"/>
              <a:t>temperatures</a:t>
            </a:r>
            <a:r>
              <a:rPr lang="cs-CZ" dirty="0" smtClean="0"/>
              <a:t> are much </a:t>
            </a:r>
            <a:r>
              <a:rPr lang="cs-CZ" dirty="0" err="1" smtClean="0"/>
              <a:t>lower</a:t>
            </a:r>
            <a:r>
              <a:rPr lang="cs-CZ" dirty="0" smtClean="0"/>
              <a:t> </a:t>
            </a:r>
            <a:endParaRPr lang="en-GB" dirty="0"/>
          </a:p>
        </p:txBody>
      </p:sp>
      <p:sp>
        <p:nvSpPr>
          <p:cNvPr id="2" name="Nadpis 1"/>
          <p:cNvSpPr>
            <a:spLocks noGrp="1"/>
          </p:cNvSpPr>
          <p:nvPr>
            <p:ph type="title"/>
          </p:nvPr>
        </p:nvSpPr>
        <p:spPr/>
        <p:txBody>
          <a:bodyPr/>
          <a:lstStyle/>
          <a:p>
            <a:r>
              <a:rPr lang="cs-CZ" dirty="0" err="1" smtClean="0"/>
              <a:t>Moist</a:t>
            </a:r>
            <a:r>
              <a:rPr lang="cs-CZ" dirty="0" smtClean="0"/>
              <a:t>- </a:t>
            </a:r>
            <a:r>
              <a:rPr lang="cs-CZ" dirty="0" err="1" smtClean="0"/>
              <a:t>heat</a:t>
            </a:r>
            <a:r>
              <a:rPr lang="cs-CZ" dirty="0" smtClean="0"/>
              <a:t> </a:t>
            </a:r>
            <a:r>
              <a:rPr lang="cs-CZ" dirty="0" err="1" smtClean="0"/>
              <a:t>cooking</a:t>
            </a:r>
            <a:endParaRPr lang="en-GB" dirty="0"/>
          </a:p>
        </p:txBody>
      </p:sp>
    </p:spTree>
    <p:extLst>
      <p:ext uri="{BB962C8B-B14F-4D97-AF65-F5344CB8AC3E}">
        <p14:creationId xmlns:p14="http://schemas.microsoft.com/office/powerpoint/2010/main" xmlns="" val="920026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dirty="0" err="1" smtClean="0"/>
              <a:t>Poaching</a:t>
            </a:r>
            <a:endParaRPr lang="cs-CZ" dirty="0" smtClean="0"/>
          </a:p>
          <a:p>
            <a:r>
              <a:rPr lang="cs-CZ" dirty="0" err="1" smtClean="0"/>
              <a:t>Boiling</a:t>
            </a:r>
            <a:r>
              <a:rPr lang="cs-CZ" dirty="0" smtClean="0"/>
              <a:t> and </a:t>
            </a:r>
            <a:r>
              <a:rPr lang="cs-CZ" dirty="0" err="1" smtClean="0"/>
              <a:t>simmering</a:t>
            </a:r>
            <a:endParaRPr lang="cs-CZ" dirty="0" smtClean="0"/>
          </a:p>
          <a:p>
            <a:r>
              <a:rPr lang="cs-CZ" dirty="0" err="1" smtClean="0"/>
              <a:t>Braising</a:t>
            </a:r>
            <a:r>
              <a:rPr lang="cs-CZ" dirty="0" smtClean="0"/>
              <a:t> and </a:t>
            </a:r>
            <a:r>
              <a:rPr lang="cs-CZ" dirty="0" err="1" smtClean="0"/>
              <a:t>stewing</a:t>
            </a:r>
            <a:endParaRPr lang="cs-CZ" dirty="0" smtClean="0"/>
          </a:p>
          <a:p>
            <a:r>
              <a:rPr lang="cs-CZ" dirty="0" err="1" smtClean="0"/>
              <a:t>Cooking</a:t>
            </a:r>
            <a:r>
              <a:rPr lang="cs-CZ" dirty="0" smtClean="0"/>
              <a:t> </a:t>
            </a:r>
            <a:r>
              <a:rPr lang="cs-CZ" dirty="0" err="1" smtClean="0"/>
              <a:t>with</a:t>
            </a:r>
            <a:r>
              <a:rPr lang="cs-CZ" dirty="0" smtClean="0"/>
              <a:t> </a:t>
            </a:r>
            <a:r>
              <a:rPr lang="cs-CZ" dirty="0" err="1" smtClean="0"/>
              <a:t>steam</a:t>
            </a:r>
            <a:endParaRPr lang="en-GB" dirty="0"/>
          </a:p>
        </p:txBody>
      </p:sp>
      <p:sp>
        <p:nvSpPr>
          <p:cNvPr id="2" name="Nadpis 1"/>
          <p:cNvSpPr>
            <a:spLocks noGrp="1"/>
          </p:cNvSpPr>
          <p:nvPr>
            <p:ph type="title"/>
          </p:nvPr>
        </p:nvSpPr>
        <p:spPr/>
        <p:txBody>
          <a:bodyPr/>
          <a:lstStyle/>
          <a:p>
            <a:r>
              <a:rPr lang="cs-CZ" dirty="0" err="1" smtClean="0"/>
              <a:t>Moist-heat</a:t>
            </a:r>
            <a:r>
              <a:rPr lang="cs-CZ" dirty="0" smtClean="0"/>
              <a:t> </a:t>
            </a:r>
            <a:r>
              <a:rPr lang="cs-CZ" dirty="0" err="1" smtClean="0"/>
              <a:t>methods</a:t>
            </a:r>
            <a:endParaRPr lang="en-GB" dirty="0"/>
          </a:p>
        </p:txBody>
      </p:sp>
    </p:spTree>
    <p:extLst>
      <p:ext uri="{BB962C8B-B14F-4D97-AF65-F5344CB8AC3E}">
        <p14:creationId xmlns:p14="http://schemas.microsoft.com/office/powerpoint/2010/main" xmlns="" val="2663450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p:txBody>
          <a:bodyPr>
            <a:normAutofit fontScale="85000" lnSpcReduction="10000"/>
          </a:bodyPr>
          <a:lstStyle/>
          <a:p>
            <a:r>
              <a:rPr lang="cs-CZ" dirty="0" err="1" smtClean="0"/>
              <a:t>Poaching</a:t>
            </a:r>
            <a:r>
              <a:rPr lang="cs-CZ" dirty="0" smtClean="0"/>
              <a:t>- very </a:t>
            </a:r>
            <a:r>
              <a:rPr lang="cs-CZ" dirty="0" err="1" smtClean="0"/>
              <a:t>slow</a:t>
            </a:r>
            <a:r>
              <a:rPr lang="cs-CZ" dirty="0" smtClean="0"/>
              <a:t> </a:t>
            </a:r>
            <a:r>
              <a:rPr lang="cs-CZ" dirty="0" err="1" smtClean="0"/>
              <a:t>boiling</a:t>
            </a:r>
            <a:r>
              <a:rPr lang="cs-CZ" dirty="0"/>
              <a:t> </a:t>
            </a:r>
            <a:r>
              <a:rPr lang="cs-CZ" dirty="0" err="1" smtClean="0"/>
              <a:t>with</a:t>
            </a:r>
            <a:r>
              <a:rPr lang="cs-CZ" dirty="0" smtClean="0"/>
              <a:t> </a:t>
            </a:r>
            <a:r>
              <a:rPr lang="cs-CZ" dirty="0" err="1" smtClean="0"/>
              <a:t>any</a:t>
            </a:r>
            <a:r>
              <a:rPr lang="cs-CZ" dirty="0" smtClean="0"/>
              <a:t> </a:t>
            </a:r>
            <a:r>
              <a:rPr lang="cs-CZ" dirty="0" err="1" smtClean="0"/>
              <a:t>signs</a:t>
            </a:r>
            <a:r>
              <a:rPr lang="cs-CZ" dirty="0" smtClean="0"/>
              <a:t> </a:t>
            </a:r>
            <a:r>
              <a:rPr lang="cs-CZ" dirty="0" err="1" smtClean="0"/>
              <a:t>of</a:t>
            </a:r>
            <a:r>
              <a:rPr lang="cs-CZ" dirty="0" smtClean="0"/>
              <a:t> </a:t>
            </a:r>
            <a:r>
              <a:rPr lang="cs-CZ" dirty="0" err="1" smtClean="0"/>
              <a:t>bubbling</a:t>
            </a:r>
            <a:r>
              <a:rPr lang="cs-CZ" dirty="0" smtClean="0"/>
              <a:t>, </a:t>
            </a:r>
            <a:r>
              <a:rPr lang="cs-CZ" dirty="0" err="1"/>
              <a:t>s</a:t>
            </a:r>
            <a:r>
              <a:rPr lang="cs-CZ" dirty="0" err="1" smtClean="0"/>
              <a:t>mall</a:t>
            </a:r>
            <a:r>
              <a:rPr lang="cs-CZ" dirty="0" smtClean="0"/>
              <a:t> </a:t>
            </a:r>
            <a:r>
              <a:rPr lang="cs-CZ" dirty="0" err="1" smtClean="0"/>
              <a:t>bubbles</a:t>
            </a:r>
            <a:r>
              <a:rPr lang="cs-CZ" dirty="0" smtClean="0"/>
              <a:t> </a:t>
            </a:r>
            <a:r>
              <a:rPr lang="cs-CZ" dirty="0" err="1" smtClean="0"/>
              <a:t>may</a:t>
            </a:r>
            <a:r>
              <a:rPr lang="cs-CZ" dirty="0" smtClean="0"/>
              <a:t> </a:t>
            </a:r>
            <a:r>
              <a:rPr lang="cs-CZ" dirty="0" err="1" smtClean="0"/>
              <a:t>form</a:t>
            </a:r>
            <a:r>
              <a:rPr lang="cs-CZ" dirty="0" smtClean="0"/>
              <a:t> </a:t>
            </a:r>
            <a:r>
              <a:rPr lang="cs-CZ" dirty="0" err="1" smtClean="0"/>
              <a:t>at</a:t>
            </a:r>
            <a:r>
              <a:rPr lang="cs-CZ" dirty="0" smtClean="0"/>
              <a:t> </a:t>
            </a:r>
            <a:r>
              <a:rPr lang="cs-CZ" dirty="0" err="1" smtClean="0"/>
              <a:t>the</a:t>
            </a:r>
            <a:r>
              <a:rPr lang="cs-CZ" dirty="0" smtClean="0"/>
              <a:t> </a:t>
            </a:r>
            <a:r>
              <a:rPr lang="cs-CZ" dirty="0" err="1" smtClean="0"/>
              <a:t>bottom</a:t>
            </a:r>
            <a:r>
              <a:rPr lang="cs-CZ" dirty="0" smtClean="0"/>
              <a:t> </a:t>
            </a:r>
            <a:r>
              <a:rPr lang="cs-CZ" dirty="0" err="1" smtClean="0"/>
              <a:t>of</a:t>
            </a:r>
            <a:r>
              <a:rPr lang="cs-CZ" dirty="0" smtClean="0"/>
              <a:t> a pot, instant- </a:t>
            </a:r>
            <a:r>
              <a:rPr lang="cs-CZ" dirty="0" err="1" smtClean="0"/>
              <a:t>read</a:t>
            </a:r>
            <a:r>
              <a:rPr lang="cs-CZ" dirty="0" smtClean="0"/>
              <a:t> </a:t>
            </a:r>
            <a:r>
              <a:rPr lang="cs-CZ" dirty="0" err="1" smtClean="0"/>
              <a:t>thermometer</a:t>
            </a:r>
            <a:r>
              <a:rPr lang="cs-CZ" dirty="0" smtClean="0"/>
              <a:t> </a:t>
            </a:r>
            <a:r>
              <a:rPr lang="cs-CZ" dirty="0" err="1" smtClean="0"/>
              <a:t>needed</a:t>
            </a:r>
            <a:endParaRPr lang="cs-CZ" dirty="0" smtClean="0"/>
          </a:p>
          <a:p>
            <a:r>
              <a:rPr lang="cs-CZ" dirty="0" err="1" smtClean="0"/>
              <a:t>Simmering</a:t>
            </a:r>
            <a:r>
              <a:rPr lang="cs-CZ" dirty="0" smtClean="0"/>
              <a:t>- </a:t>
            </a:r>
            <a:r>
              <a:rPr lang="cs-CZ" dirty="0" err="1" smtClean="0"/>
              <a:t>bubbles</a:t>
            </a:r>
            <a:r>
              <a:rPr lang="cs-CZ" dirty="0" smtClean="0"/>
              <a:t> </a:t>
            </a:r>
            <a:r>
              <a:rPr lang="cs-CZ" dirty="0" err="1" smtClean="0"/>
              <a:t>gently</a:t>
            </a:r>
            <a:r>
              <a:rPr lang="cs-CZ" dirty="0" smtClean="0"/>
              <a:t> </a:t>
            </a:r>
            <a:r>
              <a:rPr lang="cs-CZ" dirty="0" err="1" smtClean="0"/>
              <a:t>rising</a:t>
            </a:r>
            <a:r>
              <a:rPr lang="cs-CZ" dirty="0" smtClean="0"/>
              <a:t> to </a:t>
            </a:r>
            <a:r>
              <a:rPr lang="cs-CZ" dirty="0" err="1" smtClean="0"/>
              <a:t>the</a:t>
            </a:r>
            <a:r>
              <a:rPr lang="cs-CZ" dirty="0" smtClean="0"/>
              <a:t> </a:t>
            </a:r>
            <a:r>
              <a:rPr lang="cs-CZ" dirty="0" err="1" smtClean="0"/>
              <a:t>surface</a:t>
            </a:r>
            <a:endParaRPr lang="cs-CZ" dirty="0" smtClean="0"/>
          </a:p>
          <a:p>
            <a:r>
              <a:rPr lang="cs-CZ" dirty="0" err="1" smtClean="0"/>
              <a:t>Boiling-the</a:t>
            </a:r>
            <a:r>
              <a:rPr lang="cs-CZ" dirty="0" smtClean="0"/>
              <a:t> </a:t>
            </a:r>
            <a:r>
              <a:rPr lang="cs-CZ" dirty="0" err="1" smtClean="0"/>
              <a:t>hottest</a:t>
            </a:r>
            <a:r>
              <a:rPr lang="cs-CZ" dirty="0" smtClean="0"/>
              <a:t> </a:t>
            </a:r>
            <a:r>
              <a:rPr lang="cs-CZ" dirty="0" err="1" smtClean="0"/>
              <a:t>stage</a:t>
            </a:r>
            <a:r>
              <a:rPr lang="cs-CZ" dirty="0" smtClean="0"/>
              <a:t>- not very </a:t>
            </a:r>
            <a:r>
              <a:rPr lang="cs-CZ" dirty="0" err="1" smtClean="0"/>
              <a:t>good</a:t>
            </a:r>
            <a:r>
              <a:rPr lang="cs-CZ" dirty="0" smtClean="0"/>
              <a:t> </a:t>
            </a:r>
            <a:r>
              <a:rPr lang="cs-CZ" dirty="0" err="1" smtClean="0"/>
              <a:t>for</a:t>
            </a:r>
            <a:r>
              <a:rPr lang="cs-CZ" dirty="0" smtClean="0"/>
              <a:t> </a:t>
            </a:r>
            <a:r>
              <a:rPr lang="cs-CZ" dirty="0" err="1" smtClean="0"/>
              <a:t>cooking</a:t>
            </a:r>
            <a:r>
              <a:rPr lang="cs-CZ" smtClean="0"/>
              <a:t> food.</a:t>
            </a:r>
            <a:endParaRPr lang="en-GB" dirty="0"/>
          </a:p>
        </p:txBody>
      </p:sp>
      <p:sp>
        <p:nvSpPr>
          <p:cNvPr id="4" name="Zástupný symbol pro obsah 3"/>
          <p:cNvSpPr>
            <a:spLocks noGrp="1"/>
          </p:cNvSpPr>
          <p:nvPr>
            <p:ph sz="half" idx="2"/>
          </p:nvPr>
        </p:nvSpPr>
        <p:spPr/>
        <p:txBody>
          <a:bodyPr>
            <a:normAutofit fontScale="85000" lnSpcReduction="10000"/>
          </a:bodyPr>
          <a:lstStyle/>
          <a:p>
            <a:r>
              <a:rPr lang="en-GB" sz="1000" dirty="0" smtClean="0"/>
              <a:t>http://i-cdn.apartmenttherapy.com/uimages/kitchen/2010_10_21-BoilingPot.jpg</a:t>
            </a:r>
            <a:endParaRPr lang="en-GB" sz="1000" dirty="0"/>
          </a:p>
        </p:txBody>
      </p:sp>
      <p:sp>
        <p:nvSpPr>
          <p:cNvPr id="2" name="Nadpis 1"/>
          <p:cNvSpPr>
            <a:spLocks noGrp="1"/>
          </p:cNvSpPr>
          <p:nvPr>
            <p:ph type="title"/>
          </p:nvPr>
        </p:nvSpPr>
        <p:spPr/>
        <p:txBody>
          <a:bodyPr>
            <a:normAutofit fontScale="90000"/>
          </a:bodyPr>
          <a:lstStyle/>
          <a:p>
            <a:r>
              <a:rPr lang="cs-CZ" dirty="0" err="1" smtClean="0"/>
              <a:t>Poaching</a:t>
            </a:r>
            <a:r>
              <a:rPr lang="cs-CZ" dirty="0" smtClean="0"/>
              <a:t>, </a:t>
            </a:r>
            <a:r>
              <a:rPr lang="cs-CZ" dirty="0" err="1" smtClean="0"/>
              <a:t>Boiling</a:t>
            </a:r>
            <a:r>
              <a:rPr lang="cs-CZ" dirty="0" smtClean="0"/>
              <a:t> and </a:t>
            </a:r>
            <a:r>
              <a:rPr lang="cs-CZ" dirty="0" err="1" smtClean="0"/>
              <a:t>Simmering</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86438" y="2780928"/>
            <a:ext cx="2428875" cy="18859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838475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p:txBody>
          <a:bodyPr/>
          <a:lstStyle/>
          <a:p>
            <a:r>
              <a:rPr lang="cs-CZ" dirty="0" smtClean="0"/>
              <a:t>Food </a:t>
            </a:r>
            <a:r>
              <a:rPr lang="cs-CZ" dirty="0" err="1" smtClean="0"/>
              <a:t>is</a:t>
            </a:r>
            <a:r>
              <a:rPr lang="cs-CZ" dirty="0" smtClean="0"/>
              <a:t> </a:t>
            </a:r>
            <a:r>
              <a:rPr lang="cs-CZ" dirty="0" err="1" smtClean="0"/>
              <a:t>partially</a:t>
            </a:r>
            <a:r>
              <a:rPr lang="cs-CZ" dirty="0" smtClean="0"/>
              <a:t> </a:t>
            </a:r>
            <a:r>
              <a:rPr lang="cs-CZ" dirty="0" err="1" smtClean="0"/>
              <a:t>coverd</a:t>
            </a:r>
            <a:r>
              <a:rPr lang="cs-CZ" dirty="0" smtClean="0"/>
              <a:t> </a:t>
            </a:r>
            <a:r>
              <a:rPr lang="cs-CZ" dirty="0" err="1" smtClean="0"/>
              <a:t>with</a:t>
            </a:r>
            <a:r>
              <a:rPr lang="cs-CZ" dirty="0" smtClean="0"/>
              <a:t> </a:t>
            </a:r>
            <a:r>
              <a:rPr lang="cs-CZ" dirty="0" err="1" smtClean="0"/>
              <a:t>liquid</a:t>
            </a:r>
            <a:r>
              <a:rPr lang="cs-CZ" dirty="0" smtClean="0"/>
              <a:t> and </a:t>
            </a:r>
            <a:r>
              <a:rPr lang="cs-CZ" dirty="0" err="1" smtClean="0"/>
              <a:t>simmered</a:t>
            </a:r>
            <a:r>
              <a:rPr lang="cs-CZ" dirty="0" smtClean="0"/>
              <a:t> </a:t>
            </a:r>
            <a:r>
              <a:rPr lang="cs-CZ" dirty="0" err="1" smtClean="0"/>
              <a:t>slowlly</a:t>
            </a:r>
            <a:endParaRPr lang="cs-CZ" dirty="0" smtClean="0"/>
          </a:p>
          <a:p>
            <a:r>
              <a:rPr lang="cs-CZ" dirty="0" err="1" smtClean="0"/>
              <a:t>It</a:t>
            </a:r>
            <a:r>
              <a:rPr lang="cs-CZ" dirty="0" smtClean="0"/>
              <a:t> </a:t>
            </a:r>
            <a:r>
              <a:rPr lang="cs-CZ" dirty="0" err="1" smtClean="0"/>
              <a:t>is</a:t>
            </a:r>
            <a:r>
              <a:rPr lang="cs-CZ" dirty="0" smtClean="0"/>
              <a:t> </a:t>
            </a:r>
            <a:r>
              <a:rPr lang="cs-CZ" dirty="0" err="1" smtClean="0"/>
              <a:t>best</a:t>
            </a:r>
            <a:r>
              <a:rPr lang="cs-CZ" dirty="0" smtClean="0"/>
              <a:t> done in </a:t>
            </a:r>
            <a:r>
              <a:rPr lang="cs-CZ" dirty="0" err="1" smtClean="0"/>
              <a:t>the</a:t>
            </a:r>
            <a:r>
              <a:rPr lang="cs-CZ" dirty="0" smtClean="0"/>
              <a:t> </a:t>
            </a:r>
            <a:r>
              <a:rPr lang="cs-CZ" dirty="0" err="1" smtClean="0"/>
              <a:t>oven</a:t>
            </a:r>
            <a:endParaRPr lang="cs-CZ" dirty="0" smtClean="0"/>
          </a:p>
          <a:p>
            <a:r>
              <a:rPr lang="cs-CZ" dirty="0" err="1" smtClean="0"/>
              <a:t>Method</a:t>
            </a:r>
            <a:r>
              <a:rPr lang="cs-CZ" dirty="0" smtClean="0"/>
              <a:t> </a:t>
            </a:r>
            <a:r>
              <a:rPr lang="cs-CZ" dirty="0" err="1" smtClean="0"/>
              <a:t>for</a:t>
            </a:r>
            <a:r>
              <a:rPr lang="cs-CZ" dirty="0" smtClean="0"/>
              <a:t> </a:t>
            </a:r>
            <a:r>
              <a:rPr lang="cs-CZ" dirty="0" err="1" smtClean="0"/>
              <a:t>tougher</a:t>
            </a:r>
            <a:r>
              <a:rPr lang="cs-CZ" dirty="0" smtClean="0"/>
              <a:t> </a:t>
            </a:r>
            <a:r>
              <a:rPr lang="cs-CZ" dirty="0" err="1" smtClean="0"/>
              <a:t>meat</a:t>
            </a:r>
            <a:r>
              <a:rPr lang="cs-CZ" dirty="0"/>
              <a:t>,</a:t>
            </a:r>
            <a:r>
              <a:rPr lang="cs-CZ" dirty="0" smtClean="0"/>
              <a:t> </a:t>
            </a:r>
            <a:r>
              <a:rPr lang="cs-CZ" dirty="0" err="1"/>
              <a:t>o</a:t>
            </a:r>
            <a:r>
              <a:rPr lang="cs-CZ" dirty="0" err="1" smtClean="0"/>
              <a:t>ld</a:t>
            </a:r>
            <a:r>
              <a:rPr lang="cs-CZ" dirty="0" smtClean="0"/>
              <a:t> </a:t>
            </a:r>
            <a:r>
              <a:rPr lang="cs-CZ" dirty="0" err="1" smtClean="0"/>
              <a:t>animals</a:t>
            </a:r>
            <a:endParaRPr lang="cs-CZ" dirty="0" smtClean="0"/>
          </a:p>
          <a:p>
            <a:r>
              <a:rPr lang="cs-CZ" dirty="0" err="1" smtClean="0"/>
              <a:t>Low</a:t>
            </a:r>
            <a:r>
              <a:rPr lang="cs-CZ" dirty="0" smtClean="0"/>
              <a:t> </a:t>
            </a:r>
            <a:r>
              <a:rPr lang="cs-CZ" dirty="0" err="1" smtClean="0"/>
              <a:t>temperature</a:t>
            </a:r>
            <a:r>
              <a:rPr lang="cs-CZ" dirty="0" smtClean="0"/>
              <a:t> and </a:t>
            </a:r>
            <a:r>
              <a:rPr lang="cs-CZ" dirty="0" err="1" smtClean="0"/>
              <a:t>slow</a:t>
            </a:r>
            <a:r>
              <a:rPr lang="cs-CZ" dirty="0" smtClean="0"/>
              <a:t> </a:t>
            </a:r>
            <a:r>
              <a:rPr lang="cs-CZ" dirty="0" err="1" smtClean="0"/>
              <a:t>cooking</a:t>
            </a:r>
            <a:endParaRPr lang="en-GB" dirty="0"/>
          </a:p>
        </p:txBody>
      </p:sp>
      <p:sp>
        <p:nvSpPr>
          <p:cNvPr id="4" name="Zástupný symbol pro obsah 3"/>
          <p:cNvSpPr>
            <a:spLocks noGrp="1"/>
          </p:cNvSpPr>
          <p:nvPr>
            <p:ph sz="half" idx="2"/>
          </p:nvPr>
        </p:nvSpPr>
        <p:spPr/>
        <p:txBody>
          <a:bodyPr>
            <a:normAutofit/>
          </a:bodyPr>
          <a:lstStyle/>
          <a:p>
            <a:r>
              <a:rPr lang="en-GB" sz="900" dirty="0" smtClean="0"/>
              <a:t>https://encrypted-tbn2.gstatic.com/images?q=tbn:ANd9GcRwnw1ADN8lJlaJH4oDl32CERgPfNPCrgCEkuoSsTnS-kVs26MtDQ</a:t>
            </a:r>
            <a:endParaRPr lang="en-GB" sz="900" dirty="0"/>
          </a:p>
        </p:txBody>
      </p:sp>
      <p:sp>
        <p:nvSpPr>
          <p:cNvPr id="2" name="Nadpis 1"/>
          <p:cNvSpPr>
            <a:spLocks noGrp="1"/>
          </p:cNvSpPr>
          <p:nvPr>
            <p:ph type="title"/>
          </p:nvPr>
        </p:nvSpPr>
        <p:spPr/>
        <p:txBody>
          <a:bodyPr/>
          <a:lstStyle/>
          <a:p>
            <a:r>
              <a:rPr lang="cs-CZ" dirty="0" err="1" smtClean="0"/>
              <a:t>Braising</a:t>
            </a:r>
            <a:r>
              <a:rPr lang="cs-CZ" dirty="0" smtClean="0"/>
              <a:t> and </a:t>
            </a:r>
            <a:r>
              <a:rPr lang="cs-CZ" dirty="0" err="1" smtClean="0"/>
              <a:t>Stewing</a:t>
            </a:r>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580112" y="2924944"/>
            <a:ext cx="2314575" cy="19812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783208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p:txBody>
          <a:bodyPr/>
          <a:lstStyle/>
          <a:p>
            <a:r>
              <a:rPr lang="cs-CZ" dirty="0" err="1" smtClean="0"/>
              <a:t>It</a:t>
            </a:r>
            <a:r>
              <a:rPr lang="cs-CZ" dirty="0" smtClean="0"/>
              <a:t> </a:t>
            </a:r>
            <a:r>
              <a:rPr lang="cs-CZ" dirty="0" err="1" smtClean="0"/>
              <a:t>is</a:t>
            </a:r>
            <a:r>
              <a:rPr lang="cs-CZ" dirty="0" smtClean="0"/>
              <a:t> very </a:t>
            </a:r>
            <a:r>
              <a:rPr lang="cs-CZ" dirty="0" err="1" smtClean="0"/>
              <a:t>gentle</a:t>
            </a:r>
            <a:endParaRPr lang="cs-CZ" dirty="0" smtClean="0"/>
          </a:p>
          <a:p>
            <a:r>
              <a:rPr lang="cs-CZ" dirty="0" err="1" smtClean="0"/>
              <a:t>Ideal</a:t>
            </a:r>
            <a:r>
              <a:rPr lang="cs-CZ" dirty="0" smtClean="0"/>
              <a:t> </a:t>
            </a:r>
            <a:r>
              <a:rPr lang="cs-CZ" dirty="0" err="1" smtClean="0"/>
              <a:t>for</a:t>
            </a:r>
            <a:r>
              <a:rPr lang="cs-CZ" dirty="0" smtClean="0"/>
              <a:t> </a:t>
            </a:r>
            <a:r>
              <a:rPr lang="cs-CZ" dirty="0" err="1" smtClean="0"/>
              <a:t>seafood</a:t>
            </a:r>
            <a:endParaRPr lang="cs-CZ" dirty="0" smtClean="0"/>
          </a:p>
          <a:p>
            <a:r>
              <a:rPr lang="cs-CZ" dirty="0" err="1" smtClean="0"/>
              <a:t>It</a:t>
            </a:r>
            <a:r>
              <a:rPr lang="cs-CZ" dirty="0" smtClean="0"/>
              <a:t> </a:t>
            </a:r>
            <a:r>
              <a:rPr lang="cs-CZ" dirty="0" err="1" smtClean="0"/>
              <a:t>is</a:t>
            </a:r>
            <a:r>
              <a:rPr lang="cs-CZ" dirty="0" smtClean="0"/>
              <a:t> </a:t>
            </a:r>
            <a:r>
              <a:rPr lang="cs-CZ" dirty="0" err="1" smtClean="0"/>
              <a:t>quick</a:t>
            </a:r>
            <a:r>
              <a:rPr lang="cs-CZ" dirty="0" smtClean="0"/>
              <a:t>, no </a:t>
            </a:r>
            <a:r>
              <a:rPr lang="cs-CZ" dirty="0" err="1" smtClean="0"/>
              <a:t>loss</a:t>
            </a:r>
            <a:r>
              <a:rPr lang="cs-CZ" dirty="0" smtClean="0"/>
              <a:t> </a:t>
            </a:r>
            <a:r>
              <a:rPr lang="cs-CZ" dirty="0" err="1" smtClean="0"/>
              <a:t>of</a:t>
            </a:r>
            <a:r>
              <a:rPr lang="cs-CZ" dirty="0" smtClean="0"/>
              <a:t> </a:t>
            </a:r>
            <a:r>
              <a:rPr lang="cs-CZ" dirty="0" err="1" smtClean="0"/>
              <a:t>nutriens</a:t>
            </a:r>
            <a:endParaRPr lang="cs-CZ" dirty="0" smtClean="0"/>
          </a:p>
          <a:p>
            <a:r>
              <a:rPr lang="cs-CZ" dirty="0" err="1" smtClean="0"/>
              <a:t>The</a:t>
            </a:r>
            <a:r>
              <a:rPr lang="cs-CZ" dirty="0" smtClean="0"/>
              <a:t> </a:t>
            </a:r>
            <a:r>
              <a:rPr lang="cs-CZ" dirty="0" err="1" smtClean="0"/>
              <a:t>temperature</a:t>
            </a:r>
            <a:r>
              <a:rPr lang="cs-CZ" dirty="0" smtClean="0"/>
              <a:t> </a:t>
            </a:r>
            <a:r>
              <a:rPr lang="cs-CZ" dirty="0" err="1" smtClean="0"/>
              <a:t>can</a:t>
            </a:r>
            <a:r>
              <a:rPr lang="cs-CZ" dirty="0" smtClean="0"/>
              <a:t> </a:t>
            </a:r>
            <a:r>
              <a:rPr lang="cs-CZ" dirty="0" err="1" smtClean="0"/>
              <a:t>be</a:t>
            </a:r>
            <a:r>
              <a:rPr lang="cs-CZ" dirty="0" smtClean="0"/>
              <a:t> </a:t>
            </a:r>
            <a:r>
              <a:rPr lang="cs-CZ" dirty="0" err="1" smtClean="0"/>
              <a:t>rised</a:t>
            </a:r>
            <a:r>
              <a:rPr lang="cs-CZ" dirty="0" smtClean="0"/>
              <a:t> by </a:t>
            </a:r>
            <a:r>
              <a:rPr lang="cs-CZ" dirty="0" err="1" smtClean="0"/>
              <a:t>pressurizing</a:t>
            </a:r>
            <a:endParaRPr lang="en-GB" dirty="0"/>
          </a:p>
        </p:txBody>
      </p:sp>
      <p:sp>
        <p:nvSpPr>
          <p:cNvPr id="4" name="Zástupný symbol pro obsah 3"/>
          <p:cNvSpPr>
            <a:spLocks noGrp="1"/>
          </p:cNvSpPr>
          <p:nvPr>
            <p:ph sz="half" idx="2"/>
          </p:nvPr>
        </p:nvSpPr>
        <p:spPr/>
        <p:txBody>
          <a:bodyPr>
            <a:normAutofit/>
          </a:bodyPr>
          <a:lstStyle/>
          <a:p>
            <a:r>
              <a:rPr lang="en-GB" sz="1000" dirty="0" smtClean="0">
                <a:hlinkClick r:id="rId2"/>
              </a:rPr>
              <a:t>http://0.tqn.com/d/culinaryarts/1/G/U/B/-/-/steaming.jpg</a:t>
            </a:r>
            <a:endParaRPr lang="cs-CZ" sz="1000" dirty="0" smtClean="0"/>
          </a:p>
          <a:p>
            <a:r>
              <a:rPr lang="en-GB" sz="1000" i="1" dirty="0" smtClean="0"/>
              <a:t>Photo © </a:t>
            </a:r>
            <a:r>
              <a:rPr lang="en-GB" sz="1000" i="1" dirty="0" err="1" smtClean="0"/>
              <a:t>Tiberiu</a:t>
            </a:r>
            <a:r>
              <a:rPr lang="en-GB" sz="1000" i="1" dirty="0" smtClean="0"/>
              <a:t> Ana</a:t>
            </a:r>
            <a:endParaRPr lang="en-GB" sz="1000" dirty="0"/>
          </a:p>
        </p:txBody>
      </p:sp>
      <p:sp>
        <p:nvSpPr>
          <p:cNvPr id="2" name="Nadpis 1"/>
          <p:cNvSpPr>
            <a:spLocks noGrp="1"/>
          </p:cNvSpPr>
          <p:nvPr>
            <p:ph type="title"/>
          </p:nvPr>
        </p:nvSpPr>
        <p:spPr/>
        <p:txBody>
          <a:bodyPr/>
          <a:lstStyle/>
          <a:p>
            <a:r>
              <a:rPr lang="cs-CZ" dirty="0" err="1" smtClean="0"/>
              <a:t>Cooking</a:t>
            </a:r>
            <a:r>
              <a:rPr lang="cs-CZ" dirty="0" smtClean="0"/>
              <a:t> </a:t>
            </a:r>
            <a:r>
              <a:rPr lang="cs-CZ" dirty="0" err="1" smtClean="0"/>
              <a:t>with</a:t>
            </a:r>
            <a:r>
              <a:rPr lang="cs-CZ" dirty="0" smtClean="0"/>
              <a:t> </a:t>
            </a:r>
            <a:r>
              <a:rPr lang="cs-CZ" dirty="0" err="1" smtClean="0"/>
              <a:t>Steam</a:t>
            </a:r>
            <a:endParaRPr lang="en-GB"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940152" y="3140968"/>
            <a:ext cx="1524000" cy="15240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196822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r>
              <a:rPr lang="en-GB" sz="1200" dirty="0" smtClean="0"/>
              <a:t>DANILO ALFARO. Culinary Arts: bout.com [online]. [cit. 2013-08-01]. </a:t>
            </a:r>
            <a:r>
              <a:rPr lang="en-GB" sz="1200" dirty="0" err="1" smtClean="0"/>
              <a:t>Dostupné</a:t>
            </a:r>
            <a:r>
              <a:rPr lang="en-GB" sz="1200" dirty="0" smtClean="0"/>
              <a:t> z: http://culinaryarts.about.com/od/cookingmethods/a/dryheatmoist.htm </a:t>
            </a:r>
            <a:endParaRPr lang="cs-CZ" sz="1200" dirty="0" smtClean="0"/>
          </a:p>
          <a:p>
            <a:r>
              <a:rPr lang="cs-CZ" sz="1200" dirty="0" smtClean="0"/>
              <a:t>TIBERIU ANA,</a:t>
            </a:r>
            <a:r>
              <a:rPr lang="it-IT" sz="1200" dirty="0" smtClean="0"/>
              <a:t> . [online]. [cit. 2013-08-01]. Dostupné z: </a:t>
            </a:r>
            <a:r>
              <a:rPr lang="it-IT" sz="1200" dirty="0" smtClean="0">
                <a:hlinkClick r:id="rId2"/>
              </a:rPr>
              <a:t>http://0.tqn.com/d/culinaryarts/1/G/U/B/-/-/steaming.jpg</a:t>
            </a:r>
            <a:endParaRPr lang="cs-CZ" sz="1200" dirty="0" smtClean="0"/>
          </a:p>
          <a:p>
            <a:r>
              <a:rPr lang="cs-CZ" sz="1200" dirty="0" smtClean="0"/>
              <a:t>Neznámý </a:t>
            </a:r>
            <a:r>
              <a:rPr lang="it-IT" sz="1200" dirty="0" smtClean="0"/>
              <a:t>[online]. [cit. 2013-08-01]. Dostupné z: </a:t>
            </a:r>
            <a:r>
              <a:rPr lang="it-IT" sz="1200" dirty="0" smtClean="0">
                <a:hlinkClick r:id="rId3"/>
              </a:rPr>
              <a:t>https://encrypted-tbn2.gstatic.com/images?q=tbn:ANd9GcRwnw1ADN8lJlaJH4oDl32CERgPfNPCrgCEkuoSsTnS-kVs26MtDQ</a:t>
            </a:r>
            <a:endParaRPr lang="cs-CZ" sz="1200" dirty="0" smtClean="0"/>
          </a:p>
          <a:p>
            <a:r>
              <a:rPr lang="it-IT" sz="1200" dirty="0" smtClean="0"/>
              <a:t>. [online]. [cit. 2013-08-01]. Dostupné z: https://encrypted-tbn2.gstatic.com/images?q=tbn:ANd9GcRwnw1ADN8lJlaJH4oDl32CERgPfNPCrgCEkuoSsTnS-kVs26MtDQ </a:t>
            </a:r>
            <a:endParaRPr lang="cs-CZ" sz="1200" dirty="0" smtClean="0"/>
          </a:p>
          <a:p>
            <a:endParaRPr lang="en-GB" sz="1200" dirty="0"/>
          </a:p>
        </p:txBody>
      </p:sp>
      <p:sp>
        <p:nvSpPr>
          <p:cNvPr id="2" name="Nadpis 1"/>
          <p:cNvSpPr>
            <a:spLocks noGrp="1"/>
          </p:cNvSpPr>
          <p:nvPr>
            <p:ph type="title"/>
          </p:nvPr>
        </p:nvSpPr>
        <p:spPr/>
        <p:txBody>
          <a:bodyPr>
            <a:normAutofit fontScale="90000"/>
          </a:bodyPr>
          <a:lstStyle/>
          <a:p>
            <a:r>
              <a:rPr lang="cs-CZ" dirty="0" smtClean="0"/>
              <a:t>Použité citace a obrazový materiál</a:t>
            </a:r>
            <a:endParaRPr lang="en-GB" dirty="0"/>
          </a:p>
        </p:txBody>
      </p:sp>
    </p:spTree>
    <p:extLst>
      <p:ext uri="{BB962C8B-B14F-4D97-AF65-F5344CB8AC3E}">
        <p14:creationId xmlns:p14="http://schemas.microsoft.com/office/powerpoint/2010/main" xmlns="" val="34901735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211</TotalTime>
  <Words>415</Words>
  <Application>Microsoft Office PowerPoint</Application>
  <PresentationFormat>Předvádění na obrazovce (4:3)</PresentationFormat>
  <Paragraphs>52</Paragraphs>
  <Slides>9</Slides>
  <Notes>1</Notes>
  <HiddenSlides>0</HiddenSlides>
  <MMClips>0</MMClips>
  <ScaleCrop>false</ScaleCrop>
  <HeadingPairs>
    <vt:vector size="4" baseType="variant">
      <vt:variant>
        <vt:lpstr>Motiv</vt:lpstr>
      </vt:variant>
      <vt:variant>
        <vt:i4>2</vt:i4>
      </vt:variant>
      <vt:variant>
        <vt:lpstr>Nadpisy snímků</vt:lpstr>
      </vt:variant>
      <vt:variant>
        <vt:i4>9</vt:i4>
      </vt:variant>
    </vt:vector>
  </HeadingPairs>
  <TitlesOfParts>
    <vt:vector size="11" baseType="lpstr">
      <vt:lpstr>Shluk</vt:lpstr>
      <vt:lpstr>Motiv systému Office</vt:lpstr>
      <vt:lpstr>Snímek 1</vt:lpstr>
      <vt:lpstr>Snímek 2</vt:lpstr>
      <vt:lpstr>Cooking Methods II</vt:lpstr>
      <vt:lpstr>Moist- heat cooking</vt:lpstr>
      <vt:lpstr>Moist-heat methods</vt:lpstr>
      <vt:lpstr>Poaching, Boiling and Simmering</vt:lpstr>
      <vt:lpstr>Braising and Stewing</vt:lpstr>
      <vt:lpstr>Cooking with Steam</vt:lpstr>
      <vt:lpstr>Použité citace a obrazový materiál</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Cooking Methods II</dc:title>
  <dc:creator>Pavla</dc:creator>
  <cp:lastModifiedBy>Dum</cp:lastModifiedBy>
  <cp:revision>14</cp:revision>
  <dcterms:created xsi:type="dcterms:W3CDTF">2013-08-01T10:39:54Z</dcterms:created>
  <dcterms:modified xsi:type="dcterms:W3CDTF">2014-03-18T12:43:58Z</dcterms:modified>
</cp:coreProperties>
</file>