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7" r:id="rId3"/>
    <p:sldId id="268" r:id="rId4"/>
    <p:sldId id="266" r:id="rId5"/>
    <p:sldId id="257" r:id="rId6"/>
    <p:sldId id="258" r:id="rId7"/>
    <p:sldId id="259" r:id="rId8"/>
    <p:sldId id="260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1181" autoAdjust="0"/>
    <p:restoredTop sz="94660"/>
  </p:normalViewPr>
  <p:slideViewPr>
    <p:cSldViewPr>
      <p:cViewPr varScale="1">
        <p:scale>
          <a:sx n="97" d="100"/>
          <a:sy n="97" d="100"/>
        </p:scale>
        <p:origin x="-114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3F2B9-9C3A-4774-92F0-A25248F9F052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28E3BD-DFAD-4915-A9BF-821AEF0E97C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21218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80278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7995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427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786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9313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70736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88291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44920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43519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7794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2289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F4B1EAE-6259-45CE-8548-1A46CED8536F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0E5A0E8-833C-404A-8953-BC9B4757E15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604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06642652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Způsoby</a:t>
                      </a:r>
                      <a:r>
                        <a:rPr lang="cs-CZ" baseline="0" dirty="0" smtClean="0"/>
                        <a:t> vaření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3.-4.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1.8.</a:t>
                      </a:r>
                      <a:r>
                        <a:rPr lang="cs-CZ" baseline="0" dirty="0" smtClean="0"/>
                        <a:t>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063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</a:t>
            </a:r>
            <a:r>
              <a:rPr lang="cs-CZ" sz="2400" dirty="0" smtClean="0"/>
              <a:t>Materiál </a:t>
            </a:r>
            <a:r>
              <a:rPr lang="cs-CZ" sz="2400" dirty="0" smtClean="0"/>
              <a:t>je zaměřen na propojení jazykového učiva s odborným vzděláním. Vycházím z aktuálního moderního zdroje, který představuje odbornou terminologii a zprostředkovává autory z jiných kultur. Nabízí srovnání úhlu pohledu na odbornou tematiku. Žáci mají možnost získat a zapamatovat si informace, jež později mohou srovnávat a hodnotit s vědomostmi nabytými v odborných předmětech.</a:t>
            </a:r>
          </a:p>
          <a:p>
            <a:r>
              <a:rPr lang="cs-CZ" sz="2400" dirty="0" smtClean="0"/>
              <a:t>Metodické pokyny: aktivita </a:t>
            </a:r>
            <a:r>
              <a:rPr lang="cs-CZ" sz="2400" dirty="0"/>
              <a:t>je určena žákům úrovně A2-B1. Použijeme ji jako „post-</a:t>
            </a:r>
            <a:r>
              <a:rPr lang="cs-CZ" sz="2400" dirty="0" err="1"/>
              <a:t>reading</a:t>
            </a:r>
            <a:r>
              <a:rPr lang="cs-CZ" sz="2400" dirty="0"/>
              <a:t>“ aktivitu po prezentaci a prostudování předchozího materiálu. Může být použito jako rychlé opakování nebo test na závěr vyučovací jednotky nebo jako „</a:t>
            </a:r>
            <a:r>
              <a:rPr lang="cs-CZ" sz="2400" dirty="0" err="1"/>
              <a:t>warm</a:t>
            </a:r>
            <a:r>
              <a:rPr lang="cs-CZ" sz="2400" dirty="0"/>
              <a:t> up“ na začátku nové hodiny. </a:t>
            </a:r>
            <a:r>
              <a:rPr lang="cs-CZ" sz="2400" dirty="0" smtClean="0"/>
              <a:t>Trvání-15 </a:t>
            </a:r>
            <a:r>
              <a:rPr lang="cs-CZ" sz="2400" dirty="0"/>
              <a:t>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152300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Definitions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methods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exercises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30200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definition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________</a:t>
            </a:r>
            <a:r>
              <a:rPr lang="en-GB" dirty="0" smtClean="0"/>
              <a:t>is a form of</a:t>
            </a:r>
            <a:r>
              <a:rPr lang="cs-CZ" dirty="0" smtClean="0"/>
              <a:t> _____</a:t>
            </a:r>
            <a:r>
              <a:rPr lang="en-GB" dirty="0" smtClean="0"/>
              <a:t> -heat cooking that uses a very </a:t>
            </a:r>
            <a:r>
              <a:rPr lang="cs-CZ" dirty="0" smtClean="0"/>
              <a:t>_____</a:t>
            </a:r>
            <a:r>
              <a:rPr lang="en-GB" dirty="0" smtClean="0"/>
              <a:t>pan and a small amount of </a:t>
            </a:r>
            <a:r>
              <a:rPr lang="cs-CZ" dirty="0" smtClean="0"/>
              <a:t>______</a:t>
            </a:r>
            <a:r>
              <a:rPr lang="en-GB" dirty="0" smtClean="0"/>
              <a:t>to cook the food very</a:t>
            </a:r>
            <a:r>
              <a:rPr lang="cs-CZ" dirty="0" smtClean="0"/>
              <a:t>_______</a:t>
            </a:r>
            <a:r>
              <a:rPr lang="en-GB" dirty="0" smtClean="0"/>
              <a:t>. Like other dry-heat cooking methods, sautéing browns the food's surface as it</a:t>
            </a:r>
            <a:r>
              <a:rPr lang="cs-CZ" dirty="0" smtClean="0"/>
              <a:t>________</a:t>
            </a:r>
            <a:r>
              <a:rPr lang="en-GB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cs-CZ" i="1" dirty="0" smtClean="0"/>
              <a:t>D</a:t>
            </a:r>
            <a:r>
              <a:rPr lang="en-GB" i="1" dirty="0" err="1" smtClean="0"/>
              <a:t>ry</a:t>
            </a:r>
            <a:r>
              <a:rPr lang="cs-CZ" i="1" dirty="0" smtClean="0"/>
              <a:t> /</a:t>
            </a:r>
            <a:r>
              <a:rPr lang="en-GB" i="1" dirty="0" smtClean="0"/>
              <a:t>fat</a:t>
            </a:r>
            <a:r>
              <a:rPr lang="cs-CZ" i="1" dirty="0" smtClean="0"/>
              <a:t> /</a:t>
            </a:r>
            <a:r>
              <a:rPr lang="en-GB" i="1" dirty="0" smtClean="0"/>
              <a:t>cooks</a:t>
            </a:r>
            <a:r>
              <a:rPr lang="cs-CZ" i="1" dirty="0" smtClean="0"/>
              <a:t> / hot /s</a:t>
            </a:r>
            <a:r>
              <a:rPr lang="en-GB" i="1" dirty="0" err="1" smtClean="0"/>
              <a:t>autéing</a:t>
            </a:r>
            <a:r>
              <a:rPr lang="cs-CZ" i="1" dirty="0" smtClean="0"/>
              <a:t> /</a:t>
            </a:r>
            <a:r>
              <a:rPr lang="en-GB" i="1" dirty="0" smtClean="0"/>
              <a:t>quickly</a:t>
            </a:r>
            <a:endParaRPr lang="cs-CZ" i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1160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definition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_______</a:t>
            </a:r>
            <a:r>
              <a:rPr lang="en-GB" dirty="0" smtClean="0"/>
              <a:t>and broiling are dry-heat cooking methods that rely on heat being</a:t>
            </a:r>
            <a:r>
              <a:rPr lang="cs-CZ" dirty="0" smtClean="0"/>
              <a:t>_________</a:t>
            </a:r>
            <a:r>
              <a:rPr lang="en-GB" dirty="0" smtClean="0"/>
              <a:t> through the air from an open</a:t>
            </a:r>
            <a:r>
              <a:rPr lang="cs-CZ" dirty="0" smtClean="0"/>
              <a:t>_______</a:t>
            </a:r>
            <a:r>
              <a:rPr lang="en-GB" dirty="0" smtClean="0"/>
              <a:t>. Because air is a conductor of heat,</a:t>
            </a:r>
            <a:r>
              <a:rPr lang="cs-CZ" dirty="0" smtClean="0"/>
              <a:t>_______</a:t>
            </a:r>
            <a:r>
              <a:rPr lang="en-GB" dirty="0" smtClean="0"/>
              <a:t> and grilling require the food to be quite</a:t>
            </a:r>
            <a:r>
              <a:rPr lang="cs-CZ" dirty="0" smtClean="0"/>
              <a:t>_______</a:t>
            </a:r>
            <a:r>
              <a:rPr lang="en-GB" dirty="0" smtClean="0"/>
              <a:t> to the heat source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en-GB" i="1" dirty="0" smtClean="0"/>
              <a:t>Grilling</a:t>
            </a:r>
            <a:r>
              <a:rPr lang="cs-CZ" i="1" dirty="0"/>
              <a:t>/</a:t>
            </a:r>
            <a:r>
              <a:rPr lang="cs-CZ" i="1" dirty="0" smtClean="0"/>
              <a:t> </a:t>
            </a:r>
            <a:r>
              <a:rPr lang="cs-CZ" i="1" dirty="0" err="1" smtClean="0"/>
              <a:t>flame</a:t>
            </a:r>
            <a:r>
              <a:rPr lang="cs-CZ" i="1" dirty="0"/>
              <a:t>/</a:t>
            </a:r>
            <a:r>
              <a:rPr lang="cs-CZ" i="1" dirty="0" smtClean="0"/>
              <a:t> </a:t>
            </a:r>
            <a:r>
              <a:rPr lang="en-GB" i="1" dirty="0" smtClean="0"/>
              <a:t>conducted</a:t>
            </a:r>
            <a:r>
              <a:rPr lang="cs-CZ" i="1" dirty="0"/>
              <a:t>/</a:t>
            </a:r>
            <a:r>
              <a:rPr lang="cs-CZ" i="1" dirty="0" smtClean="0"/>
              <a:t> </a:t>
            </a:r>
            <a:r>
              <a:rPr lang="cs-CZ" i="1" dirty="0" err="1" smtClean="0"/>
              <a:t>close</a:t>
            </a:r>
            <a:r>
              <a:rPr lang="cs-CZ" i="1" dirty="0"/>
              <a:t>/</a:t>
            </a:r>
            <a:r>
              <a:rPr lang="cs-CZ" i="1" dirty="0" smtClean="0"/>
              <a:t> </a:t>
            </a:r>
            <a:r>
              <a:rPr lang="cs-CZ" i="1" dirty="0" err="1" smtClean="0"/>
              <a:t>broiling</a:t>
            </a:r>
            <a:r>
              <a:rPr lang="cs-CZ" i="1" dirty="0" smtClean="0"/>
              <a:t>/ </a:t>
            </a:r>
            <a:r>
              <a:rPr lang="cs-CZ" i="1" dirty="0" err="1" smtClean="0"/>
              <a:t>poor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xmlns="" val="82409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Fill in the definition with the missing 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Poaching,</a:t>
            </a:r>
            <a:r>
              <a:rPr lang="cs-CZ" dirty="0" smtClean="0"/>
              <a:t>_______</a:t>
            </a:r>
            <a:r>
              <a:rPr lang="en-GB" dirty="0" smtClean="0"/>
              <a:t> and boiling are three different</a:t>
            </a:r>
            <a:r>
              <a:rPr lang="cs-CZ" dirty="0" smtClean="0"/>
              <a:t> _______</a:t>
            </a:r>
            <a:r>
              <a:rPr lang="en-GB" dirty="0" smtClean="0"/>
              <a:t> -heat cooking methods where</a:t>
            </a:r>
            <a:r>
              <a:rPr lang="cs-CZ" dirty="0" smtClean="0"/>
              <a:t>______</a:t>
            </a:r>
            <a:r>
              <a:rPr lang="en-GB" dirty="0" smtClean="0"/>
              <a:t> is cooked either in </a:t>
            </a:r>
            <a:r>
              <a:rPr lang="cs-CZ" dirty="0" smtClean="0"/>
              <a:t>_____</a:t>
            </a:r>
            <a:r>
              <a:rPr lang="en-GB" dirty="0" smtClean="0"/>
              <a:t>water or in some other cooking</a:t>
            </a:r>
            <a:r>
              <a:rPr lang="cs-CZ" dirty="0" smtClean="0"/>
              <a:t>_______</a:t>
            </a:r>
            <a:r>
              <a:rPr lang="en-GB" dirty="0" smtClean="0"/>
              <a:t> such as broth, stock or.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/</a:t>
            </a:r>
            <a:r>
              <a:rPr lang="en-GB" i="1" dirty="0" smtClean="0"/>
              <a:t>Liquid</a:t>
            </a:r>
            <a:r>
              <a:rPr lang="cs-CZ" i="1" dirty="0" smtClean="0"/>
              <a:t>/ </a:t>
            </a:r>
            <a:r>
              <a:rPr lang="en-GB" i="1" dirty="0" smtClean="0"/>
              <a:t>wine </a:t>
            </a:r>
            <a:r>
              <a:rPr lang="cs-CZ" i="1" dirty="0" smtClean="0"/>
              <a:t>/ </a:t>
            </a:r>
            <a:r>
              <a:rPr lang="cs-CZ" i="1" dirty="0" err="1" smtClean="0"/>
              <a:t>simmering</a:t>
            </a:r>
            <a:r>
              <a:rPr lang="cs-CZ" i="1" dirty="0" smtClean="0"/>
              <a:t>/ </a:t>
            </a:r>
            <a:r>
              <a:rPr lang="cs-CZ" i="1" dirty="0" err="1" smtClean="0"/>
              <a:t>moist</a:t>
            </a:r>
            <a:r>
              <a:rPr lang="cs-CZ" i="1" dirty="0" smtClean="0"/>
              <a:t> / hot/ food</a:t>
            </a:r>
            <a:endParaRPr lang="cs-CZ" i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6610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en-GB" dirty="0" smtClean="0"/>
              <a:t> food is cooked either in hot water or in some other cooking liquid such as broth, stock or wine.</a:t>
            </a:r>
            <a:endParaRPr lang="cs-CZ" dirty="0" smtClean="0"/>
          </a:p>
          <a:p>
            <a:r>
              <a:rPr lang="en-GB" dirty="0" smtClean="0"/>
              <a:t> </a:t>
            </a:r>
            <a:r>
              <a:rPr lang="cs-CZ" dirty="0" smtClean="0"/>
              <a:t>C</a:t>
            </a:r>
            <a:r>
              <a:rPr lang="en-GB" dirty="0" err="1" smtClean="0"/>
              <a:t>ooking</a:t>
            </a:r>
            <a:r>
              <a:rPr lang="en-GB" dirty="0" smtClean="0"/>
              <a:t> methods that rely on heat being conducted through the air from an open flame.</a:t>
            </a:r>
            <a:endParaRPr lang="cs-CZ" dirty="0" smtClean="0"/>
          </a:p>
          <a:p>
            <a:r>
              <a:rPr lang="cs-CZ" dirty="0" smtClean="0"/>
              <a:t>D</a:t>
            </a:r>
            <a:r>
              <a:rPr lang="en-GB" dirty="0" err="1" smtClean="0"/>
              <a:t>ry</a:t>
            </a:r>
            <a:r>
              <a:rPr lang="en-GB" dirty="0" smtClean="0"/>
              <a:t>-heat cooking that uses a very hot pan and a small amount of fat to cook the food very quickly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3543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002234"/>
          </a:xfrm>
        </p:spPr>
        <p:txBody>
          <a:bodyPr>
            <a:normAutofit/>
          </a:bodyPr>
          <a:lstStyle/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least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examples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meals</a:t>
            </a:r>
            <a:r>
              <a:rPr lang="cs-CZ" dirty="0" smtClean="0"/>
              <a:t> </a:t>
            </a:r>
            <a:r>
              <a:rPr lang="cs-CZ" dirty="0" err="1" smtClean="0"/>
              <a:t>cooked</a:t>
            </a:r>
            <a:r>
              <a:rPr lang="cs-CZ" dirty="0" smtClean="0"/>
              <a:t> by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named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previous</a:t>
            </a:r>
            <a:r>
              <a:rPr lang="cs-CZ" dirty="0" smtClean="0"/>
              <a:t> </a:t>
            </a:r>
            <a:r>
              <a:rPr lang="cs-CZ" dirty="0" err="1" smtClean="0"/>
              <a:t>slide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4543" y="2780928"/>
            <a:ext cx="8229600" cy="4104514"/>
          </a:xfrm>
        </p:spPr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- </a:t>
            </a:r>
            <a:r>
              <a:rPr lang="cs-CZ" dirty="0" err="1" smtClean="0"/>
              <a:t>Boiled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,  </a:t>
            </a:r>
            <a:r>
              <a:rPr lang="cs-CZ" dirty="0" err="1" smtClean="0"/>
              <a:t>boiled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smtClean="0"/>
              <a:t>__________________________________</a:t>
            </a:r>
          </a:p>
          <a:p>
            <a:r>
              <a:rPr lang="cs-CZ" dirty="0" smtClean="0"/>
              <a:t>__________________________________</a:t>
            </a:r>
          </a:p>
          <a:p>
            <a:r>
              <a:rPr lang="cs-CZ" dirty="0" smtClean="0"/>
              <a:t>__________________________________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929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200" dirty="0" smtClean="0"/>
              <a:t>Sautéing is a form of dry-heat cooking that uses a very hot pan and a small amount of fat to cook the food very quickly. Like other dry-heat cooking methods, sautéing browns the food's surface as it cooks.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200" dirty="0" smtClean="0"/>
              <a:t>Grilling and broiling are dry-heat cooking methods that rely on heat being conducted through the air from an open flame. Because air is a poor conductor of heat, broiling and grilling require the food to be quite close to the heat source, which in this case is likely to be an open flame.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200" dirty="0" smtClean="0"/>
              <a:t>Poaching, simmering and boiling are three different moist-heat cooking methods where food is cooked either in hot water or in some other cooking liquid such as broth, stock or wine. 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200" dirty="0" err="1" smtClean="0"/>
              <a:t>Poaching</a:t>
            </a:r>
            <a:r>
              <a:rPr lang="cs-CZ" sz="1200" dirty="0" smtClean="0"/>
              <a:t>, </a:t>
            </a:r>
            <a:r>
              <a:rPr lang="cs-CZ" sz="1200" dirty="0" err="1" smtClean="0"/>
              <a:t>simmering</a:t>
            </a:r>
            <a:r>
              <a:rPr lang="cs-CZ" sz="1200" dirty="0" smtClean="0"/>
              <a:t> and </a:t>
            </a:r>
            <a:r>
              <a:rPr lang="cs-CZ" sz="1200" dirty="0" err="1" smtClean="0"/>
              <a:t>boiling</a:t>
            </a:r>
            <a:r>
              <a:rPr lang="cs-CZ" sz="1200" dirty="0" smtClean="0"/>
              <a:t>, </a:t>
            </a:r>
          </a:p>
          <a:p>
            <a:pPr marL="0" indent="0">
              <a:buNone/>
            </a:pPr>
            <a:r>
              <a:rPr lang="cs-CZ" sz="1200" dirty="0" smtClean="0"/>
              <a:t>	</a:t>
            </a:r>
            <a:r>
              <a:rPr lang="cs-CZ" sz="1200" dirty="0" err="1" smtClean="0"/>
              <a:t>grilling</a:t>
            </a:r>
            <a:r>
              <a:rPr lang="cs-CZ" sz="1200" dirty="0" smtClean="0"/>
              <a:t> and </a:t>
            </a:r>
            <a:r>
              <a:rPr lang="cs-CZ" sz="1200" dirty="0" err="1" smtClean="0"/>
              <a:t>broiling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	</a:t>
            </a:r>
            <a:r>
              <a:rPr lang="cs-CZ" sz="1200" dirty="0" err="1" smtClean="0"/>
              <a:t>frying</a:t>
            </a:r>
            <a:r>
              <a:rPr lang="cs-CZ" sz="1200" dirty="0" smtClean="0"/>
              <a:t> and </a:t>
            </a:r>
            <a:r>
              <a:rPr lang="cs-CZ" sz="1200" dirty="0" err="1" smtClean="0"/>
              <a:t>sautéing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	</a:t>
            </a: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5. Různé odpovědi žáků, možno použít slovníky</a:t>
            </a:r>
          </a:p>
          <a:p>
            <a:pPr marL="0" indent="0">
              <a:buNone/>
            </a:pPr>
            <a:r>
              <a:rPr lang="cs-CZ" sz="1200" dirty="0"/>
              <a:t>	</a:t>
            </a:r>
            <a:r>
              <a:rPr lang="cs-CZ" sz="1200" dirty="0" smtClean="0"/>
              <a:t>	</a:t>
            </a:r>
          </a:p>
          <a:p>
            <a:pPr marL="514350" indent="-514350">
              <a:buFont typeface="+mj-lt"/>
              <a:buAutoNum type="arabicPeriod"/>
            </a:pP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77992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citace textů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ALFARO, </a:t>
            </a:r>
            <a:r>
              <a:rPr lang="en-GB" sz="1200" dirty="0" err="1" smtClean="0"/>
              <a:t>Danilo</a:t>
            </a:r>
            <a:r>
              <a:rPr lang="en-GB" sz="1200" dirty="0" smtClean="0"/>
              <a:t>. About.com Culinary Arts: About.com Culinary Arts. [online]. [cit. 2013-08-01]. </a:t>
            </a:r>
            <a:r>
              <a:rPr lang="en-GB" sz="1200" dirty="0" err="1" smtClean="0"/>
              <a:t>Dostupné</a:t>
            </a:r>
            <a:r>
              <a:rPr lang="en-GB" sz="1200" dirty="0" smtClean="0"/>
              <a:t> z: http://culinaryarts.about.com/od/moistheatcooking/a/braising.htm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xmlns="" val="35137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113</TotalTime>
  <Words>620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Motiv systému Office</vt:lpstr>
      <vt:lpstr>Snímek 1</vt:lpstr>
      <vt:lpstr>Snímek 2</vt:lpstr>
      <vt:lpstr>Definitions of methods</vt:lpstr>
      <vt:lpstr>Fill in the definition with the missing words.</vt:lpstr>
      <vt:lpstr>Fill in the definition with the missing words</vt:lpstr>
      <vt:lpstr>Fill in the definition with the missing words</vt:lpstr>
      <vt:lpstr>Which methot is this?</vt:lpstr>
      <vt:lpstr>Give at least two examples of meals cooked by each method named in the previous slide</vt:lpstr>
      <vt:lpstr>Key</vt:lpstr>
      <vt:lpstr>Použité citace textů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Dum</cp:lastModifiedBy>
  <cp:revision>13</cp:revision>
  <dcterms:created xsi:type="dcterms:W3CDTF">2013-08-01T14:46:01Z</dcterms:created>
  <dcterms:modified xsi:type="dcterms:W3CDTF">2014-03-18T13:07:40Z</dcterms:modified>
</cp:coreProperties>
</file>