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69" r:id="rId3"/>
    <p:sldId id="268" r:id="rId4"/>
    <p:sldId id="256" r:id="rId5"/>
    <p:sldId id="258" r:id="rId6"/>
    <p:sldId id="260" r:id="rId7"/>
    <p:sldId id="261" r:id="rId8"/>
    <p:sldId id="263" r:id="rId9"/>
    <p:sldId id="264" r:id="rId10"/>
    <p:sldId id="265" r:id="rId11"/>
    <p:sldId id="266" r:id="rId12"/>
    <p:sldId id="26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7FEC7A-1866-4836-B0AE-07FB50831095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E5FB19-CF53-4BDF-94CE-87BDDD8EBE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13608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E5FB19-CF53-4BDF-94CE-87BDDD8EBE5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37428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6437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94144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2211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42772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19932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63432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79745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33525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58525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56161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6747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3272478-C465-4C83-AA0B-D581AACB547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72DB7B1-3502-481B-B49A-B0D58C960D8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1050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2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ridphilly.com/grid-magazine/2013/1/31/overlooked-winter-veggies-give-celery-root-a-chanc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7024344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Pavla Suchanová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</a:t>
                      </a:r>
                      <a:r>
                        <a:rPr lang="cs-CZ" baseline="0" dirty="0" smtClean="0"/>
                        <a:t> zásoba- kořenová </a:t>
                      </a:r>
                      <a:r>
                        <a:rPr lang="cs-CZ" baseline="0" dirty="0" smtClean="0"/>
                        <a:t>zelenina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25.8.2013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6964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dirty="0"/>
              <a:t>Anotace</a:t>
            </a:r>
            <a:r>
              <a:rPr lang="cs-CZ" sz="2400" dirty="0" smtClean="0"/>
              <a:t>: žák </a:t>
            </a:r>
            <a:r>
              <a:rPr lang="cs-CZ" sz="2400" dirty="0"/>
              <a:t>potřebuje dostatek zrakových  podnětů, obrázků, schémat, které napomáhají zapamatovat si a vštípit informace. Zároveň spojení obrázku a slova zpětně napomáhá i při vybavování. Materiál je tematicky propojen s odborností kuchař-číšník a navazuje na odbornou přípravu žáků.</a:t>
            </a:r>
          </a:p>
          <a:p>
            <a:r>
              <a:rPr lang="cs-CZ" sz="2400" dirty="0" smtClean="0"/>
              <a:t>Metodické pokyny: Určeno pro jazykovou úroveň A1, zároveň možno použít pro opakování ve vyšších úrovních. Prezentaci je možné přehrát a poté použít jednotlivé snímky jako paměťovou hru na samostatných listech. Možno použít při soutěživých hrách a k rychlému opakování. Karty si může žák uchovat k pozdějšímu opakování. Časová náročnost cca. 10 min. Později je možné kombinovat s jinými, tematicky blízkými celky.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5928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Root</a:t>
            </a:r>
            <a:r>
              <a:rPr lang="cs-CZ" dirty="0" smtClean="0"/>
              <a:t> </a:t>
            </a:r>
            <a:r>
              <a:rPr lang="cs-CZ" dirty="0" err="1" smtClean="0"/>
              <a:t>Vegetables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56256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Root</a:t>
            </a:r>
            <a:r>
              <a:rPr lang="cs-CZ" dirty="0" smtClean="0"/>
              <a:t> </a:t>
            </a:r>
            <a:r>
              <a:rPr lang="cs-CZ" dirty="0" err="1" smtClean="0"/>
              <a:t>vegetables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Carrot</a:t>
            </a:r>
            <a:endParaRPr lang="cs-CZ" dirty="0" smtClean="0"/>
          </a:p>
          <a:p>
            <a:r>
              <a:rPr lang="cs-CZ" dirty="0" smtClean="0"/>
              <a:t>Celery</a:t>
            </a:r>
          </a:p>
          <a:p>
            <a:r>
              <a:rPr lang="cs-CZ" dirty="0" err="1" smtClean="0"/>
              <a:t>Parsnip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arsley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Mrkev</a:t>
            </a:r>
          </a:p>
          <a:p>
            <a:r>
              <a:rPr lang="cs-CZ" dirty="0" smtClean="0"/>
              <a:t>Celer</a:t>
            </a:r>
          </a:p>
          <a:p>
            <a:r>
              <a:rPr lang="cs-CZ" dirty="0" err="1" smtClean="0"/>
              <a:t>Pastiňák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etržel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0331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Carrot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30648"/>
            <a:ext cx="1584176" cy="317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49891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Celery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2880320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4460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Parsnip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81163"/>
            <a:ext cx="2415902" cy="4196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77946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Parsley</a:t>
            </a:r>
            <a:r>
              <a:rPr lang="cs-CZ" dirty="0" smtClean="0"/>
              <a:t/>
            </a:r>
            <a:br>
              <a:rPr lang="cs-CZ" dirty="0" smtClean="0"/>
            </a:b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88840"/>
            <a:ext cx="4752528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7020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59" y="430953"/>
            <a:ext cx="8070471" cy="765799"/>
          </a:xfrm>
        </p:spPr>
        <p:txBody>
          <a:bodyPr>
            <a:normAutofit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en-GB" dirty="0"/>
          </a:p>
        </p:txBody>
      </p:sp>
      <p:grpSp>
        <p:nvGrpSpPr>
          <p:cNvPr id="57" name="Skupina 56"/>
          <p:cNvGrpSpPr/>
          <p:nvPr/>
        </p:nvGrpSpPr>
        <p:grpSpPr>
          <a:xfrm>
            <a:off x="1060697" y="1608026"/>
            <a:ext cx="7474479" cy="4429957"/>
            <a:chOff x="1060697" y="1608026"/>
            <a:chExt cx="7474479" cy="4429957"/>
          </a:xfrm>
        </p:grpSpPr>
        <p:grpSp>
          <p:nvGrpSpPr>
            <p:cNvPr id="51" name="Skupina 50"/>
            <p:cNvGrpSpPr/>
            <p:nvPr/>
          </p:nvGrpSpPr>
          <p:grpSpPr>
            <a:xfrm>
              <a:off x="1281374" y="1608026"/>
              <a:ext cx="6936395" cy="4422230"/>
              <a:chOff x="1281374" y="1608026"/>
              <a:chExt cx="6936395" cy="4422230"/>
            </a:xfrm>
          </p:grpSpPr>
          <p:cxnSp>
            <p:nvCxnSpPr>
              <p:cNvPr id="10" name="Přímá spojnice se šipkou 9"/>
              <p:cNvCxnSpPr/>
              <p:nvPr/>
            </p:nvCxnSpPr>
            <p:spPr>
              <a:xfrm>
                <a:off x="1281374" y="3508202"/>
                <a:ext cx="54006" cy="191880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8" name="Skupina 47"/>
              <p:cNvGrpSpPr/>
              <p:nvPr/>
            </p:nvGrpSpPr>
            <p:grpSpPr>
              <a:xfrm>
                <a:off x="2622077" y="2243895"/>
                <a:ext cx="2016224" cy="3786361"/>
                <a:chOff x="2622077" y="2243895"/>
                <a:chExt cx="2016224" cy="3786361"/>
              </a:xfrm>
            </p:grpSpPr>
            <p:pic>
              <p:nvPicPr>
                <p:cNvPr id="5123" name="Picture 3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622077" y="2243895"/>
                  <a:ext cx="2016224" cy="133439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cxnSp>
              <p:nvCxnSpPr>
                <p:cNvPr id="12" name="Přímá spojnice se šipkou 11"/>
                <p:cNvCxnSpPr/>
                <p:nvPr/>
              </p:nvCxnSpPr>
              <p:spPr>
                <a:xfrm>
                  <a:off x="3153582" y="3410782"/>
                  <a:ext cx="0" cy="2016224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5126" name="Picture 6"/>
                <p:cNvPicPr>
                  <a:picLocks noChangeAspect="1" noChangeArrowheads="1"/>
                </p:cNvPicPr>
                <p:nvPr/>
              </p:nvPicPr>
              <p:blipFill>
                <a:blip r:embed="rId3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949067" y="5427006"/>
                  <a:ext cx="1603375" cy="60325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25" name="TextovéPole 24"/>
                <p:cNvSpPr txBox="1"/>
                <p:nvPr/>
              </p:nvSpPr>
              <p:spPr>
                <a:xfrm>
                  <a:off x="2972408" y="5501390"/>
                  <a:ext cx="1644685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dirty="0" smtClean="0">
                      <a:solidFill>
                        <a:schemeClr val="bg1"/>
                      </a:solidFill>
                    </a:rPr>
                    <a:t>P - - - - - y</a:t>
                  </a:r>
                  <a:endParaRPr lang="en-GB" sz="2000" dirty="0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49" name="Skupina 48"/>
              <p:cNvGrpSpPr/>
              <p:nvPr/>
            </p:nvGrpSpPr>
            <p:grpSpPr>
              <a:xfrm>
                <a:off x="4927191" y="1608026"/>
                <a:ext cx="1603375" cy="4408637"/>
                <a:chOff x="4927191" y="1608026"/>
                <a:chExt cx="1603375" cy="4408637"/>
              </a:xfrm>
            </p:grpSpPr>
            <p:pic>
              <p:nvPicPr>
                <p:cNvPr id="5124" name="Picture 4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27191" y="1608026"/>
                  <a:ext cx="1224136" cy="239757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cxnSp>
              <p:nvCxnSpPr>
                <p:cNvPr id="14" name="Přímá spojnice se šipkou 13"/>
                <p:cNvCxnSpPr/>
                <p:nvPr/>
              </p:nvCxnSpPr>
              <p:spPr>
                <a:xfrm>
                  <a:off x="5286822" y="3599620"/>
                  <a:ext cx="72008" cy="1800200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5127" name="Picture 7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27191" y="5413413"/>
                  <a:ext cx="1603375" cy="60325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26" name="TextovéPole 25"/>
                <p:cNvSpPr txBox="1"/>
                <p:nvPr/>
              </p:nvSpPr>
              <p:spPr>
                <a:xfrm>
                  <a:off x="5133201" y="5501390"/>
                  <a:ext cx="1191353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cs-CZ" sz="2000" dirty="0" smtClean="0">
                      <a:solidFill>
                        <a:schemeClr val="bg1"/>
                      </a:solidFill>
                    </a:rPr>
                    <a:t>P - - - - - p</a:t>
                  </a:r>
                  <a:endParaRPr lang="en-GB" sz="2000" dirty="0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50" name="Skupina 49"/>
              <p:cNvGrpSpPr/>
              <p:nvPr/>
            </p:nvGrpSpPr>
            <p:grpSpPr>
              <a:xfrm>
                <a:off x="7137574" y="1647788"/>
                <a:ext cx="1080195" cy="4280898"/>
                <a:chOff x="7137574" y="1647788"/>
                <a:chExt cx="1080195" cy="4280898"/>
              </a:xfrm>
            </p:grpSpPr>
            <p:pic>
              <p:nvPicPr>
                <p:cNvPr id="5125" name="Picture 5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137574" y="1647788"/>
                  <a:ext cx="1080195" cy="23780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cxnSp>
              <p:nvCxnSpPr>
                <p:cNvPr id="16" name="Přímá spojnice se šipkou 15"/>
                <p:cNvCxnSpPr/>
                <p:nvPr/>
              </p:nvCxnSpPr>
              <p:spPr>
                <a:xfrm flipH="1">
                  <a:off x="7272076" y="3686449"/>
                  <a:ext cx="180057" cy="1713371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7" name="TextovéPole 26"/>
                <p:cNvSpPr txBox="1"/>
                <p:nvPr/>
              </p:nvSpPr>
              <p:spPr>
                <a:xfrm>
                  <a:off x="7207556" y="5528576"/>
                  <a:ext cx="1010213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cs-CZ" sz="2000" dirty="0" smtClean="0">
                      <a:solidFill>
                        <a:schemeClr val="bg1"/>
                      </a:solidFill>
                    </a:rPr>
                    <a:t>C - - - - t</a:t>
                  </a:r>
                  <a:endParaRPr lang="en-GB" sz="2000" dirty="0">
                    <a:solidFill>
                      <a:schemeClr val="bg1"/>
                    </a:solidFill>
                  </a:endParaRPr>
                </a:p>
              </p:txBody>
            </p:sp>
          </p:grpSp>
        </p:grpSp>
        <p:grpSp>
          <p:nvGrpSpPr>
            <p:cNvPr id="52" name="Skupina 51"/>
            <p:cNvGrpSpPr/>
            <p:nvPr/>
          </p:nvGrpSpPr>
          <p:grpSpPr>
            <a:xfrm>
              <a:off x="1060697" y="5377427"/>
              <a:ext cx="7474479" cy="660556"/>
              <a:chOff x="1060697" y="5370631"/>
              <a:chExt cx="7474479" cy="660556"/>
            </a:xfrm>
          </p:grpSpPr>
          <p:pic>
            <p:nvPicPr>
              <p:cNvPr id="5128" name="Picture 8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931801" y="5370631"/>
                <a:ext cx="1603375" cy="60325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1060697" y="5441530"/>
                <a:ext cx="1512168" cy="589657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000" dirty="0" smtClean="0"/>
                  <a:t>C - - - - y</a:t>
                </a:r>
                <a:endParaRPr lang="en-GB" sz="2000" dirty="0"/>
              </a:p>
            </p:txBody>
          </p:sp>
        </p:grpSp>
      </p:grpSp>
      <p:pic>
        <p:nvPicPr>
          <p:cNvPr id="5131" name="Picture 1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43895"/>
            <a:ext cx="1681916" cy="1613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6" name="TextovéPole 55"/>
          <p:cNvSpPr txBox="1"/>
          <p:nvPr/>
        </p:nvSpPr>
        <p:spPr>
          <a:xfrm>
            <a:off x="7067661" y="5503598"/>
            <a:ext cx="13316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C - - - - t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957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9720"/>
            <a:ext cx="8153400" cy="990600"/>
          </a:xfrm>
        </p:spPr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en-GB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9684" y="1773532"/>
            <a:ext cx="1152128" cy="1739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5" y="2116087"/>
            <a:ext cx="23749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2637" y="1858316"/>
            <a:ext cx="1281359" cy="1739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79" y="1535596"/>
            <a:ext cx="1134492" cy="2385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966092" y="3673455"/>
            <a:ext cx="7929165" cy="1722511"/>
            <a:chOff x="952600" y="3627648"/>
            <a:chExt cx="7929165" cy="1745567"/>
          </a:xfrm>
        </p:grpSpPr>
        <p:grpSp>
          <p:nvGrpSpPr>
            <p:cNvPr id="9" name="Skupina 8"/>
            <p:cNvGrpSpPr/>
            <p:nvPr/>
          </p:nvGrpSpPr>
          <p:grpSpPr>
            <a:xfrm>
              <a:off x="952600" y="3650704"/>
              <a:ext cx="1728192" cy="1709042"/>
              <a:chOff x="952600" y="3650704"/>
              <a:chExt cx="1728192" cy="1709042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952600" y="4855690"/>
                <a:ext cx="1728192" cy="50405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" name="Šipka dolů 5"/>
              <p:cNvSpPr/>
              <p:nvPr/>
            </p:nvSpPr>
            <p:spPr>
              <a:xfrm>
                <a:off x="1115616" y="3650704"/>
                <a:ext cx="288032" cy="1183444"/>
              </a:xfrm>
              <a:prstGeom prst="down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3038599" y="3639176"/>
              <a:ext cx="1749425" cy="1712497"/>
              <a:chOff x="3038599" y="3639176"/>
              <a:chExt cx="1749425" cy="1712497"/>
            </a:xfrm>
          </p:grpSpPr>
          <p:pic>
            <p:nvPicPr>
              <p:cNvPr id="1031" name="Picture 7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38599" y="4834148"/>
                <a:ext cx="1749425" cy="5175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4" name="Picture 10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31840" y="3639176"/>
                <a:ext cx="341313" cy="12065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11" name="Skupina 10"/>
            <p:cNvGrpSpPr/>
            <p:nvPr/>
          </p:nvGrpSpPr>
          <p:grpSpPr>
            <a:xfrm>
              <a:off x="5148064" y="3650704"/>
              <a:ext cx="1749425" cy="1722511"/>
              <a:chOff x="5148064" y="3650704"/>
              <a:chExt cx="1749425" cy="1722511"/>
            </a:xfrm>
          </p:grpSpPr>
          <p:pic>
            <p:nvPicPr>
              <p:cNvPr id="1032" name="Picture 8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48064" y="4855690"/>
                <a:ext cx="1749425" cy="5175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5" name="Picture 11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08512" y="3650704"/>
                <a:ext cx="341313" cy="12065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12" name="Skupina 11"/>
            <p:cNvGrpSpPr/>
            <p:nvPr/>
          </p:nvGrpSpPr>
          <p:grpSpPr>
            <a:xfrm>
              <a:off x="7132340" y="3627648"/>
              <a:ext cx="1749425" cy="1745566"/>
              <a:chOff x="7132340" y="3627648"/>
              <a:chExt cx="1749425" cy="1745566"/>
            </a:xfrm>
          </p:grpSpPr>
          <p:pic>
            <p:nvPicPr>
              <p:cNvPr id="1033" name="Picture 9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132340" y="4855689"/>
                <a:ext cx="1749425" cy="5175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6" name="Picture 1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144506" y="3627648"/>
                <a:ext cx="341313" cy="12065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xmlns="" val="80299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</a:t>
            </a:r>
            <a:r>
              <a:rPr lang="cs-CZ" smtClean="0"/>
              <a:t>obrazový materiál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663700"/>
            <a:ext cx="8229600" cy="4525963"/>
          </a:xfrm>
        </p:spPr>
        <p:txBody>
          <a:bodyPr>
            <a:normAutofit/>
          </a:bodyPr>
          <a:lstStyle/>
          <a:p>
            <a:r>
              <a:rPr lang="en-GB" sz="1200" dirty="0" smtClean="0"/>
              <a:t>Herbal Medicine and Nutrition.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http://medic-herbal.blogspot.cz/ </a:t>
            </a:r>
            <a:endParaRPr lang="cs-CZ" sz="1200" dirty="0" smtClean="0"/>
          </a:p>
          <a:p>
            <a:r>
              <a:rPr lang="en-GB" sz="1200" dirty="0" smtClean="0"/>
              <a:t>Overlooked Winter Veggies: Give celery root.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</a:t>
            </a:r>
            <a:r>
              <a:rPr lang="en-GB" sz="1200" dirty="0" smtClean="0">
                <a:hlinkClick r:id="rId2"/>
              </a:rPr>
              <a:t>http://www.gridphilly.com/grid-magazine/2013/1/31/overlooked-winter-veggies-give-celery-root-a-chance.html</a:t>
            </a:r>
            <a:r>
              <a:rPr lang="en-GB" sz="1200" dirty="0" smtClean="0"/>
              <a:t> </a:t>
            </a:r>
          </a:p>
          <a:p>
            <a:r>
              <a:rPr lang="en-GB" sz="1200" dirty="0" smtClean="0"/>
              <a:t>Parsnip.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http://en.wikipedia.org/wiki/Parsnip </a:t>
            </a:r>
            <a:endParaRPr lang="cs-CZ" sz="1200" dirty="0" smtClean="0"/>
          </a:p>
          <a:p>
            <a:r>
              <a:rPr lang="en-GB" sz="1200" dirty="0" smtClean="0"/>
              <a:t>Stock Photo - Parsley vegetable with root detail on white.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http://www.123rf.com/photo_5527509_parsley-vegetable-with-root-detail-on-white.html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xmlns="" val="171053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</TotalTime>
  <Words>328</Words>
  <Application>Microsoft Office PowerPoint</Application>
  <PresentationFormat>Předvádění na obrazovce (4:3)</PresentationFormat>
  <Paragraphs>45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Medián</vt:lpstr>
      <vt:lpstr>Motiv systému Office</vt:lpstr>
      <vt:lpstr>Snímek 1</vt:lpstr>
      <vt:lpstr>Snímek 2</vt:lpstr>
      <vt:lpstr> Root Vegetables</vt:lpstr>
      <vt:lpstr>Root vegetables</vt:lpstr>
      <vt:lpstr>Carrot</vt:lpstr>
      <vt:lpstr>Celery</vt:lpstr>
      <vt:lpstr>Parsnip</vt:lpstr>
      <vt:lpstr>Parsley </vt:lpstr>
      <vt:lpstr>Complete the words</vt:lpstr>
      <vt:lpstr>Write the right words</vt:lpstr>
      <vt:lpstr>Použitý 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Vegetables</dc:title>
  <dc:creator>Pavla</dc:creator>
  <cp:lastModifiedBy>Dum</cp:lastModifiedBy>
  <cp:revision>15</cp:revision>
  <dcterms:created xsi:type="dcterms:W3CDTF">2013-08-25T11:05:02Z</dcterms:created>
  <dcterms:modified xsi:type="dcterms:W3CDTF">2014-03-18T13:17:46Z</dcterms:modified>
</cp:coreProperties>
</file>