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7"/>
  </p:notesMasterIdLst>
  <p:sldIdLst>
    <p:sldId id="275" r:id="rId3"/>
    <p:sldId id="274" r:id="rId4"/>
    <p:sldId id="256" r:id="rId5"/>
    <p:sldId id="257" r:id="rId6"/>
    <p:sldId id="259" r:id="rId7"/>
    <p:sldId id="260" r:id="rId8"/>
    <p:sldId id="261" r:id="rId9"/>
    <p:sldId id="263" r:id="rId10"/>
    <p:sldId id="264" r:id="rId11"/>
    <p:sldId id="270" r:id="rId12"/>
    <p:sldId id="271" r:id="rId13"/>
    <p:sldId id="272" r:id="rId14"/>
    <p:sldId id="273" r:id="rId15"/>
    <p:sldId id="25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25" autoAdjust="0"/>
    <p:restoredTop sz="94660"/>
  </p:normalViewPr>
  <p:slideViewPr>
    <p:cSldViewPr>
      <p:cViewPr>
        <p:scale>
          <a:sx n="87" d="100"/>
          <a:sy n="87" d="100"/>
        </p:scale>
        <p:origin x="-666" y="-56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483C85-563D-4D65-87D4-6CB4BCD3CA70}" type="datetimeFigureOut">
              <a:rPr lang="en-GB" smtClean="0"/>
              <a:pPr/>
              <a:t>18/03/2014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69521F-5FD3-4F77-8D58-DBCAC6138559}" type="slidenum">
              <a:rPr lang="en-GB" smtClean="0"/>
              <a:pPr/>
              <a:t>‹#›</a:t>
            </a:fld>
            <a:endParaRPr lang="en-GB"/>
          </a:p>
        </p:txBody>
      </p:sp>
    </p:spTree>
    <p:extLst>
      <p:ext uri="{BB962C8B-B14F-4D97-AF65-F5344CB8AC3E}">
        <p14:creationId xmlns:p14="http://schemas.microsoft.com/office/powerpoint/2010/main" xmlns="" val="1263817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xmlns=""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171273A-961E-41A2-B2E0-B902F66922CA}" type="datetimeFigureOut">
              <a:rPr lang="en-GB" smtClean="0"/>
              <a:pPr/>
              <a:t>18/03/2014</a:t>
            </a:fld>
            <a:endParaRPr lang="en-GB"/>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BD992C4C-5BC3-4441-AC9B-873707EE658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BD992C4C-5BC3-4441-AC9B-873707EE658C}" type="slidenum">
              <a:rPr lang="en-GB" smtClean="0"/>
              <a:pPr/>
              <a:t>‹#›</a:t>
            </a:fld>
            <a:endParaRPr lang="en-GB"/>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D992C4C-5BC3-4441-AC9B-873707EE658C}" type="slidenum">
              <a:rPr lang="en-GB" smtClean="0"/>
              <a:pPr/>
              <a:t>‹#›</a:t>
            </a:fld>
            <a:endParaRPr lang="en-GB"/>
          </a:p>
        </p:txBody>
      </p:sp>
      <p:sp>
        <p:nvSpPr>
          <p:cNvPr id="14" name="Zástupný symbol pro zápatí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8171273A-961E-41A2-B2E0-B902F66922CA}" type="datetimeFigureOut">
              <a:rPr lang="en-GB" smtClean="0"/>
              <a:pPr/>
              <a:t>18/03/2014</a:t>
            </a:fld>
            <a:endParaRPr lang="en-GB"/>
          </a:p>
        </p:txBody>
      </p:sp>
      <p:sp>
        <p:nvSpPr>
          <p:cNvPr id="10" name="Zástupný symbol pro číslo snímku 9"/>
          <p:cNvSpPr>
            <a:spLocks noGrp="1"/>
          </p:cNvSpPr>
          <p:nvPr>
            <p:ph type="sldNum" sz="quarter" idx="16"/>
          </p:nvPr>
        </p:nvSpPr>
        <p:spPr/>
        <p:txBody>
          <a:bodyPr rtlCol="0"/>
          <a:lstStyle/>
          <a:p>
            <a:fld id="{BD992C4C-5BC3-4441-AC9B-873707EE658C}" type="slidenum">
              <a:rPr lang="en-GB" smtClean="0"/>
              <a:pPr/>
              <a:t>‹#›</a:t>
            </a:fld>
            <a:endParaRPr lang="en-GB"/>
          </a:p>
        </p:txBody>
      </p:sp>
      <p:sp>
        <p:nvSpPr>
          <p:cNvPr id="12" name="Zástupný symbol pro zápatí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8171273A-961E-41A2-B2E0-B902F66922CA}" type="datetimeFigureOut">
              <a:rPr lang="en-GB" smtClean="0"/>
              <a:pPr/>
              <a:t>18/03/2014</a:t>
            </a:fld>
            <a:endParaRPr lang="en-GB"/>
          </a:p>
        </p:txBody>
      </p:sp>
      <p:sp>
        <p:nvSpPr>
          <p:cNvPr id="12" name="Zástupný symbol pro číslo snímku 11"/>
          <p:cNvSpPr>
            <a:spLocks noGrp="1"/>
          </p:cNvSpPr>
          <p:nvPr>
            <p:ph type="sldNum" sz="quarter" idx="16"/>
          </p:nvPr>
        </p:nvSpPr>
        <p:spPr/>
        <p:txBody>
          <a:bodyPr rtlCol="0"/>
          <a:lstStyle/>
          <a:p>
            <a:fld id="{BD992C4C-5BC3-4441-AC9B-873707EE658C}" type="slidenum">
              <a:rPr lang="en-GB" smtClean="0"/>
              <a:pPr/>
              <a:t>‹#›</a:t>
            </a:fld>
            <a:endParaRPr lang="en-GB"/>
          </a:p>
        </p:txBody>
      </p:sp>
      <p:sp>
        <p:nvSpPr>
          <p:cNvPr id="14" name="Zástupný symbol pro zápatí 13"/>
          <p:cNvSpPr>
            <a:spLocks noGrp="1"/>
          </p:cNvSpPr>
          <p:nvPr>
            <p:ph type="ftr" sz="quarter" idx="17"/>
          </p:nvPr>
        </p:nvSpPr>
        <p:spPr/>
        <p:txBody>
          <a:bodyPr rtlCol="0"/>
          <a:lstStyle/>
          <a:p>
            <a:endParaRPr lang="en-GB"/>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4" name="Zástupný symbol pro zápatí 3"/>
          <p:cNvSpPr>
            <a:spLocks noGrp="1"/>
          </p:cNvSpPr>
          <p:nvPr>
            <p:ph type="ftr" sz="quarter" idx="11"/>
          </p:nvPr>
        </p:nvSpPr>
        <p:spPr/>
        <p:txBody>
          <a:bodyPr/>
          <a:lstStyle/>
          <a:p>
            <a:endParaRPr lang="en-GB"/>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BD992C4C-5BC3-4441-AC9B-873707EE658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3" name="Zástupný symbol pro zápatí 2"/>
          <p:cNvSpPr>
            <a:spLocks noGrp="1"/>
          </p:cNvSpPr>
          <p:nvPr>
            <p:ph type="ftr" sz="quarter" idx="11"/>
          </p:nvPr>
        </p:nvSpPr>
        <p:spPr/>
        <p:txBody>
          <a:bodyPr/>
          <a:lstStyle/>
          <a:p>
            <a:endParaRPr lang="en-GB"/>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BD992C4C-5BC3-4441-AC9B-873707EE658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p>
            <a:endParaRPr lang="en-GB"/>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BD992C4C-5BC3-4441-AC9B-873707EE658C}" type="slidenum">
              <a:rPr lang="en-GB" smtClean="0"/>
              <a:pPr/>
              <a:t>‹#›</a:t>
            </a:fld>
            <a:endParaRPr lang="en-GB"/>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8171273A-961E-41A2-B2E0-B902F66922CA}"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BD992C4C-5BC3-4441-AC9B-873707EE658C}" type="slidenum">
              <a:rPr lang="en-GB" smtClean="0"/>
              <a:pPr/>
              <a:t>‹#›</a:t>
            </a:fld>
            <a:endParaRPr lang="en-GB"/>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en-GB"/>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171273A-961E-41A2-B2E0-B902F66922CA}"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p>
            <a:fld id="{BD992C4C-5BC3-4441-AC9B-873707EE658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8171273A-961E-41A2-B2E0-B902F66922CA}" type="datetimeFigureOut">
              <a:rPr lang="en-GB" smtClean="0"/>
              <a:pPr/>
              <a:t>18/03/2014</a:t>
            </a:fld>
            <a:endParaRPr lang="en-GB"/>
          </a:p>
        </p:txBody>
      </p:sp>
      <p:sp>
        <p:nvSpPr>
          <p:cNvPr id="5" name="Zástupný symbol pro zápatí 4"/>
          <p:cNvSpPr>
            <a:spLocks noGrp="1"/>
          </p:cNvSpPr>
          <p:nvPr>
            <p:ph type="ftr" sz="quarter" idx="11"/>
          </p:nvPr>
        </p:nvSpPr>
        <p:spPr>
          <a:xfrm>
            <a:off x="457201" y="6248207"/>
            <a:ext cx="5573483" cy="365125"/>
          </a:xfrm>
        </p:spPr>
        <p:txBody>
          <a:bodyPr/>
          <a:lstStyle/>
          <a:p>
            <a:endParaRPr lang="en-GB"/>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BD992C4C-5BC3-4441-AC9B-873707EE658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144173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313488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645459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713740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417095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9207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51483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507459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5039770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626928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1976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171273A-961E-41A2-B2E0-B902F66922CA}" type="datetimeFigureOut">
              <a:rPr lang="en-GB" smtClean="0"/>
              <a:pPr/>
              <a:t>18/03/2014</a:t>
            </a:fld>
            <a:endParaRPr lang="en-GB"/>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D992C4C-5BC3-4441-AC9B-873707EE658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771670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hyperlink" Target="http://www.ortapestries.com/place_mats.ph" TargetMode="External"/><Relationship Id="rId2" Type="http://schemas.openxmlformats.org/officeDocument/2006/relationships/hyperlink" Target="http://www.lnt.com/category/2286/1/tablecloth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xmlns="" val="2637983025"/>
              </p:ext>
            </p:extLst>
          </p:nvPr>
        </p:nvGraphicFramePr>
        <p:xfrm>
          <a:off x="1007604" y="2924944"/>
          <a:ext cx="7248961" cy="3139123"/>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14</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smtClean="0">
                          <a:effectLst/>
                          <a:latin typeface="Calibri"/>
                          <a:ea typeface="Calibri"/>
                          <a:cs typeface="Times New Roman"/>
                        </a:rPr>
                        <a:t>TEmatický</a:t>
                      </a:r>
                      <a:r>
                        <a:rPr lang="cs-CZ" sz="2400" cap="small" dirty="0" smtClean="0">
                          <a:effectLst/>
                          <a:latin typeface="Calibri"/>
                          <a:ea typeface="Calibri"/>
                          <a:cs typeface="Times New Roman"/>
                        </a:rPr>
                        <a:t> </a:t>
                      </a:r>
                      <a:r>
                        <a:rPr lang="cs-CZ" sz="2400" cap="small" dirty="0">
                          <a:effectLst/>
                          <a:latin typeface="Calibri"/>
                          <a:ea typeface="Calibri"/>
                          <a:cs typeface="Times New Roman"/>
                        </a:rPr>
                        <a:t>celek</a:t>
                      </a:r>
                      <a:endParaRPr lang="cs-CZ" sz="2400" dirty="0">
                        <a:effectLst/>
                        <a:latin typeface="Calibri"/>
                        <a:ea typeface="Calibri"/>
                        <a:cs typeface="Times New Roman"/>
                      </a:endParaRPr>
                    </a:p>
                  </a:txBody>
                  <a:tcPr marL="68580" marR="68580" marT="0" marB="0" anchor="ctr"/>
                </a:tc>
                <a:tc>
                  <a:txBody>
                    <a:bodyPr/>
                    <a:lstStyle/>
                    <a:p>
                      <a:r>
                        <a:rPr lang="cs-CZ" dirty="0" smtClean="0"/>
                        <a:t>Způsoby</a:t>
                      </a:r>
                      <a:r>
                        <a:rPr lang="cs-CZ" baseline="0" dirty="0" smtClean="0"/>
                        <a:t> prostírání</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1.-3.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5.1.2013</a:t>
                      </a:r>
                      <a:endParaRPr lang="cs-CZ" dirty="0"/>
                    </a:p>
                  </a:txBody>
                  <a:tcPr anchor="ctr"/>
                </a:tc>
              </a:tr>
            </a:tbl>
          </a:graphicData>
        </a:graphic>
      </p:graphicFrame>
    </p:spTree>
    <p:extLst>
      <p:ext uri="{BB962C8B-B14F-4D97-AF65-F5344CB8AC3E}">
        <p14:creationId xmlns:p14="http://schemas.microsoft.com/office/powerpoint/2010/main" xmlns="" val="869643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smtClean="0"/>
              <a:t>Materiál </a:t>
            </a:r>
            <a:r>
              <a:rPr lang="cs-CZ" sz="2400" dirty="0" smtClean="0"/>
              <a:t>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xmlns="" val="324537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Table </a:t>
            </a:r>
            <a:r>
              <a:rPr lang="cs-CZ" dirty="0" err="1" smtClean="0"/>
              <a:t>settings</a:t>
            </a:r>
            <a:endParaRPr lang="en-GB" dirty="0"/>
          </a:p>
        </p:txBody>
      </p:sp>
      <p:sp>
        <p:nvSpPr>
          <p:cNvPr id="3" name="Podnadpis 2"/>
          <p:cNvSpPr>
            <a:spLocks noGrp="1"/>
          </p:cNvSpPr>
          <p:nvPr>
            <p:ph type="subTitle" idx="1"/>
          </p:nvPr>
        </p:nvSpPr>
        <p:spPr/>
        <p:txBody>
          <a:bodyPr/>
          <a:lstStyle/>
          <a:p>
            <a:r>
              <a:rPr lang="cs-CZ" dirty="0" smtClean="0"/>
              <a:t>General Essentials</a:t>
            </a:r>
          </a:p>
          <a:p>
            <a:endParaRPr lang="en-GB" dirty="0"/>
          </a:p>
        </p:txBody>
      </p:sp>
    </p:spTree>
    <p:extLst>
      <p:ext uri="{BB962C8B-B14F-4D97-AF65-F5344CB8AC3E}">
        <p14:creationId xmlns:p14="http://schemas.microsoft.com/office/powerpoint/2010/main" xmlns="" val="30450652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Tablecloths</a:t>
            </a:r>
            <a:r>
              <a:rPr lang="cs-CZ" dirty="0" smtClean="0"/>
              <a:t> and Place </a:t>
            </a:r>
            <a:r>
              <a:rPr lang="cs-CZ" dirty="0" err="1"/>
              <a:t>M</a:t>
            </a:r>
            <a:r>
              <a:rPr lang="cs-CZ" dirty="0" err="1" smtClean="0"/>
              <a:t>ats</a:t>
            </a:r>
            <a:endParaRPr lang="en-GB" dirty="0"/>
          </a:p>
        </p:txBody>
      </p:sp>
      <p:sp>
        <p:nvSpPr>
          <p:cNvPr id="3" name="Zástupný symbol pro obsah 2"/>
          <p:cNvSpPr>
            <a:spLocks noGrp="1"/>
          </p:cNvSpPr>
          <p:nvPr>
            <p:ph sz="quarter" idx="1"/>
          </p:nvPr>
        </p:nvSpPr>
        <p:spPr/>
        <p:txBody>
          <a:bodyPr/>
          <a:lstStyle/>
          <a:p>
            <a:r>
              <a:rPr lang="cs-CZ" dirty="0" err="1" smtClean="0"/>
              <a:t>The</a:t>
            </a:r>
            <a:r>
              <a:rPr lang="cs-CZ" dirty="0" smtClean="0"/>
              <a:t> </a:t>
            </a:r>
            <a:r>
              <a:rPr lang="cs-CZ" dirty="0" err="1" smtClean="0"/>
              <a:t>choice</a:t>
            </a:r>
            <a:r>
              <a:rPr lang="cs-CZ" dirty="0" smtClean="0"/>
              <a:t> </a:t>
            </a:r>
            <a:r>
              <a:rPr lang="cs-CZ" dirty="0" err="1" smtClean="0"/>
              <a:t>depends</a:t>
            </a:r>
            <a:r>
              <a:rPr lang="cs-CZ" dirty="0" smtClean="0"/>
              <a:t> on </a:t>
            </a:r>
            <a:r>
              <a:rPr lang="cs-CZ" dirty="0" err="1" smtClean="0"/>
              <a:t>the</a:t>
            </a:r>
            <a:r>
              <a:rPr lang="cs-CZ" dirty="0" smtClean="0"/>
              <a:t> type </a:t>
            </a:r>
            <a:r>
              <a:rPr lang="cs-CZ" dirty="0" err="1" smtClean="0"/>
              <a:t>of</a:t>
            </a:r>
            <a:r>
              <a:rPr lang="cs-CZ" dirty="0" smtClean="0"/>
              <a:t>  table and </a:t>
            </a:r>
            <a:r>
              <a:rPr lang="cs-CZ" dirty="0" err="1" smtClean="0"/>
              <a:t>the</a:t>
            </a:r>
            <a:r>
              <a:rPr lang="cs-CZ" dirty="0" smtClean="0"/>
              <a:t> type </a:t>
            </a:r>
            <a:r>
              <a:rPr lang="cs-CZ" dirty="0" err="1" smtClean="0"/>
              <a:t>of</a:t>
            </a:r>
            <a:r>
              <a:rPr lang="cs-CZ" dirty="0" smtClean="0"/>
              <a:t> </a:t>
            </a:r>
            <a:r>
              <a:rPr lang="cs-CZ" dirty="0" err="1" smtClean="0"/>
              <a:t>meal</a:t>
            </a:r>
            <a:r>
              <a:rPr lang="cs-CZ" dirty="0" smtClean="0"/>
              <a:t>.</a:t>
            </a:r>
          </a:p>
          <a:p>
            <a:endParaRPr lang="cs-CZ" dirty="0" smtClean="0"/>
          </a:p>
          <a:p>
            <a:endParaRPr lang="cs-CZ" dirty="0"/>
          </a:p>
          <a:p>
            <a:endParaRPr lang="cs-CZ" dirty="0" smtClean="0"/>
          </a:p>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3608" y="3068960"/>
            <a:ext cx="1800199" cy="171450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16016" y="3068960"/>
            <a:ext cx="2676525" cy="17145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3666293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If</a:t>
            </a:r>
            <a:r>
              <a:rPr lang="cs-CZ" dirty="0" smtClean="0"/>
              <a:t> </a:t>
            </a:r>
            <a:r>
              <a:rPr lang="cs-CZ" dirty="0" err="1" smtClean="0"/>
              <a:t>you</a:t>
            </a:r>
            <a:r>
              <a:rPr lang="cs-CZ" dirty="0" smtClean="0"/>
              <a:t> </a:t>
            </a:r>
            <a:r>
              <a:rPr lang="cs-CZ" dirty="0" err="1" smtClean="0"/>
              <a:t>have</a:t>
            </a:r>
            <a:r>
              <a:rPr lang="cs-CZ" dirty="0" smtClean="0"/>
              <a:t> a </a:t>
            </a:r>
            <a:r>
              <a:rPr lang="cs-CZ" dirty="0" err="1" smtClean="0"/>
              <a:t>beautiful</a:t>
            </a:r>
            <a:r>
              <a:rPr lang="cs-CZ" dirty="0" smtClean="0"/>
              <a:t> table, </a:t>
            </a:r>
            <a:r>
              <a:rPr lang="cs-CZ" dirty="0" err="1" smtClean="0"/>
              <a:t>you</a:t>
            </a:r>
            <a:r>
              <a:rPr lang="cs-CZ" dirty="0" smtClean="0"/>
              <a:t> </a:t>
            </a:r>
            <a:r>
              <a:rPr lang="cs-CZ" dirty="0" err="1" smtClean="0"/>
              <a:t>can</a:t>
            </a:r>
            <a:r>
              <a:rPr lang="cs-CZ" dirty="0" smtClean="0"/>
              <a:t> use </a:t>
            </a:r>
            <a:r>
              <a:rPr lang="cs-CZ" dirty="0" err="1" smtClean="0"/>
              <a:t>only</a:t>
            </a:r>
            <a:r>
              <a:rPr lang="cs-CZ" dirty="0" smtClean="0"/>
              <a:t> table </a:t>
            </a:r>
            <a:r>
              <a:rPr lang="cs-CZ" dirty="0" err="1" smtClean="0"/>
              <a:t>mats</a:t>
            </a:r>
            <a:r>
              <a:rPr lang="cs-CZ" dirty="0" smtClean="0"/>
              <a:t>.</a:t>
            </a:r>
            <a:endParaRPr lang="en-GB" dirty="0"/>
          </a:p>
        </p:txBody>
      </p:sp>
      <p:sp>
        <p:nvSpPr>
          <p:cNvPr id="3" name="Zástupný symbol pro obsah 2"/>
          <p:cNvSpPr>
            <a:spLocks noGrp="1"/>
          </p:cNvSpPr>
          <p:nvPr>
            <p:ph sz="quarter" idx="1"/>
          </p:nvPr>
        </p:nvSpPr>
        <p:spPr/>
        <p:txBody>
          <a:bodyPr/>
          <a:lstStyle/>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00438" y="2357438"/>
            <a:ext cx="2143125" cy="21431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728017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229600" cy="1728192"/>
          </a:xfrm>
        </p:spPr>
        <p:txBody>
          <a:bodyPr>
            <a:normAutofit fontScale="90000"/>
          </a:bodyPr>
          <a:lstStyle/>
          <a:p>
            <a:r>
              <a:rPr lang="cs-CZ" dirty="0" err="1" smtClean="0"/>
              <a:t>If</a:t>
            </a:r>
            <a:r>
              <a:rPr lang="cs-CZ" dirty="0" smtClean="0"/>
              <a:t> </a:t>
            </a:r>
            <a:r>
              <a:rPr lang="cs-CZ" dirty="0" err="1" smtClean="0"/>
              <a:t>you</a:t>
            </a:r>
            <a:r>
              <a:rPr lang="cs-CZ" dirty="0" smtClean="0"/>
              <a:t> </a:t>
            </a:r>
            <a:r>
              <a:rPr lang="cs-CZ" dirty="0" err="1" smtClean="0"/>
              <a:t>decide</a:t>
            </a:r>
            <a:r>
              <a:rPr lang="cs-CZ" dirty="0" smtClean="0"/>
              <a:t> to use a </a:t>
            </a:r>
            <a:r>
              <a:rPr lang="cs-CZ" dirty="0" err="1" smtClean="0"/>
              <a:t>tablecloth</a:t>
            </a:r>
            <a:r>
              <a:rPr lang="cs-CZ" dirty="0" smtClean="0"/>
              <a:t>, </a:t>
            </a:r>
            <a:r>
              <a:rPr lang="cs-CZ" dirty="0" err="1" smtClean="0"/>
              <a:t>it</a:t>
            </a:r>
            <a:r>
              <a:rPr lang="cs-CZ" dirty="0" smtClean="0"/>
              <a:t> </a:t>
            </a:r>
            <a:r>
              <a:rPr lang="cs-CZ" dirty="0" err="1" smtClean="0"/>
              <a:t>should</a:t>
            </a:r>
            <a:r>
              <a:rPr lang="cs-CZ" dirty="0" smtClean="0"/>
              <a:t> </a:t>
            </a:r>
            <a:r>
              <a:rPr lang="cs-CZ" dirty="0" err="1" smtClean="0"/>
              <a:t>be</a:t>
            </a:r>
            <a:r>
              <a:rPr lang="cs-CZ" dirty="0" smtClean="0"/>
              <a:t> </a:t>
            </a:r>
            <a:r>
              <a:rPr lang="cs-CZ" dirty="0" err="1" smtClean="0"/>
              <a:t>large</a:t>
            </a:r>
            <a:r>
              <a:rPr lang="cs-CZ" dirty="0" smtClean="0"/>
              <a:t> </a:t>
            </a:r>
            <a:r>
              <a:rPr lang="cs-CZ" dirty="0" err="1" smtClean="0"/>
              <a:t>enough</a:t>
            </a:r>
            <a:r>
              <a:rPr lang="cs-CZ" dirty="0" smtClean="0"/>
              <a:t> to </a:t>
            </a:r>
            <a:r>
              <a:rPr lang="cs-CZ" dirty="0" err="1" smtClean="0"/>
              <a:t>overhang</a:t>
            </a:r>
            <a:r>
              <a:rPr lang="cs-CZ" dirty="0" smtClean="0"/>
              <a:t> </a:t>
            </a:r>
            <a:r>
              <a:rPr lang="cs-CZ" dirty="0" err="1" smtClean="0"/>
              <a:t>the</a:t>
            </a:r>
            <a:r>
              <a:rPr lang="cs-CZ" dirty="0" smtClean="0"/>
              <a:t> top by </a:t>
            </a:r>
            <a:r>
              <a:rPr lang="cs-CZ" dirty="0" err="1" smtClean="0"/>
              <a:t>at</a:t>
            </a:r>
            <a:r>
              <a:rPr lang="cs-CZ" dirty="0" smtClean="0"/>
              <a:t> least 16 cm.</a:t>
            </a:r>
            <a:endParaRPr lang="en-GB" dirty="0"/>
          </a:p>
        </p:txBody>
      </p:sp>
      <p:sp>
        <p:nvSpPr>
          <p:cNvPr id="3" name="Zástupný symbol pro obsah 2"/>
          <p:cNvSpPr>
            <a:spLocks noGrp="1"/>
          </p:cNvSpPr>
          <p:nvPr>
            <p:ph sz="quarter" idx="1"/>
          </p:nvPr>
        </p:nvSpPr>
        <p:spPr>
          <a:xfrm>
            <a:off x="457200" y="2348880"/>
            <a:ext cx="8229600" cy="3777283"/>
          </a:xfrm>
        </p:spPr>
        <p:txBody>
          <a:bodyPr/>
          <a:lstStyle/>
          <a:p>
            <a:pPr marL="0" indent="0">
              <a:buNone/>
            </a:pP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83768" y="2348880"/>
            <a:ext cx="3566170" cy="356617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8594788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en-GB"/>
          </a:p>
        </p:txBody>
      </p:sp>
      <p:sp>
        <p:nvSpPr>
          <p:cNvPr id="4" name="Zástupný symbol pro obsah 3"/>
          <p:cNvSpPr>
            <a:spLocks noGrp="1"/>
          </p:cNvSpPr>
          <p:nvPr>
            <p:ph sz="quarter" idx="2"/>
          </p:nvPr>
        </p:nvSpPr>
        <p:spPr/>
        <p:txBody>
          <a:bodyPr/>
          <a:lstStyle/>
          <a:p>
            <a:endParaRPr lang="en-GB" dirty="0"/>
          </a:p>
        </p:txBody>
      </p:sp>
      <p:sp>
        <p:nvSpPr>
          <p:cNvPr id="6" name="Zástupný symbol pro obsah 5"/>
          <p:cNvSpPr>
            <a:spLocks noGrp="1"/>
          </p:cNvSpPr>
          <p:nvPr>
            <p:ph sz="quarter" idx="4"/>
          </p:nvPr>
        </p:nvSpPr>
        <p:spPr/>
        <p:txBody>
          <a:bodyPr/>
          <a:lstStyle/>
          <a:p>
            <a:endParaRPr lang="en-GB" dirty="0"/>
          </a:p>
        </p:txBody>
      </p:sp>
      <p:sp>
        <p:nvSpPr>
          <p:cNvPr id="3" name="Zástupný symbol pro text 2"/>
          <p:cNvSpPr>
            <a:spLocks noGrp="1"/>
          </p:cNvSpPr>
          <p:nvPr>
            <p:ph type="body" sz="quarter" idx="1"/>
          </p:nvPr>
        </p:nvSpPr>
        <p:spPr/>
        <p:txBody>
          <a:bodyPr>
            <a:normAutofit fontScale="85000" lnSpcReduction="10000"/>
          </a:bodyPr>
          <a:lstStyle/>
          <a:p>
            <a:r>
              <a:rPr lang="cs-CZ" dirty="0" err="1" smtClean="0"/>
              <a:t>For</a:t>
            </a:r>
            <a:r>
              <a:rPr lang="cs-CZ" dirty="0" smtClean="0"/>
              <a:t> </a:t>
            </a:r>
            <a:r>
              <a:rPr lang="cs-CZ" dirty="0" err="1" smtClean="0"/>
              <a:t>formal</a:t>
            </a:r>
            <a:r>
              <a:rPr lang="cs-CZ" dirty="0" smtClean="0"/>
              <a:t> </a:t>
            </a:r>
            <a:r>
              <a:rPr lang="cs-CZ" dirty="0" err="1" smtClean="0"/>
              <a:t>meals</a:t>
            </a:r>
            <a:r>
              <a:rPr lang="cs-CZ" dirty="0" smtClean="0"/>
              <a:t> </a:t>
            </a:r>
            <a:r>
              <a:rPr lang="cs-CZ" dirty="0" err="1" smtClean="0"/>
              <a:t>we</a:t>
            </a:r>
            <a:r>
              <a:rPr lang="cs-CZ" dirty="0" smtClean="0"/>
              <a:t> </a:t>
            </a:r>
            <a:r>
              <a:rPr lang="cs-CZ" dirty="0" err="1" smtClean="0"/>
              <a:t>traditionally</a:t>
            </a:r>
            <a:r>
              <a:rPr lang="cs-CZ" dirty="0" smtClean="0"/>
              <a:t> use  </a:t>
            </a:r>
            <a:r>
              <a:rPr lang="cs-CZ" dirty="0" err="1" smtClean="0"/>
              <a:t>white</a:t>
            </a:r>
            <a:r>
              <a:rPr lang="cs-CZ" dirty="0" smtClean="0"/>
              <a:t> </a:t>
            </a:r>
            <a:r>
              <a:rPr lang="cs-CZ" dirty="0" err="1" smtClean="0"/>
              <a:t>tablecloths</a:t>
            </a:r>
            <a:r>
              <a:rPr lang="cs-CZ" dirty="0" smtClean="0"/>
              <a:t>.</a:t>
            </a:r>
            <a:endParaRPr lang="en-GB" dirty="0"/>
          </a:p>
        </p:txBody>
      </p:sp>
      <p:sp>
        <p:nvSpPr>
          <p:cNvPr id="5" name="Zástupný symbol pro text 4"/>
          <p:cNvSpPr>
            <a:spLocks noGrp="1"/>
          </p:cNvSpPr>
          <p:nvPr>
            <p:ph type="body" sz="quarter" idx="3"/>
          </p:nvPr>
        </p:nvSpPr>
        <p:spPr/>
        <p:txBody>
          <a:bodyPr>
            <a:normAutofit fontScale="92500" lnSpcReduction="10000"/>
          </a:bodyPr>
          <a:lstStyle/>
          <a:p>
            <a:r>
              <a:rPr lang="cs-CZ" dirty="0" err="1" smtClean="0"/>
              <a:t>For</a:t>
            </a:r>
            <a:r>
              <a:rPr lang="cs-CZ" dirty="0" smtClean="0"/>
              <a:t> </a:t>
            </a:r>
            <a:r>
              <a:rPr lang="cs-CZ" dirty="0" err="1" smtClean="0"/>
              <a:t>informal</a:t>
            </a:r>
            <a:r>
              <a:rPr lang="cs-CZ" dirty="0" smtClean="0"/>
              <a:t> </a:t>
            </a:r>
            <a:r>
              <a:rPr lang="cs-CZ" dirty="0" err="1" smtClean="0"/>
              <a:t>meals</a:t>
            </a:r>
            <a:r>
              <a:rPr lang="cs-CZ" dirty="0" smtClean="0"/>
              <a:t> </a:t>
            </a:r>
            <a:r>
              <a:rPr lang="cs-CZ" dirty="0" err="1" smtClean="0"/>
              <a:t>we</a:t>
            </a:r>
            <a:r>
              <a:rPr lang="cs-CZ" dirty="0" smtClean="0"/>
              <a:t> </a:t>
            </a:r>
            <a:r>
              <a:rPr lang="cs-CZ" dirty="0" err="1" smtClean="0"/>
              <a:t>can</a:t>
            </a:r>
            <a:r>
              <a:rPr lang="cs-CZ" dirty="0" smtClean="0"/>
              <a:t> use </a:t>
            </a:r>
            <a:r>
              <a:rPr lang="cs-CZ" dirty="0" err="1" smtClean="0"/>
              <a:t>patterned</a:t>
            </a:r>
            <a:r>
              <a:rPr lang="cs-CZ" dirty="0" smtClean="0"/>
              <a:t> </a:t>
            </a:r>
            <a:r>
              <a:rPr lang="cs-CZ" dirty="0" err="1" smtClean="0"/>
              <a:t>cloths</a:t>
            </a:r>
            <a:r>
              <a:rPr lang="cs-CZ" dirty="0"/>
              <a:t>.</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3608" y="2996952"/>
            <a:ext cx="2476500" cy="18478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92080" y="2783557"/>
            <a:ext cx="2274640" cy="227464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2619890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For</a:t>
            </a:r>
            <a:r>
              <a:rPr lang="cs-CZ" dirty="0" smtClean="0"/>
              <a:t> extra </a:t>
            </a:r>
            <a:r>
              <a:rPr lang="cs-CZ" dirty="0" err="1" smtClean="0"/>
              <a:t>protection</a:t>
            </a:r>
            <a:r>
              <a:rPr lang="cs-CZ" dirty="0" smtClean="0"/>
              <a:t> </a:t>
            </a:r>
            <a:r>
              <a:rPr lang="cs-CZ" dirty="0" err="1" smtClean="0"/>
              <a:t>we</a:t>
            </a:r>
            <a:r>
              <a:rPr lang="cs-CZ" dirty="0" smtClean="0"/>
              <a:t> </a:t>
            </a:r>
            <a:r>
              <a:rPr lang="cs-CZ" dirty="0" err="1" smtClean="0"/>
              <a:t>can</a:t>
            </a:r>
            <a:r>
              <a:rPr lang="cs-CZ" dirty="0" smtClean="0"/>
              <a:t> use a </a:t>
            </a:r>
            <a:r>
              <a:rPr lang="cs-CZ" dirty="0" err="1" smtClean="0"/>
              <a:t>central</a:t>
            </a:r>
            <a:r>
              <a:rPr lang="cs-CZ" dirty="0" smtClean="0"/>
              <a:t> mat </a:t>
            </a:r>
            <a:r>
              <a:rPr lang="cs-CZ" dirty="0" err="1" smtClean="0"/>
              <a:t>together</a:t>
            </a:r>
            <a:r>
              <a:rPr lang="cs-CZ" dirty="0" smtClean="0"/>
              <a:t> </a:t>
            </a:r>
            <a:r>
              <a:rPr lang="cs-CZ" dirty="0" err="1" smtClean="0"/>
              <a:t>with</a:t>
            </a:r>
            <a:r>
              <a:rPr lang="cs-CZ" dirty="0" smtClean="0"/>
              <a:t> a </a:t>
            </a:r>
            <a:r>
              <a:rPr lang="cs-CZ" dirty="0" err="1" smtClean="0"/>
              <a:t>tablecloth</a:t>
            </a:r>
            <a:r>
              <a:rPr lang="cs-CZ" dirty="0" smtClean="0"/>
              <a:t>.</a:t>
            </a:r>
            <a:endParaRPr lang="en-GB" dirty="0"/>
          </a:p>
        </p:txBody>
      </p:sp>
      <p:pic>
        <p:nvPicPr>
          <p:cNvPr id="5123" name="Picture 3"/>
          <p:cNvPicPr>
            <a:picLocks noGrp="1" noChangeAspect="1" noChangeArrowheads="1"/>
          </p:cNvPicPr>
          <p:nvPr>
            <p:ph sz="quarter" idx="1"/>
          </p:nvPr>
        </p:nvPicPr>
        <p:blipFill>
          <a:blip r:embed="rId2" cstate="print">
            <a:extLst>
              <a:ext uri="{28A0092B-C50C-407E-A947-70E740481C1C}">
                <a14:useLocalDpi xmlns:a14="http://schemas.microsoft.com/office/drawing/2010/main" xmlns="" val="0"/>
              </a:ext>
            </a:extLst>
          </a:blip>
          <a:stretch>
            <a:fillRect/>
          </a:stretch>
        </p:blipFill>
        <p:spPr bwMode="auto">
          <a:xfrm>
            <a:off x="2906240" y="2064865"/>
            <a:ext cx="3566469" cy="35664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974286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Napkins</a:t>
            </a:r>
            <a:r>
              <a:rPr lang="cs-CZ" dirty="0" smtClean="0"/>
              <a:t> and </a:t>
            </a:r>
            <a:r>
              <a:rPr lang="cs-CZ" dirty="0" err="1" smtClean="0"/>
              <a:t>Serviettes</a:t>
            </a:r>
            <a:endParaRPr lang="en-GB" dirty="0"/>
          </a:p>
        </p:txBody>
      </p:sp>
      <p:sp>
        <p:nvSpPr>
          <p:cNvPr id="3" name="Zástupný symbol pro obsah 2"/>
          <p:cNvSpPr>
            <a:spLocks noGrp="1"/>
          </p:cNvSpPr>
          <p:nvPr>
            <p:ph sz="quarter" idx="1"/>
          </p:nvPr>
        </p:nvSpPr>
        <p:spPr>
          <a:xfrm>
            <a:off x="511961" y="1556792"/>
            <a:ext cx="8229600" cy="4729708"/>
          </a:xfrm>
        </p:spPr>
        <p:txBody>
          <a:bodyPr/>
          <a:lstStyle/>
          <a:p>
            <a:r>
              <a:rPr lang="cs-CZ" dirty="0" err="1" smtClean="0"/>
              <a:t>Choose</a:t>
            </a:r>
            <a:r>
              <a:rPr lang="cs-CZ" dirty="0" smtClean="0"/>
              <a:t> </a:t>
            </a:r>
            <a:r>
              <a:rPr lang="cs-CZ" dirty="0" err="1" smtClean="0"/>
              <a:t>napkins</a:t>
            </a:r>
            <a:r>
              <a:rPr lang="cs-CZ" dirty="0" smtClean="0"/>
              <a:t> </a:t>
            </a:r>
            <a:r>
              <a:rPr lang="cs-CZ" dirty="0" err="1" smtClean="0"/>
              <a:t>which</a:t>
            </a:r>
            <a:r>
              <a:rPr lang="cs-CZ" dirty="0" smtClean="0"/>
              <a:t> </a:t>
            </a:r>
            <a:r>
              <a:rPr lang="cs-CZ" dirty="0" err="1" smtClean="0"/>
              <a:t>match</a:t>
            </a:r>
            <a:r>
              <a:rPr lang="cs-CZ" dirty="0"/>
              <a:t> </a:t>
            </a:r>
            <a:r>
              <a:rPr lang="cs-CZ" dirty="0" err="1" smtClean="0"/>
              <a:t>the</a:t>
            </a:r>
            <a:r>
              <a:rPr lang="cs-CZ" dirty="0" smtClean="0"/>
              <a:t> </a:t>
            </a:r>
            <a:r>
              <a:rPr lang="cs-CZ" dirty="0" err="1" smtClean="0"/>
              <a:t>tablecloth</a:t>
            </a:r>
            <a:r>
              <a:rPr lang="cs-CZ" dirty="0" smtClean="0"/>
              <a:t>.</a:t>
            </a:r>
          </a:p>
          <a:p>
            <a:r>
              <a:rPr lang="cs-CZ" dirty="0" err="1" smtClean="0"/>
              <a:t>Paper</a:t>
            </a:r>
            <a:r>
              <a:rPr lang="cs-CZ" dirty="0" smtClean="0"/>
              <a:t> </a:t>
            </a:r>
            <a:r>
              <a:rPr lang="cs-CZ" dirty="0" err="1" smtClean="0"/>
              <a:t>serviettes</a:t>
            </a:r>
            <a:r>
              <a:rPr lang="cs-CZ" dirty="0" smtClean="0"/>
              <a:t> </a:t>
            </a:r>
            <a:r>
              <a:rPr lang="cs-CZ" dirty="0" err="1" smtClean="0"/>
              <a:t>should</a:t>
            </a:r>
            <a:r>
              <a:rPr lang="cs-CZ" dirty="0" smtClean="0"/>
              <a:t> </a:t>
            </a:r>
            <a:r>
              <a:rPr lang="cs-CZ" dirty="0" err="1" smtClean="0"/>
              <a:t>be</a:t>
            </a:r>
            <a:r>
              <a:rPr lang="cs-CZ" dirty="0" smtClean="0"/>
              <a:t> </a:t>
            </a:r>
            <a:r>
              <a:rPr lang="cs-CZ" dirty="0" err="1" smtClean="0"/>
              <a:t>used</a:t>
            </a:r>
            <a:r>
              <a:rPr lang="cs-CZ" dirty="0" smtClean="0"/>
              <a:t> </a:t>
            </a:r>
            <a:r>
              <a:rPr lang="cs-CZ" dirty="0" err="1" smtClean="0"/>
              <a:t>for</a:t>
            </a:r>
            <a:r>
              <a:rPr lang="cs-CZ" dirty="0" smtClean="0"/>
              <a:t> </a:t>
            </a:r>
            <a:r>
              <a:rPr lang="cs-CZ" dirty="0" err="1" smtClean="0"/>
              <a:t>informal</a:t>
            </a:r>
            <a:r>
              <a:rPr lang="cs-CZ" dirty="0" smtClean="0"/>
              <a:t> </a:t>
            </a:r>
            <a:r>
              <a:rPr lang="cs-CZ" dirty="0" err="1" smtClean="0"/>
              <a:t>meals</a:t>
            </a:r>
            <a:r>
              <a:rPr lang="cs-CZ" dirty="0" smtClean="0"/>
              <a:t> and </a:t>
            </a:r>
            <a:r>
              <a:rPr lang="cs-CZ" dirty="0" err="1" smtClean="0"/>
              <a:t>buffet</a:t>
            </a:r>
            <a:r>
              <a:rPr lang="cs-CZ" dirty="0" smtClean="0"/>
              <a:t> </a:t>
            </a:r>
            <a:r>
              <a:rPr lang="cs-CZ" dirty="0" err="1" smtClean="0"/>
              <a:t>parties</a:t>
            </a:r>
            <a:r>
              <a:rPr lang="cs-CZ" dirty="0" smtClean="0"/>
              <a:t>.</a:t>
            </a:r>
          </a:p>
          <a:p>
            <a:pPr marL="0" indent="0">
              <a:buNone/>
            </a:pPr>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62000" y="4005064"/>
            <a:ext cx="3041915" cy="228143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26761" y="4005064"/>
            <a:ext cx="3542603" cy="228143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6039862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Cutlery</a:t>
            </a:r>
            <a:r>
              <a:rPr lang="cs-CZ" dirty="0" smtClean="0"/>
              <a:t>/</a:t>
            </a:r>
            <a:r>
              <a:rPr lang="cs-CZ" dirty="0" err="1" smtClean="0"/>
              <a:t>Flatware</a:t>
            </a:r>
            <a:r>
              <a:rPr lang="cs-CZ" dirty="0" smtClean="0"/>
              <a:t> ,</a:t>
            </a:r>
            <a:r>
              <a:rPr lang="en-GB" dirty="0" smtClean="0"/>
              <a:t>Glasses </a:t>
            </a:r>
            <a:r>
              <a:rPr lang="en-GB" dirty="0"/>
              <a:t>and China</a:t>
            </a:r>
          </a:p>
        </p:txBody>
      </p:sp>
      <p:sp>
        <p:nvSpPr>
          <p:cNvPr id="3" name="Zástupný symbol pro obsah 2"/>
          <p:cNvSpPr>
            <a:spLocks noGrp="1"/>
          </p:cNvSpPr>
          <p:nvPr>
            <p:ph sz="quarter" idx="1"/>
          </p:nvPr>
        </p:nvSpPr>
        <p:spPr/>
        <p:txBody>
          <a:bodyPr>
            <a:normAutofit/>
          </a:bodyPr>
          <a:lstStyle/>
          <a:p>
            <a:r>
              <a:rPr lang="cs-CZ" sz="3200" dirty="0" err="1" smtClean="0"/>
              <a:t>All</a:t>
            </a:r>
            <a:r>
              <a:rPr lang="cs-CZ" sz="3200" dirty="0" smtClean="0"/>
              <a:t> </a:t>
            </a:r>
            <a:r>
              <a:rPr lang="cs-CZ" sz="3200" dirty="0" err="1" smtClean="0"/>
              <a:t>cutlery</a:t>
            </a:r>
            <a:r>
              <a:rPr lang="cs-CZ" sz="3200" dirty="0" smtClean="0"/>
              <a:t>, </a:t>
            </a:r>
            <a:r>
              <a:rPr lang="cs-CZ" sz="3200" dirty="0" err="1" smtClean="0"/>
              <a:t>glasses</a:t>
            </a:r>
            <a:r>
              <a:rPr lang="cs-CZ" sz="3200" dirty="0" smtClean="0"/>
              <a:t> and </a:t>
            </a:r>
            <a:r>
              <a:rPr lang="cs-CZ" sz="3200" dirty="0" err="1" smtClean="0"/>
              <a:t>china</a:t>
            </a:r>
            <a:r>
              <a:rPr lang="cs-CZ" sz="3200" dirty="0" smtClean="0"/>
              <a:t> </a:t>
            </a:r>
            <a:r>
              <a:rPr lang="cs-CZ" sz="3200" dirty="0" err="1" smtClean="0"/>
              <a:t>for</a:t>
            </a:r>
            <a:r>
              <a:rPr lang="cs-CZ" sz="3200" dirty="0" smtClean="0"/>
              <a:t> </a:t>
            </a:r>
            <a:r>
              <a:rPr lang="cs-CZ" sz="3200" dirty="0" err="1" smtClean="0"/>
              <a:t>formal</a:t>
            </a:r>
            <a:r>
              <a:rPr lang="cs-CZ" sz="3200" dirty="0" smtClean="0"/>
              <a:t> </a:t>
            </a:r>
            <a:r>
              <a:rPr lang="cs-CZ" sz="3200" dirty="0" err="1" smtClean="0"/>
              <a:t>occasion</a:t>
            </a:r>
            <a:r>
              <a:rPr lang="cs-CZ" sz="3200" dirty="0" smtClean="0"/>
              <a:t> </a:t>
            </a:r>
            <a:r>
              <a:rPr lang="cs-CZ" sz="3200" dirty="0" err="1" smtClean="0"/>
              <a:t>should</a:t>
            </a:r>
            <a:r>
              <a:rPr lang="cs-CZ" sz="3200" dirty="0" smtClean="0"/>
              <a:t> </a:t>
            </a:r>
            <a:r>
              <a:rPr lang="cs-CZ" sz="3200" dirty="0" err="1" smtClean="0"/>
              <a:t>match</a:t>
            </a:r>
            <a:r>
              <a:rPr lang="cs-CZ" sz="3200" dirty="0" smtClean="0"/>
              <a:t> and </a:t>
            </a:r>
            <a:r>
              <a:rPr lang="cs-CZ" sz="3200" dirty="0" err="1" smtClean="0"/>
              <a:t>be</a:t>
            </a:r>
            <a:r>
              <a:rPr lang="cs-CZ" sz="3200" dirty="0" smtClean="0"/>
              <a:t> </a:t>
            </a:r>
            <a:r>
              <a:rPr lang="cs-CZ" sz="3200" dirty="0" err="1" smtClean="0"/>
              <a:t>of</a:t>
            </a:r>
            <a:r>
              <a:rPr lang="cs-CZ" sz="3200" dirty="0" smtClean="0"/>
              <a:t> </a:t>
            </a:r>
            <a:r>
              <a:rPr lang="cs-CZ" sz="3200" dirty="0" err="1" smtClean="0"/>
              <a:t>the</a:t>
            </a:r>
            <a:r>
              <a:rPr lang="cs-CZ" sz="3200" dirty="0" smtClean="0"/>
              <a:t> </a:t>
            </a:r>
            <a:r>
              <a:rPr lang="cs-CZ" sz="3200" dirty="0" err="1" smtClean="0"/>
              <a:t>same</a:t>
            </a:r>
            <a:r>
              <a:rPr lang="cs-CZ" sz="3200" dirty="0" smtClean="0"/>
              <a:t> design.</a:t>
            </a:r>
            <a:endParaRPr lang="cs-CZ" sz="3200" dirty="0"/>
          </a:p>
          <a:p>
            <a:endParaRPr lang="en-GB" dirty="0"/>
          </a:p>
        </p:txBody>
      </p:sp>
      <p:pic>
        <p:nvPicPr>
          <p:cNvPr id="10242" name="Picture 2"/>
          <p:cNvPicPr>
            <a:picLocks noGrp="1" noChangeAspect="1" noChangeArrowheads="1"/>
          </p:cNvPicPr>
          <p:nvPr>
            <p:ph sz="quarter"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5940152" y="1556792"/>
            <a:ext cx="1872208" cy="18313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84167" y="4156600"/>
            <a:ext cx="1604715" cy="19599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331640" y="4350733"/>
            <a:ext cx="2562225" cy="17811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7379910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Match</a:t>
            </a:r>
            <a:r>
              <a:rPr lang="cs-CZ" dirty="0" smtClean="0"/>
              <a:t> </a:t>
            </a:r>
            <a:r>
              <a:rPr lang="cs-CZ" dirty="0" err="1" smtClean="0"/>
              <a:t>the</a:t>
            </a:r>
            <a:r>
              <a:rPr lang="cs-CZ" dirty="0" smtClean="0"/>
              <a:t> </a:t>
            </a:r>
            <a:r>
              <a:rPr lang="cs-CZ" dirty="0" err="1" smtClean="0"/>
              <a:t>words</a:t>
            </a:r>
            <a:r>
              <a:rPr lang="cs-CZ" dirty="0" smtClean="0"/>
              <a:t> </a:t>
            </a:r>
            <a:r>
              <a:rPr lang="cs-CZ" dirty="0" err="1" smtClean="0"/>
              <a:t>with</a:t>
            </a:r>
            <a:r>
              <a:rPr lang="cs-CZ" dirty="0" smtClean="0"/>
              <a:t> </a:t>
            </a:r>
            <a:r>
              <a:rPr lang="cs-CZ" dirty="0" err="1" smtClean="0"/>
              <a:t>their</a:t>
            </a:r>
            <a:r>
              <a:rPr lang="cs-CZ" dirty="0" smtClean="0"/>
              <a:t> </a:t>
            </a:r>
            <a:r>
              <a:rPr lang="cs-CZ" dirty="0" err="1" smtClean="0"/>
              <a:t>translation</a:t>
            </a:r>
            <a:endParaRPr lang="en-GB" dirty="0"/>
          </a:p>
        </p:txBody>
      </p:sp>
      <p:sp>
        <p:nvSpPr>
          <p:cNvPr id="3" name="Zástupný symbol pro obsah 2"/>
          <p:cNvSpPr>
            <a:spLocks noGrp="1"/>
          </p:cNvSpPr>
          <p:nvPr>
            <p:ph sz="quarter" idx="1"/>
          </p:nvPr>
        </p:nvSpPr>
        <p:spPr/>
        <p:txBody>
          <a:bodyPr/>
          <a:lstStyle/>
          <a:p>
            <a:r>
              <a:rPr lang="cs-CZ" dirty="0" smtClean="0"/>
              <a:t>Ubrus</a:t>
            </a:r>
          </a:p>
          <a:p>
            <a:r>
              <a:rPr lang="cs-CZ" dirty="0" smtClean="0"/>
              <a:t>Textilní ubrousek</a:t>
            </a:r>
          </a:p>
          <a:p>
            <a:r>
              <a:rPr lang="cs-CZ" dirty="0" smtClean="0"/>
              <a:t>papírový ubrousek</a:t>
            </a:r>
          </a:p>
          <a:p>
            <a:r>
              <a:rPr lang="cs-CZ" dirty="0" smtClean="0"/>
              <a:t>Prostírání</a:t>
            </a:r>
          </a:p>
          <a:p>
            <a:r>
              <a:rPr lang="cs-CZ" dirty="0" smtClean="0"/>
              <a:t>Příbory</a:t>
            </a:r>
          </a:p>
          <a:p>
            <a:r>
              <a:rPr lang="cs-CZ" dirty="0" smtClean="0"/>
              <a:t>Sklenice</a:t>
            </a:r>
          </a:p>
          <a:p>
            <a:r>
              <a:rPr lang="cs-CZ" dirty="0" smtClean="0"/>
              <a:t>porcelán</a:t>
            </a:r>
          </a:p>
          <a:p>
            <a:endParaRPr lang="en-GB" dirty="0"/>
          </a:p>
        </p:txBody>
      </p:sp>
      <p:sp>
        <p:nvSpPr>
          <p:cNvPr id="4" name="Zástupný symbol pro obsah 3"/>
          <p:cNvSpPr>
            <a:spLocks noGrp="1"/>
          </p:cNvSpPr>
          <p:nvPr>
            <p:ph sz="quarter" idx="2"/>
          </p:nvPr>
        </p:nvSpPr>
        <p:spPr/>
        <p:txBody>
          <a:bodyPr/>
          <a:lstStyle/>
          <a:p>
            <a:r>
              <a:rPr lang="cs-CZ" dirty="0" err="1" smtClean="0"/>
              <a:t>China</a:t>
            </a:r>
            <a:endParaRPr lang="cs-CZ" dirty="0" smtClean="0"/>
          </a:p>
          <a:p>
            <a:r>
              <a:rPr lang="cs-CZ" dirty="0" err="1" smtClean="0"/>
              <a:t>Cutlary</a:t>
            </a:r>
            <a:endParaRPr lang="cs-CZ" dirty="0" smtClean="0"/>
          </a:p>
          <a:p>
            <a:r>
              <a:rPr lang="cs-CZ" dirty="0" smtClean="0"/>
              <a:t>Place mat</a:t>
            </a:r>
          </a:p>
          <a:p>
            <a:r>
              <a:rPr lang="cs-CZ" dirty="0" err="1" smtClean="0"/>
              <a:t>Tablecloth</a:t>
            </a:r>
            <a:endParaRPr lang="cs-CZ" dirty="0" smtClean="0"/>
          </a:p>
          <a:p>
            <a:r>
              <a:rPr lang="cs-CZ" dirty="0" err="1" smtClean="0"/>
              <a:t>Serviette</a:t>
            </a:r>
            <a:endParaRPr lang="cs-CZ" dirty="0" smtClean="0"/>
          </a:p>
          <a:p>
            <a:r>
              <a:rPr lang="cs-CZ" dirty="0" err="1" smtClean="0"/>
              <a:t>Napkin</a:t>
            </a:r>
            <a:endParaRPr lang="cs-CZ" dirty="0" smtClean="0"/>
          </a:p>
          <a:p>
            <a:r>
              <a:rPr lang="cs-CZ" dirty="0" err="1" smtClean="0"/>
              <a:t>glass</a:t>
            </a:r>
            <a:endParaRPr lang="en-GB" dirty="0"/>
          </a:p>
        </p:txBody>
      </p:sp>
    </p:spTree>
    <p:extLst>
      <p:ext uri="{BB962C8B-B14F-4D97-AF65-F5344CB8AC3E}">
        <p14:creationId xmlns:p14="http://schemas.microsoft.com/office/powerpoint/2010/main" xmlns="" val="9757566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Fill the words</a:t>
            </a:r>
            <a:endParaRPr lang="en-GB" dirty="0"/>
          </a:p>
        </p:txBody>
      </p:sp>
      <p:pic>
        <p:nvPicPr>
          <p:cNvPr id="11266" name="Picture 2"/>
          <p:cNvPicPr>
            <a:picLocks noGrp="1" noChangeAspect="1" noChangeArrowheads="1"/>
          </p:cNvPicPr>
          <p:nvPr>
            <p:ph sz="quarter"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04441" y="1844824"/>
            <a:ext cx="864096" cy="82322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79700" y="3356992"/>
            <a:ext cx="957968" cy="9361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93266" y="4941168"/>
            <a:ext cx="1180319" cy="8846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Oválný popisek 7"/>
          <p:cNvSpPr/>
          <p:nvPr/>
        </p:nvSpPr>
        <p:spPr>
          <a:xfrm>
            <a:off x="2073585" y="1844824"/>
            <a:ext cx="2570423" cy="720080"/>
          </a:xfrm>
          <a:prstGeom prst="wedgeEllipseCallout">
            <a:avLst>
              <a:gd name="adj1" fmla="val -60313"/>
              <a:gd name="adj2" fmla="val 972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T - - - - - - - - h</a:t>
            </a:r>
            <a:endParaRPr lang="en-GB" dirty="0"/>
          </a:p>
        </p:txBody>
      </p:sp>
      <p:sp>
        <p:nvSpPr>
          <p:cNvPr id="9" name="Oválný popisek 8"/>
          <p:cNvSpPr/>
          <p:nvPr/>
        </p:nvSpPr>
        <p:spPr>
          <a:xfrm>
            <a:off x="2195736" y="3356992"/>
            <a:ext cx="2448272" cy="936104"/>
          </a:xfrm>
          <a:prstGeom prst="wedgeEllipseCallout">
            <a:avLst>
              <a:gd name="adj1" fmla="val -63484"/>
              <a:gd name="adj2" fmla="val 163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C - - - - - y</a:t>
            </a:r>
            <a:endParaRPr lang="en-GB" dirty="0"/>
          </a:p>
        </p:txBody>
      </p:sp>
      <p:sp>
        <p:nvSpPr>
          <p:cNvPr id="10" name="Oválný popisek 9"/>
          <p:cNvSpPr/>
          <p:nvPr/>
        </p:nvSpPr>
        <p:spPr>
          <a:xfrm>
            <a:off x="2339752" y="5013176"/>
            <a:ext cx="2304256" cy="812615"/>
          </a:xfrm>
          <a:prstGeom prst="wedgeEllipseCallout">
            <a:avLst>
              <a:gd name="adj1" fmla="val -88805"/>
              <a:gd name="adj2" fmla="val 49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 - - - - n</a:t>
            </a:r>
            <a:endParaRPr lang="en-GB" dirty="0"/>
          </a:p>
        </p:txBody>
      </p:sp>
      <p:pic>
        <p:nvPicPr>
          <p:cNvPr id="11269" name="Picture 5"/>
          <p:cNvPicPr>
            <a:picLocks noGrp="1" noChangeAspect="1" noChangeArrowheads="1"/>
          </p:cNvPicPr>
          <p:nvPr>
            <p:ph sz="quarter" idx="2"/>
          </p:nvPr>
        </p:nvPicPr>
        <p:blipFill>
          <a:blip r:embed="rId5" cstate="print">
            <a:extLst>
              <a:ext uri="{28A0092B-C50C-407E-A947-70E740481C1C}">
                <a14:useLocalDpi xmlns:a14="http://schemas.microsoft.com/office/drawing/2010/main" xmlns="" val="0"/>
              </a:ext>
            </a:extLst>
          </a:blip>
          <a:srcRect/>
          <a:stretch>
            <a:fillRect/>
          </a:stretch>
        </p:blipFill>
        <p:spPr bwMode="auto">
          <a:xfrm>
            <a:off x="5508104" y="1832248"/>
            <a:ext cx="864096" cy="105465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70" name="Picture 6"/>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580112" y="3600602"/>
            <a:ext cx="1079191" cy="74815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71" name="Picture 7"/>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580113" y="5013176"/>
            <a:ext cx="1262496" cy="81261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Oválný popisek 10"/>
          <p:cNvSpPr/>
          <p:nvPr/>
        </p:nvSpPr>
        <p:spPr>
          <a:xfrm>
            <a:off x="6588224" y="1844824"/>
            <a:ext cx="2304256" cy="720080"/>
          </a:xfrm>
          <a:prstGeom prst="wedgeEllipseCallout">
            <a:avLst>
              <a:gd name="adj1" fmla="val -62578"/>
              <a:gd name="adj2" fmla="val 14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G - - - - - s</a:t>
            </a:r>
            <a:endParaRPr lang="en-GB" dirty="0"/>
          </a:p>
        </p:txBody>
      </p:sp>
      <p:sp>
        <p:nvSpPr>
          <p:cNvPr id="12" name="Oválný popisek 11"/>
          <p:cNvSpPr/>
          <p:nvPr/>
        </p:nvSpPr>
        <p:spPr>
          <a:xfrm>
            <a:off x="6842609" y="3702651"/>
            <a:ext cx="2233177" cy="617689"/>
          </a:xfrm>
          <a:prstGeom prst="wedgeEllipseCallout">
            <a:avLst>
              <a:gd name="adj1" fmla="val -61779"/>
              <a:gd name="adj2" fmla="val 29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C - - - a</a:t>
            </a:r>
            <a:endParaRPr lang="en-GB" dirty="0"/>
          </a:p>
        </p:txBody>
      </p:sp>
      <p:sp>
        <p:nvSpPr>
          <p:cNvPr id="13" name="Oválný popisek 12"/>
          <p:cNvSpPr/>
          <p:nvPr/>
        </p:nvSpPr>
        <p:spPr>
          <a:xfrm>
            <a:off x="6842609" y="5254023"/>
            <a:ext cx="2233177" cy="550323"/>
          </a:xfrm>
          <a:prstGeom prst="wedgeEllipseCallout">
            <a:avLst>
              <a:gd name="adj1" fmla="val -68836"/>
              <a:gd name="adj2" fmla="val 107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 - - - - - - - - s</a:t>
            </a:r>
            <a:endParaRPr lang="en-GB" dirty="0"/>
          </a:p>
        </p:txBody>
      </p:sp>
    </p:spTree>
    <p:extLst>
      <p:ext uri="{BB962C8B-B14F-4D97-AF65-F5344CB8AC3E}">
        <p14:creationId xmlns:p14="http://schemas.microsoft.com/office/powerpoint/2010/main" xmlns="" val="342761584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Lable</a:t>
            </a:r>
            <a:r>
              <a:rPr lang="cs-CZ" dirty="0" smtClean="0"/>
              <a:t> </a:t>
            </a:r>
            <a:r>
              <a:rPr lang="cs-CZ" dirty="0" err="1" smtClean="0"/>
              <a:t>the</a:t>
            </a:r>
            <a:r>
              <a:rPr lang="cs-CZ" dirty="0" smtClean="0"/>
              <a:t> </a:t>
            </a:r>
            <a:r>
              <a:rPr lang="cs-CZ" dirty="0" err="1" smtClean="0"/>
              <a:t>things</a:t>
            </a:r>
            <a:r>
              <a:rPr lang="cs-CZ" dirty="0" smtClean="0"/>
              <a:t> </a:t>
            </a:r>
            <a:r>
              <a:rPr lang="cs-CZ" dirty="0" err="1" smtClean="0"/>
              <a:t>with</a:t>
            </a:r>
            <a:r>
              <a:rPr lang="cs-CZ" dirty="0" smtClean="0"/>
              <a:t> </a:t>
            </a:r>
            <a:r>
              <a:rPr lang="cs-CZ" dirty="0" err="1" smtClean="0"/>
              <a:t>the</a:t>
            </a:r>
            <a:r>
              <a:rPr lang="cs-CZ" dirty="0" smtClean="0"/>
              <a:t> proper </a:t>
            </a:r>
            <a:r>
              <a:rPr lang="cs-CZ" dirty="0" err="1" smtClean="0"/>
              <a:t>word</a:t>
            </a:r>
            <a:r>
              <a:rPr lang="cs-CZ" dirty="0"/>
              <a:t/>
            </a:r>
            <a:br>
              <a:rPr lang="cs-CZ" dirty="0"/>
            </a:br>
            <a:r>
              <a:rPr lang="cs-CZ" sz="2200" dirty="0" err="1" smtClean="0"/>
              <a:t>tablecloth</a:t>
            </a:r>
            <a:r>
              <a:rPr lang="cs-CZ" sz="2200" dirty="0" smtClean="0"/>
              <a:t>/</a:t>
            </a:r>
            <a:r>
              <a:rPr lang="cs-CZ" sz="2200" dirty="0" err="1" smtClean="0"/>
              <a:t>cutlary</a:t>
            </a:r>
            <a:r>
              <a:rPr lang="cs-CZ" sz="2200" dirty="0" smtClean="0"/>
              <a:t>/</a:t>
            </a:r>
            <a:r>
              <a:rPr lang="cs-CZ" sz="2200" dirty="0" err="1" smtClean="0"/>
              <a:t>glesses</a:t>
            </a:r>
            <a:r>
              <a:rPr lang="cs-CZ" sz="2200" dirty="0" smtClean="0"/>
              <a:t>/</a:t>
            </a:r>
            <a:r>
              <a:rPr lang="cs-CZ" sz="2200" dirty="0" err="1" smtClean="0"/>
              <a:t>napkin</a:t>
            </a:r>
            <a:r>
              <a:rPr lang="cs-CZ" sz="2200" dirty="0" smtClean="0"/>
              <a:t>/</a:t>
            </a:r>
            <a:r>
              <a:rPr lang="cs-CZ" sz="2200" dirty="0" err="1" smtClean="0"/>
              <a:t>serviettes</a:t>
            </a:r>
            <a:r>
              <a:rPr lang="cs-CZ" sz="2200" dirty="0" smtClean="0"/>
              <a:t>/</a:t>
            </a:r>
            <a:r>
              <a:rPr lang="cs-CZ" sz="2200" dirty="0" err="1" smtClean="0"/>
              <a:t>china</a:t>
            </a:r>
            <a:endParaRPr lang="en-GB" sz="2200" dirty="0"/>
          </a:p>
        </p:txBody>
      </p:sp>
      <p:pic>
        <p:nvPicPr>
          <p:cNvPr id="14338" name="Picture 2"/>
          <p:cNvPicPr>
            <a:picLocks noGrp="1" noChangeAspect="1" noChangeArrowheads="1"/>
          </p:cNvPicPr>
          <p:nvPr>
            <p:ph sz="quarter"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5616" y="3573016"/>
            <a:ext cx="865707" cy="8230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93469" y="1965655"/>
            <a:ext cx="957263" cy="933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15616" y="5161508"/>
            <a:ext cx="1176337" cy="8842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41" name="Picture 5"/>
          <p:cNvPicPr>
            <a:picLocks noGrp="1" noChangeAspect="1" noChangeArrowheads="1"/>
          </p:cNvPicPr>
          <p:nvPr>
            <p:ph sz="quarter" idx="2"/>
          </p:nvPr>
        </p:nvPicPr>
        <p:blipFill>
          <a:blip r:embed="rId5" cstate="print">
            <a:extLst>
              <a:ext uri="{28A0092B-C50C-407E-A947-70E740481C1C}">
                <a14:useLocalDpi xmlns:a14="http://schemas.microsoft.com/office/drawing/2010/main" xmlns="" val="0"/>
              </a:ext>
            </a:extLst>
          </a:blip>
          <a:srcRect/>
          <a:stretch>
            <a:fillRect/>
          </a:stretch>
        </p:blipFill>
        <p:spPr bwMode="auto">
          <a:xfrm>
            <a:off x="5445499" y="3441710"/>
            <a:ext cx="859611" cy="10546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42" name="Picture 6"/>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447427" y="5301208"/>
            <a:ext cx="1079500" cy="7445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43" name="Picture 7"/>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293372" y="1965654"/>
            <a:ext cx="1262063" cy="8175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Oválný popisek 4"/>
          <p:cNvSpPr/>
          <p:nvPr/>
        </p:nvSpPr>
        <p:spPr>
          <a:xfrm>
            <a:off x="2291953" y="2132856"/>
            <a:ext cx="2568079" cy="650361"/>
          </a:xfrm>
          <a:prstGeom prst="wedgeEllipseCallout">
            <a:avLst>
              <a:gd name="adj1" fmla="val -63838"/>
              <a:gd name="adj2" fmla="val -32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álný popisek 5"/>
          <p:cNvSpPr/>
          <p:nvPr/>
        </p:nvSpPr>
        <p:spPr>
          <a:xfrm>
            <a:off x="2050732" y="3645024"/>
            <a:ext cx="2809300" cy="648072"/>
          </a:xfrm>
          <a:prstGeom prst="wedgeEllipseCallout">
            <a:avLst>
              <a:gd name="adj1" fmla="val -60991"/>
              <a:gd name="adj2" fmla="val 1577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álný popisek 6"/>
          <p:cNvSpPr/>
          <p:nvPr/>
        </p:nvSpPr>
        <p:spPr>
          <a:xfrm>
            <a:off x="2291952" y="5301208"/>
            <a:ext cx="2568079" cy="504056"/>
          </a:xfrm>
          <a:prstGeom prst="wedgeEllipseCallout">
            <a:avLst>
              <a:gd name="adj1" fmla="val -57609"/>
              <a:gd name="adj2" fmla="val 5778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álný popisek 7"/>
          <p:cNvSpPr/>
          <p:nvPr/>
        </p:nvSpPr>
        <p:spPr>
          <a:xfrm>
            <a:off x="6660232" y="2132856"/>
            <a:ext cx="2304256" cy="650361"/>
          </a:xfrm>
          <a:prstGeom prst="wedgeEllipseCallout">
            <a:avLst>
              <a:gd name="adj1" fmla="val -63692"/>
              <a:gd name="adj2" fmla="val -714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álný popisek 8"/>
          <p:cNvSpPr/>
          <p:nvPr/>
        </p:nvSpPr>
        <p:spPr>
          <a:xfrm>
            <a:off x="6526926" y="3639492"/>
            <a:ext cx="2437561" cy="648072"/>
          </a:xfrm>
          <a:prstGeom prst="wedgeEllipseCallout">
            <a:avLst>
              <a:gd name="adj1" fmla="val -62180"/>
              <a:gd name="adj2" fmla="val 1358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álný popisek 9"/>
          <p:cNvSpPr/>
          <p:nvPr/>
        </p:nvSpPr>
        <p:spPr>
          <a:xfrm>
            <a:off x="6732240" y="5373217"/>
            <a:ext cx="2232248" cy="672528"/>
          </a:xfrm>
          <a:prstGeom prst="wedgeEllipseCallout">
            <a:avLst>
              <a:gd name="adj1" fmla="val -68350"/>
              <a:gd name="adj2" fmla="val 6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4809806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Použitý obrazový a textový materiál</a:t>
            </a:r>
            <a:endParaRPr lang="en-GB" dirty="0"/>
          </a:p>
        </p:txBody>
      </p:sp>
      <p:sp>
        <p:nvSpPr>
          <p:cNvPr id="3" name="Zástupný symbol pro obsah 2"/>
          <p:cNvSpPr>
            <a:spLocks noGrp="1"/>
          </p:cNvSpPr>
          <p:nvPr>
            <p:ph sz="quarter" idx="1"/>
          </p:nvPr>
        </p:nvSpPr>
        <p:spPr/>
        <p:txBody>
          <a:bodyPr>
            <a:normAutofit/>
          </a:bodyPr>
          <a:lstStyle/>
          <a:p>
            <a:r>
              <a:rPr lang="en-GB" sz="1100" dirty="0" smtClean="0"/>
              <a:t>Linens 'n' Things. In: [online]. [cit. 2014-01-05]. </a:t>
            </a:r>
            <a:r>
              <a:rPr lang="en-GB" sz="1100" dirty="0" err="1" smtClean="0"/>
              <a:t>Dostupné</a:t>
            </a:r>
            <a:r>
              <a:rPr lang="en-GB" sz="1100" dirty="0" smtClean="0"/>
              <a:t> z: </a:t>
            </a:r>
            <a:r>
              <a:rPr lang="en-GB" sz="1100" dirty="0" smtClean="0">
                <a:hlinkClick r:id="rId2"/>
              </a:rPr>
              <a:t>http://www.lnt.com/category/2286/1/tablecloths.html</a:t>
            </a:r>
            <a:endParaRPr lang="cs-CZ" sz="1100" dirty="0" smtClean="0"/>
          </a:p>
          <a:p>
            <a:r>
              <a:rPr lang="en-GB" sz="1100" dirty="0" smtClean="0"/>
              <a:t>Sew Mama Sew. In: [online]. [cit. 2014-01-05]. </a:t>
            </a:r>
            <a:r>
              <a:rPr lang="en-GB" sz="1100" dirty="0" err="1" smtClean="0"/>
              <a:t>Dostupné</a:t>
            </a:r>
            <a:r>
              <a:rPr lang="en-GB" sz="1100" dirty="0" smtClean="0"/>
              <a:t> z: http://www.sewmamasew.com/2012/09/scrappy-whole-cloth-placemats/ </a:t>
            </a:r>
            <a:endParaRPr lang="cs-CZ" sz="1100" dirty="0" smtClean="0"/>
          </a:p>
          <a:p>
            <a:r>
              <a:rPr lang="en-GB" sz="1100" dirty="0" smtClean="0"/>
              <a:t>Original Reproductions. In: [online]. [cit. 2014-01-05]. </a:t>
            </a:r>
            <a:r>
              <a:rPr lang="en-GB" sz="1100" dirty="0" err="1" smtClean="0"/>
              <a:t>Dostupné</a:t>
            </a:r>
            <a:r>
              <a:rPr lang="en-GB" sz="1100" dirty="0" smtClean="0"/>
              <a:t> z: </a:t>
            </a:r>
            <a:r>
              <a:rPr lang="en-GB" sz="1100" dirty="0" smtClean="0">
                <a:hlinkClick r:id="rId3"/>
              </a:rPr>
              <a:t>http://www.ortapestries.com/place_mats.ph</a:t>
            </a:r>
            <a:endParaRPr lang="cs-CZ" sz="1100" dirty="0" smtClean="0"/>
          </a:p>
          <a:p>
            <a:r>
              <a:rPr lang="it-IT" sz="1100" dirty="0" smtClean="0"/>
              <a:t>WellPromo .com. In: [online]. [cit. 2014-01-05]. Dostupné z: http://www.wellpromo.com/Logo-Custom-Customized-Personalised/p/printed-Tablecloth/ </a:t>
            </a:r>
            <a:endParaRPr lang="cs-CZ" sz="1100" dirty="0" smtClean="0"/>
          </a:p>
          <a:p>
            <a:r>
              <a:rPr lang="en-GB" sz="1100" dirty="0" smtClean="0"/>
              <a:t>Table cloth ‘Table shapes’. In: [online]. [cit. 2014-01-05]. </a:t>
            </a:r>
            <a:r>
              <a:rPr lang="en-GB" sz="1100" dirty="0" err="1" smtClean="0"/>
              <a:t>Dostupné</a:t>
            </a:r>
            <a:r>
              <a:rPr lang="en-GB" sz="1100" dirty="0" smtClean="0"/>
              <a:t> z: http://designawards.wordpress.com/2006/10/03/table-cloth-table-shapes/ </a:t>
            </a:r>
            <a:endParaRPr lang="cs-CZ" sz="1100" dirty="0" smtClean="0"/>
          </a:p>
          <a:p>
            <a:r>
              <a:rPr lang="en-GB" sz="1100" dirty="0" smtClean="0"/>
              <a:t>Personalized Napkin Folding Ideas for Weddings. In: [online]. [cit. 2014-01-05]. </a:t>
            </a:r>
            <a:r>
              <a:rPr lang="en-GB" sz="1100" dirty="0" err="1" smtClean="0"/>
              <a:t>Dostupné</a:t>
            </a:r>
            <a:r>
              <a:rPr lang="en-GB" sz="1100" dirty="0" smtClean="0"/>
              <a:t> z: http://www.merledress.com/blog/personalized-napkin-folding-ideas-for-weddings.html </a:t>
            </a:r>
            <a:endParaRPr lang="cs-CZ" sz="1100" dirty="0" smtClean="0"/>
          </a:p>
          <a:p>
            <a:r>
              <a:rPr lang="en-GB" sz="1100" dirty="0" smtClean="0"/>
              <a:t>In My Kitchen – August 2013. In: [online]. [cit. 2014-01-05]. </a:t>
            </a:r>
            <a:r>
              <a:rPr lang="en-GB" sz="1100" dirty="0" err="1" smtClean="0"/>
              <a:t>Dostupné</a:t>
            </a:r>
            <a:r>
              <a:rPr lang="en-GB" sz="1100" dirty="0" smtClean="0"/>
              <a:t> z: http://thecompletecookbook.wordpress.com/2013/08/01/in-my-kitchen-august-2013/ </a:t>
            </a:r>
            <a:endParaRPr lang="cs-CZ" sz="1100" dirty="0" smtClean="0"/>
          </a:p>
          <a:p>
            <a:r>
              <a:rPr lang="en-GB" sz="1100" dirty="0" smtClean="0"/>
              <a:t>Creative and Unusual Cutlery Designs. In: [online]. [cit. 2014-01-05]. </a:t>
            </a:r>
            <a:r>
              <a:rPr lang="en-GB" sz="1100" dirty="0" err="1" smtClean="0"/>
              <a:t>Dostupné</a:t>
            </a:r>
            <a:r>
              <a:rPr lang="en-GB" sz="1100" dirty="0" smtClean="0"/>
              <a:t> z: http://www.toxel.com/inspiration/2010/03/08/creative-and-unusual-cutlery-designs/ </a:t>
            </a:r>
            <a:endParaRPr lang="cs-CZ" sz="1100" dirty="0" smtClean="0"/>
          </a:p>
          <a:p>
            <a:r>
              <a:rPr lang="en-GB" sz="1100" dirty="0" smtClean="0"/>
              <a:t>Se </a:t>
            </a:r>
            <a:r>
              <a:rPr lang="en-GB" sz="1100" dirty="0" err="1" smtClean="0"/>
              <a:t>rvin</a:t>
            </a:r>
            <a:r>
              <a:rPr lang="en-GB" sz="1100" dirty="0" smtClean="0"/>
              <a:t> g the world a great design for life. In: [online]. [cit. 2014-01-05]. </a:t>
            </a:r>
            <a:r>
              <a:rPr lang="en-GB" sz="1100" dirty="0" err="1" smtClean="0"/>
              <a:t>Dostupné</a:t>
            </a:r>
            <a:r>
              <a:rPr lang="en-GB" sz="1100" dirty="0" smtClean="0"/>
              <a:t> z: http://www.metierlifestyle.com/ </a:t>
            </a:r>
            <a:endParaRPr lang="cs-CZ" sz="1100" dirty="0" smtClean="0"/>
          </a:p>
          <a:p>
            <a:r>
              <a:rPr lang="en-GB" sz="1100" dirty="0"/>
              <a:t>Table Settings. In: [online]. [cit. 2014-01-05]. </a:t>
            </a:r>
            <a:r>
              <a:rPr lang="en-GB" sz="1100" dirty="0" err="1"/>
              <a:t>Dostupné</a:t>
            </a:r>
            <a:r>
              <a:rPr lang="en-GB" sz="1100" dirty="0"/>
              <a:t> z: http://www.recipes4us.co.uk/Table%20Settings.htmhttp://www.recipes4us.co.uk/Table%20Settings.htm </a:t>
            </a:r>
            <a:endParaRPr lang="cs-CZ" sz="1100" dirty="0" smtClean="0"/>
          </a:p>
        </p:txBody>
      </p:sp>
    </p:spTree>
    <p:extLst>
      <p:ext uri="{BB962C8B-B14F-4D97-AF65-F5344CB8AC3E}">
        <p14:creationId xmlns:p14="http://schemas.microsoft.com/office/powerpoint/2010/main" xmlns="" val="39882839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299</TotalTime>
  <Words>623</Words>
  <Application>Microsoft Office PowerPoint</Application>
  <PresentationFormat>Předvádění na obrazovce (4:3)</PresentationFormat>
  <Paragraphs>69</Paragraphs>
  <Slides>14</Slides>
  <Notes>1</Notes>
  <HiddenSlides>0</HiddenSlides>
  <MMClips>0</MMClips>
  <ScaleCrop>false</ScaleCrop>
  <HeadingPairs>
    <vt:vector size="4" baseType="variant">
      <vt:variant>
        <vt:lpstr>Motiv</vt:lpstr>
      </vt:variant>
      <vt:variant>
        <vt:i4>2</vt:i4>
      </vt:variant>
      <vt:variant>
        <vt:lpstr>Nadpisy snímků</vt:lpstr>
      </vt:variant>
      <vt:variant>
        <vt:i4>14</vt:i4>
      </vt:variant>
    </vt:vector>
  </HeadingPairs>
  <TitlesOfParts>
    <vt:vector size="16" baseType="lpstr">
      <vt:lpstr>Medián</vt:lpstr>
      <vt:lpstr>Motiv systému Office</vt:lpstr>
      <vt:lpstr>Snímek 1</vt:lpstr>
      <vt:lpstr>Snímek 2</vt:lpstr>
      <vt:lpstr>Table settings</vt:lpstr>
      <vt:lpstr>Tablecloths and Place Mats</vt:lpstr>
      <vt:lpstr>If you have a beautiful table, you can use only table mats.</vt:lpstr>
      <vt:lpstr>If you decide to use a tablecloth, it should be large enough to overhang the top by at least 16 cm.</vt:lpstr>
      <vt:lpstr>Snímek 7</vt:lpstr>
      <vt:lpstr>For extra protection we can use a central mat together with a tablecloth.</vt:lpstr>
      <vt:lpstr>Napkins and Serviettes</vt:lpstr>
      <vt:lpstr>Cutlery/Flatware ,Glasses and China</vt:lpstr>
      <vt:lpstr>Match the words with their translation</vt:lpstr>
      <vt:lpstr>Fill the words</vt:lpstr>
      <vt:lpstr>Lable the things with the proper word tablecloth/cutlary/glesses/napkin/serviettes/china</vt:lpstr>
      <vt:lpstr>Použitý obrazový a textový materiál</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settings</dc:title>
  <dc:creator>Pavla</dc:creator>
  <cp:lastModifiedBy>Dum</cp:lastModifiedBy>
  <cp:revision>22</cp:revision>
  <dcterms:created xsi:type="dcterms:W3CDTF">2014-01-05T18:36:57Z</dcterms:created>
  <dcterms:modified xsi:type="dcterms:W3CDTF">2014-03-18T13:38:52Z</dcterms:modified>
</cp:coreProperties>
</file>