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5" r:id="rId10"/>
    <p:sldId id="272" r:id="rId11"/>
    <p:sldId id="273" r:id="rId12"/>
    <p:sldId id="274" r:id="rId13"/>
    <p:sldId id="259" r:id="rId14"/>
    <p:sldId id="258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6" autoAdjust="0"/>
    <p:restoredTop sz="94660"/>
  </p:normalViewPr>
  <p:slideViewPr>
    <p:cSldViewPr>
      <p:cViewPr>
        <p:scale>
          <a:sx n="116" d="100"/>
          <a:sy n="116" d="100"/>
        </p:scale>
        <p:origin x="-1398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18. 3. 2014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18. 3. 2014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18. 3. 2014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18. 3. 2014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18. 3. 2014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18. 3. 2014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18. 3. 2014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18. 3. 2014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microsoft.com/office/2007/relationships/hdphoto" Target="../media/hdphoto1.wdp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2.jp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hyperlink" Target="http://www.google.cz/url?sa=i&amp;rct=j&amp;q=&amp;esrc=s&amp;source=images&amp;cd=&amp;cad=rja&amp;docid=uWMXGFrpyDU9pM&amp;tbnid=dwA5kvdaRoz-RM:&amp;ved=0CAUQjRw&amp;url=http://www.wallsfeed.com/colorful-smoke-hd/&amp;ei=-d0AU6a8B4aT0QWcm4GoCA&amp;psig=AFQjCNE3wRPtjzMhgcUx3NHgS03JnUdFQQ&amp;ust=1392652120790159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jpeg"/><Relationship Id="rId5" Type="http://schemas.microsoft.com/office/2007/relationships/hdphoto" Target="../media/hdphoto3.wdp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nd05.jxs.cz/002/276/d3f6b588f9_85358849_o2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nejlepsi-nabytek.cz/myfiles/image/nabytek-skladem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nd03.jxs.cz/602/409/f2a976395d_87823869_o2.jpg" TargetMode="External"/><Relationship Id="rId5" Type="http://schemas.openxmlformats.org/officeDocument/2006/relationships/hyperlink" Target="http://www.dobakonce.cz/wp-content/uploads/2013/05/true-false.jpg" TargetMode="External"/><Relationship Id="rId4" Type="http://schemas.openxmlformats.org/officeDocument/2006/relationships/hyperlink" Target="http://www.suprime.cz/wp-content/uploads/2013/08/our_value.jpg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vneknihy.cz/fotocache/bigorig/26254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sancedetem.cz/img/edee/u/index-motives/ruce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albig.com/love-symbol-wallpapers/" TargetMode="External"/><Relationship Id="rId5" Type="http://schemas.openxmlformats.org/officeDocument/2006/relationships/hyperlink" Target="http://files.zahradazdravi.webnode.cz/200000067-d9babdab4d/ruce-kruh.jpg" TargetMode="External"/><Relationship Id="rId4" Type="http://schemas.openxmlformats.org/officeDocument/2006/relationships/hyperlink" Target="http://files.amper-stahuj.webnode.cz/200000430-d7aead9a29/Pratelstvi.jpg" TargetMode="External"/><Relationship Id="rId9" Type="http://schemas.openxmlformats.org/officeDocument/2006/relationships/hyperlink" Target="http://www.tretivek.cz/images/externi/janickova/BP7desater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502926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Hodnotový systém člověka – Systém hodnot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Systém hodnot, náboženské hodnoty, hodnotový systém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3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Hodnotový systém člověka – Systém hodnot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42_838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539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Hodnotový systém člověka – Systém hodnot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Druhy hodnot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Na co je třeba brát ohled při posuzování systémů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je to systém hodnot?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943991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soubor skutečností, </a:t>
            </a:r>
            <a:r>
              <a:rPr lang="cs-CZ" sz="2000" dirty="0" smtClean="0"/>
              <a:t>které </a:t>
            </a:r>
            <a:r>
              <a:rPr lang="cs-CZ" sz="2000" dirty="0"/>
              <a:t>lidé považují za správné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04759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324491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způsoby </a:t>
            </a:r>
            <a:r>
              <a:rPr lang="cs-CZ" sz="2000" dirty="0"/>
              <a:t>jednání, </a:t>
            </a:r>
            <a:r>
              <a:rPr lang="cs-CZ" sz="2000" dirty="0" smtClean="0"/>
              <a:t>které </a:t>
            </a:r>
            <a:r>
              <a:rPr lang="cs-CZ" sz="2000" dirty="0"/>
              <a:t>lidé považují za správné</a:t>
            </a:r>
          </a:p>
        </p:txBody>
      </p:sp>
      <p:sp>
        <p:nvSpPr>
          <p:cNvPr id="34" name="Šipka doprava 33"/>
          <p:cNvSpPr/>
          <p:nvPr/>
        </p:nvSpPr>
        <p:spPr>
          <a:xfrm>
            <a:off x="827584" y="330568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19672" y="458112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cílové </a:t>
            </a:r>
            <a:r>
              <a:rPr lang="cs-CZ" sz="2000" dirty="0"/>
              <a:t>stavy, které lidé považují za správné</a:t>
            </a:r>
          </a:p>
        </p:txBody>
      </p:sp>
      <p:sp>
        <p:nvSpPr>
          <p:cNvPr id="37" name="Šipka doprava 36"/>
          <p:cNvSpPr/>
          <p:nvPr/>
        </p:nvSpPr>
        <p:spPr>
          <a:xfrm>
            <a:off x="827584" y="464189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1026" name="Picture 2" descr="http://www.suprime.cz/wp-content/uploads/2013/08/our_value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598" y="2350914"/>
            <a:ext cx="4506882" cy="90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suprime.cz/wp-content/uploads/2013/08/our_value.jp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as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108" y="3658322"/>
            <a:ext cx="4506882" cy="90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suprime.cz/wp-content/uploads/2013/08/our_valu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598" y="4981238"/>
            <a:ext cx="4506882" cy="90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  <p:bldP spid="36" grpId="0" animBg="1"/>
      <p:bldP spid="3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TEORETICKÉ HODNOTY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odhalení </a:t>
            </a:r>
            <a:r>
              <a:rPr lang="cs-CZ" sz="2000" dirty="0" smtClean="0"/>
              <a:t>pravdy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281286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získávání vědomostí</a:t>
            </a:r>
          </a:p>
        </p:txBody>
      </p:sp>
      <p:sp>
        <p:nvSpPr>
          <p:cNvPr id="34" name="Šipka doprava 33"/>
          <p:cNvSpPr/>
          <p:nvPr/>
        </p:nvSpPr>
        <p:spPr>
          <a:xfrm>
            <a:off x="827584" y="287363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19672" y="3676962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víra</a:t>
            </a:r>
          </a:p>
        </p:txBody>
      </p:sp>
      <p:sp>
        <p:nvSpPr>
          <p:cNvPr id="37" name="Šipka doprava 36"/>
          <p:cNvSpPr/>
          <p:nvPr/>
        </p:nvSpPr>
        <p:spPr>
          <a:xfrm>
            <a:off x="827584" y="373773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2050" name="Picture 2" descr="http://www.dobakonce.cz/wp-content/uploads/2013/05/true-fals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523" y="1897231"/>
            <a:ext cx="3277957" cy="217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nd03.jxs.cz/602/409/f2a976395d_87823869_o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4523" y="1916832"/>
            <a:ext cx="3277956" cy="2458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047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  <p:bldP spid="36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EKONOMICKÉ HODNOTY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výroba zboží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2564904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peníze</a:t>
            </a:r>
            <a:endParaRPr lang="cs-CZ" sz="2000" dirty="0"/>
          </a:p>
        </p:txBody>
      </p:sp>
      <p:sp>
        <p:nvSpPr>
          <p:cNvPr id="34" name="Šipka doprava 33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3074" name="Picture 2" descr="http://www.nejlepsi-nabytek.cz/myfiles/image/nabytek-sklade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44823"/>
            <a:ext cx="3536979" cy="3855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nd05.jxs.cz/002/276/d3f6b588f9_85358849_o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129570"/>
            <a:ext cx="3636404" cy="2732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76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ESTETICKÉ HODNOTY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harmonie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281286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vzhled</a:t>
            </a:r>
            <a:endParaRPr lang="cs-CZ" sz="2000" dirty="0"/>
          </a:p>
        </p:txBody>
      </p:sp>
      <p:sp>
        <p:nvSpPr>
          <p:cNvPr id="34" name="Šipka doprava 33"/>
          <p:cNvSpPr/>
          <p:nvPr/>
        </p:nvSpPr>
        <p:spPr>
          <a:xfrm>
            <a:off x="827584" y="287363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57301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umění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>
            <a:off x="827584" y="36337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4098" name="Picture 2" descr="http://www.wallsfeed.com/wallpapers/2012/11/Colorful-Smoke-HD-1024x1024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96807"/>
            <a:ext cx="3294905" cy="329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wallsfeed.com/wallpapers/2012/11/Colorful-Smoke-HD-1024x1024.jpg">
            <a:hlinkClick r:id="rId4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MosiaicBubbl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12776"/>
            <a:ext cx="3294905" cy="329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wallsfeed.com/wallpapers/2012/11/Colorful-Smoke-HD-1024x1024.jpg">
            <a:hlinkClick r:id="rId4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Chalk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1412776"/>
            <a:ext cx="3294905" cy="3294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852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500"/>
                            </p:stCondLst>
                            <p:childTnLst>
                              <p:par>
                                <p:cTn id="4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  <p:bldP spid="14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SOCIÁLNÍ HODNOTY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přátelství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281286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kolegialita</a:t>
            </a:r>
          </a:p>
        </p:txBody>
      </p:sp>
      <p:sp>
        <p:nvSpPr>
          <p:cNvPr id="34" name="Šipka doprava 33"/>
          <p:cNvSpPr/>
          <p:nvPr/>
        </p:nvSpPr>
        <p:spPr>
          <a:xfrm>
            <a:off x="827584" y="287363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57301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láska</a:t>
            </a:r>
          </a:p>
        </p:txBody>
      </p:sp>
      <p:sp>
        <p:nvSpPr>
          <p:cNvPr id="16" name="Šipka doprava 15"/>
          <p:cNvSpPr/>
          <p:nvPr/>
        </p:nvSpPr>
        <p:spPr>
          <a:xfrm>
            <a:off x="827584" y="36337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4397042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pomoc</a:t>
            </a:r>
          </a:p>
        </p:txBody>
      </p:sp>
      <p:sp>
        <p:nvSpPr>
          <p:cNvPr id="20" name="Šipka doprava 19"/>
          <p:cNvSpPr/>
          <p:nvPr/>
        </p:nvSpPr>
        <p:spPr>
          <a:xfrm>
            <a:off x="827584" y="445781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5122" name="Picture 2" descr="http://files.amper-stahuj.webnode.cz/200000430-d7aead9a29/Pratelstv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275" y="1680596"/>
            <a:ext cx="3121063" cy="2375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files.zahradazdravi.webnode.cz/200000067-d9babdab4d/ruce-kru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425" y="2132856"/>
            <a:ext cx="3074938" cy="204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love symbol wallpapers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8425" y="2468331"/>
            <a:ext cx="3040308" cy="228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sancedetem.cz/img/edee/u/index-motives/ruc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993" y="2708919"/>
            <a:ext cx="3140439" cy="3140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00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000"/>
                            </p:stCondLst>
                            <p:childTnLst>
                              <p:par>
                                <p:cTn id="6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  <p:bldP spid="14" grpId="0" animBg="1"/>
      <p:bldP spid="16" grpId="0" animBg="1"/>
      <p:bldP spid="17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POLITICKÉ HODNOTY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moc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281286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vliv</a:t>
            </a:r>
            <a:endParaRPr lang="cs-CZ" sz="2000" dirty="0"/>
          </a:p>
        </p:txBody>
      </p:sp>
      <p:sp>
        <p:nvSpPr>
          <p:cNvPr id="34" name="Šipka doprava 33"/>
          <p:cNvSpPr/>
          <p:nvPr/>
        </p:nvSpPr>
        <p:spPr>
          <a:xfrm>
            <a:off x="827584" y="287363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357301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uznání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>
            <a:off x="827584" y="363378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3291949"/>
            <a:ext cx="6606617" cy="2585323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-uveď, co podle tebe 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převažuje 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naší politické scéně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67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  <p:bldP spid="14" grpId="0" animBg="1"/>
      <p:bldP spid="16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NÁBOŽENSKÉ HODNOTY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morální principy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7170" name="Picture 2" descr="http://www.levneknihy.cz/fotocache/bigorig/26254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662" y="1268760"/>
            <a:ext cx="3075299" cy="461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www.tretivek.cz/images/externi/janickova/BP7desater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36912"/>
            <a:ext cx="2262720" cy="3249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745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organizacích je např. tento hodnotový systém: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0080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peníze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76157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217292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práce</a:t>
            </a:r>
            <a:endParaRPr lang="cs-CZ" sz="2000" dirty="0"/>
          </a:p>
        </p:txBody>
      </p:sp>
      <p:sp>
        <p:nvSpPr>
          <p:cNvPr id="34" name="Šipka doprava 33"/>
          <p:cNvSpPr/>
          <p:nvPr/>
        </p:nvSpPr>
        <p:spPr>
          <a:xfrm>
            <a:off x="827584" y="223369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2659292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jistota postavení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>
            <a:off x="827584" y="272006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314482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odborný růst</a:t>
            </a:r>
            <a:endParaRPr lang="cs-CZ" sz="2000" dirty="0"/>
          </a:p>
        </p:txBody>
      </p:sp>
      <p:sp>
        <p:nvSpPr>
          <p:cNvPr id="20" name="Šipka doprava 19"/>
          <p:cNvSpPr/>
          <p:nvPr/>
        </p:nvSpPr>
        <p:spPr>
          <a:xfrm>
            <a:off x="827584" y="320559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3616944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odborné postavení</a:t>
            </a:r>
            <a:endParaRPr lang="cs-CZ" sz="2000" dirty="0"/>
          </a:p>
        </p:txBody>
      </p:sp>
      <p:sp>
        <p:nvSpPr>
          <p:cNvPr id="22" name="Šipka doprava 21"/>
          <p:cNvSpPr/>
          <p:nvPr/>
        </p:nvSpPr>
        <p:spPr>
          <a:xfrm>
            <a:off x="827584" y="367771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4103310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přátelé, spolupracovníci, tým</a:t>
            </a:r>
            <a:endParaRPr lang="cs-CZ" sz="2000" dirty="0"/>
          </a:p>
        </p:txBody>
      </p:sp>
      <p:sp>
        <p:nvSpPr>
          <p:cNvPr id="24" name="Šipka doprava 23"/>
          <p:cNvSpPr/>
          <p:nvPr/>
        </p:nvSpPr>
        <p:spPr>
          <a:xfrm>
            <a:off x="827584" y="416407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4549190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loajalita</a:t>
            </a:r>
            <a:endParaRPr lang="cs-CZ" sz="2000" dirty="0"/>
          </a:p>
        </p:txBody>
      </p:sp>
      <p:sp>
        <p:nvSpPr>
          <p:cNvPr id="27" name="Šipka doprava 26"/>
          <p:cNvSpPr/>
          <p:nvPr/>
        </p:nvSpPr>
        <p:spPr>
          <a:xfrm>
            <a:off x="827584" y="460995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619672" y="502130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subordinace</a:t>
            </a:r>
            <a:endParaRPr lang="cs-CZ" sz="2000" dirty="0"/>
          </a:p>
        </p:txBody>
      </p:sp>
      <p:sp>
        <p:nvSpPr>
          <p:cNvPr id="29" name="Šipka doprava 28"/>
          <p:cNvSpPr/>
          <p:nvPr/>
        </p:nvSpPr>
        <p:spPr>
          <a:xfrm>
            <a:off x="827584" y="508207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5507674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firma</a:t>
            </a:r>
            <a:endParaRPr lang="cs-CZ" sz="2000" dirty="0"/>
          </a:p>
        </p:txBody>
      </p:sp>
      <p:sp>
        <p:nvSpPr>
          <p:cNvPr id="31" name="Šipka doprava 30"/>
          <p:cNvSpPr/>
          <p:nvPr/>
        </p:nvSpPr>
        <p:spPr>
          <a:xfrm>
            <a:off x="827584" y="556844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096" y="2512268"/>
            <a:ext cx="3456384" cy="2585323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jak bys to seřadil právě TY?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438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00"/>
                            </p:stCondLst>
                            <p:childTnLst>
                              <p:par>
                                <p:cTn id="9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  <p:bldP spid="14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je třeba brát ohled na: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170080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věk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176157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217292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pohlaví</a:t>
            </a:r>
            <a:endParaRPr lang="cs-CZ" sz="2000" dirty="0"/>
          </a:p>
        </p:txBody>
      </p:sp>
      <p:sp>
        <p:nvSpPr>
          <p:cNvPr id="34" name="Šipka doprava 33"/>
          <p:cNvSpPr/>
          <p:nvPr/>
        </p:nvSpPr>
        <p:spPr>
          <a:xfrm>
            <a:off x="827584" y="223369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2659292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vzdělání</a:t>
            </a:r>
            <a:endParaRPr lang="cs-CZ" sz="2000" dirty="0"/>
          </a:p>
        </p:txBody>
      </p:sp>
      <p:sp>
        <p:nvSpPr>
          <p:cNvPr id="16" name="Šipka doprava 15"/>
          <p:cNvSpPr/>
          <p:nvPr/>
        </p:nvSpPr>
        <p:spPr>
          <a:xfrm>
            <a:off x="827584" y="272006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3144826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profese</a:t>
            </a:r>
            <a:endParaRPr lang="cs-CZ" sz="2000" dirty="0"/>
          </a:p>
        </p:txBody>
      </p:sp>
      <p:sp>
        <p:nvSpPr>
          <p:cNvPr id="20" name="Šipka doprava 19"/>
          <p:cNvSpPr/>
          <p:nvPr/>
        </p:nvSpPr>
        <p:spPr>
          <a:xfrm>
            <a:off x="827584" y="3205594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3616944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společenské postavení</a:t>
            </a:r>
          </a:p>
        </p:txBody>
      </p:sp>
      <p:sp>
        <p:nvSpPr>
          <p:cNvPr id="22" name="Šipka doprava 21"/>
          <p:cNvSpPr/>
          <p:nvPr/>
        </p:nvSpPr>
        <p:spPr>
          <a:xfrm>
            <a:off x="827584" y="367771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4103310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politická příslušnost</a:t>
            </a:r>
          </a:p>
        </p:txBody>
      </p:sp>
      <p:sp>
        <p:nvSpPr>
          <p:cNvPr id="24" name="Šipka doprava 23"/>
          <p:cNvSpPr/>
          <p:nvPr/>
        </p:nvSpPr>
        <p:spPr>
          <a:xfrm>
            <a:off x="827584" y="416407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4549190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národnost</a:t>
            </a:r>
            <a:endParaRPr lang="cs-CZ" sz="2000" dirty="0"/>
          </a:p>
        </p:txBody>
      </p:sp>
      <p:sp>
        <p:nvSpPr>
          <p:cNvPr id="27" name="Šipka doprava 26"/>
          <p:cNvSpPr/>
          <p:nvPr/>
        </p:nvSpPr>
        <p:spPr>
          <a:xfrm>
            <a:off x="827584" y="4609958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619672" y="5021308"/>
            <a:ext cx="36364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náboženství</a:t>
            </a:r>
            <a:endParaRPr lang="cs-CZ" sz="2000" dirty="0"/>
          </a:p>
        </p:txBody>
      </p:sp>
      <p:sp>
        <p:nvSpPr>
          <p:cNvPr id="29" name="Šipka doprava 28"/>
          <p:cNvSpPr/>
          <p:nvPr/>
        </p:nvSpPr>
        <p:spPr>
          <a:xfrm>
            <a:off x="827584" y="508207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04048" y="2276872"/>
            <a:ext cx="3888432" cy="258532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co dáváš důraz právě TY?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921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3" grpId="0" animBg="1"/>
      <p:bldP spid="34" grpId="0" animBg="1"/>
      <p:bldP spid="14" grpId="0" animBg="1"/>
      <p:bldP spid="16" grpId="0" animBg="1"/>
      <p:bldP spid="17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308324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DRUHY 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HODNOT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je třeba brát ohled na: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2077978"/>
            <a:ext cx="316835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starší lidé preferují jistotu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5" y="1847146"/>
            <a:ext cx="5760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X</a:t>
            </a:r>
            <a:endParaRPr lang="cs-CZ" sz="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2077978"/>
            <a:ext cx="432048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mladší lidé preferují úspěch i s rizikem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83568" y="3806170"/>
            <a:ext cx="316835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kvalifikovaní lidé preferují spíše osobní </a:t>
            </a:r>
            <a:r>
              <a:rPr lang="cs-CZ" sz="2000" dirty="0" smtClean="0"/>
              <a:t>rozvoj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95935" y="3719354"/>
            <a:ext cx="5760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/>
              <a:t>X</a:t>
            </a:r>
            <a:endParaRPr lang="cs-CZ" sz="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572000" y="3806170"/>
            <a:ext cx="432048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osoby s nižší kvalifikací preferují spíše přátele a hmotné hodnoty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2564904"/>
            <a:ext cx="82089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kam by ses zařadil TY?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4238" y="4737918"/>
            <a:ext cx="83282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co je podle tebe lepší? Proč?</a:t>
            </a:r>
            <a:endParaRPr lang="cs-CZ" sz="5400" b="1" cap="none" spc="0" dirty="0">
              <a:ln/>
              <a:solidFill>
                <a:schemeClr val="accent5">
                  <a:tint val="50000"/>
                  <a:satMod val="18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709620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4" grpId="0"/>
      <p:bldP spid="30" grpId="0" animBg="1"/>
      <p:bldP spid="31" grpId="0" animBg="1"/>
      <p:bldP spid="32" grpId="0"/>
      <p:bldP spid="36" grpId="0" animBg="1"/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znáš druhy hodnot?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hodnoty najdeš na pracovišti?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se liší v uznávání hodnot jednotliví lidé?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989856" y="1700808"/>
            <a:ext cx="6606480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http://www.suprime.cz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4"/>
              </a:rPr>
              <a:t>http://www.suprime.cz/wp-content/uploads/2013/08/our_value.jpg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http://www.dobakonce.cz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5"/>
              </a:rPr>
              <a:t>http://www.dobakonce.cz/wp-content/uploads/2013/05/true-false.jpg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 smtClean="0"/>
              <a:t>AUTOR </a:t>
            </a:r>
            <a:r>
              <a:rPr lang="cs-CZ" sz="1200" dirty="0"/>
              <a:t>NEUVEDEN, Autor Neuveden. </a:t>
            </a:r>
            <a:r>
              <a:rPr lang="cs-CZ" sz="1200" i="1" dirty="0"/>
              <a:t>http://nd03.jxs.cz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6"/>
              </a:rPr>
              <a:t>http://nd03.jxs.cz/602/409/f2a976395d_87823869_o2.jpg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http://www.nejlepsi-nabytek.cz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7"/>
              </a:rPr>
              <a:t>http://www.nejlepsi-nabytek.cz/myfiles/image/nabytek-skladem.jpg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http://nd05.jxs.cz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8"/>
              </a:rPr>
              <a:t>http://nd05.jxs.cz/002/276/d3f6b588f9_85358849_o2.jpg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hhttp://www.wallsfeed.com</a:t>
            </a:r>
            <a:r>
              <a:rPr lang="cs-CZ" sz="1200" dirty="0"/>
              <a:t> [online]. [cit. 16.2.2014]. Dostupný na WWW: hhttp://www.wallsfeed.com/wallpapers/2012/11/Colorful-Smoke-HD-1024x1024.jpg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349896" y="1731580"/>
            <a:ext cx="6606480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http://files.amper-stahuj.webnode.cz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4"/>
              </a:rPr>
              <a:t>http://files.amper-stahuj.webnode.cz/200000430-d7aead9a29/Pratelstvi.jpg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http://files.zahradazdravi.webnode.cz/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5"/>
              </a:rPr>
              <a:t>http://files.zahradazdravi.webnode.cz/200000067-d9babdab4d/ruce-kruh.jpg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http://walbig.com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6"/>
              </a:rPr>
              <a:t>http://walbig.com/love-symbol-wallpapers/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http://www.sancedetem.cz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7"/>
              </a:rPr>
              <a:t>http://www.sancedetem.cz/img/edee/u/index-motives/ruce.jpg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 smtClean="0"/>
              <a:t>AUTOR </a:t>
            </a:r>
            <a:r>
              <a:rPr lang="cs-CZ" sz="1200" dirty="0"/>
              <a:t>NEUVEDEN, Autor Neuveden. </a:t>
            </a:r>
            <a:r>
              <a:rPr lang="cs-CZ" sz="1200" i="1" dirty="0"/>
              <a:t>http://www.levneknihy.cz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8"/>
              </a:rPr>
              <a:t>http://www.levneknihy.cz/fotocache/bigorig/26254.jpg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http://www.tretivek.cz</a:t>
            </a:r>
            <a:r>
              <a:rPr lang="cs-CZ" sz="1200" dirty="0"/>
              <a:t> [online]. [cit. 16.2.2014]. Dostupný na WWW: </a:t>
            </a:r>
            <a:r>
              <a:rPr lang="cs-CZ" sz="1200" u="sng" dirty="0">
                <a:hlinkClick r:id="rId9"/>
              </a:rPr>
              <a:t>http://www.tretivek.cz/images/externi/janickova/BP7desatero.jpg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53917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5014</TotalTime>
  <Words>547</Words>
  <Application>Microsoft Office PowerPoint</Application>
  <PresentationFormat>Předvádění na obrazovce (4:3)</PresentationFormat>
  <Paragraphs>187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318</cp:revision>
  <dcterms:created xsi:type="dcterms:W3CDTF">2010-11-01T23:40:31Z</dcterms:created>
  <dcterms:modified xsi:type="dcterms:W3CDTF">2014-03-18T13:24:48Z</dcterms:modified>
</cp:coreProperties>
</file>