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60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59" r:id="rId17"/>
    <p:sldId id="258" r:id="rId18"/>
    <p:sldId id="279" r:id="rId19"/>
    <p:sldId id="28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6" d="100"/>
          <a:sy n="116" d="100"/>
        </p:scale>
        <p:origin x="-1398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18. 3. 2014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18. 3. 2014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18. 3. 2014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18. 3. 2014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18. 3. 2014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18. 3. 2014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18. 3. 2014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18. 3. 2014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18. 3. 2014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18. 3. 2014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18. 3. 2014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18. 3. 2014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18. 3. 2014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jpeg"/><Relationship Id="rId4" Type="http://schemas.openxmlformats.org/officeDocument/2006/relationships/hyperlink" Target="http://www.penize.cz/kalkulacky/vypocet-ciste-mzdy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jpeg"/><Relationship Id="rId4" Type="http://schemas.openxmlformats.org/officeDocument/2006/relationships/hyperlink" Target="http://www.penize.cz/kalkulacky/zivotni-minimum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2.jpg"/><Relationship Id="rId7" Type="http://schemas.openxmlformats.org/officeDocument/2006/relationships/hyperlink" Target="http://www.penize.cz/dluhy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penize.cz/pujcky" TargetMode="External"/><Relationship Id="rId5" Type="http://schemas.openxmlformats.org/officeDocument/2006/relationships/hyperlink" Target="http://www.penize.cz/uvery-ze-stavebniho-sporeni" TargetMode="External"/><Relationship Id="rId4" Type="http://schemas.openxmlformats.org/officeDocument/2006/relationships/hyperlink" Target="http://www.penize.cz/hypoteky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hyperlink" Target="http://www.penize.cz/pridavky-na-dite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jpeg"/><Relationship Id="rId4" Type="http://schemas.openxmlformats.org/officeDocument/2006/relationships/hyperlink" Target="http://www.penize.cz/rodicovsky-prispevek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penize.cz/davky-v-hmotne-nouzi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rootfun.net/images/2012/02/carlsson-c25-super-car-Wallpaper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rysava.websnadno.cz/vlastiveda_5.roc/evropska_unie.htm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nglishagenda.britishcouncil.org/sites/ec/files/imagecache/600x400/imagefield_default_images/iStock_000015780724XSmall.jpg" TargetMode="External"/><Relationship Id="rId5" Type="http://schemas.openxmlformats.org/officeDocument/2006/relationships/hyperlink" Target="http://cupe3902.org/wp-content/uploads/2011/05/stethoscope1.jpg" TargetMode="External"/><Relationship Id="rId4" Type="http://schemas.openxmlformats.org/officeDocument/2006/relationships/hyperlink" Target="http://jihlava.charita.cz/res/data/001/000228.jpg?seek=1296724811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rana-bydleni.cz/sitewizard/km_uploads/mediumsize/penize_24201130-dbfa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files.vydelavani-internet.webnode.cz/200000000-c973aca6df/SPI1d7a22_penize9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hcete-penize.cz/upload/tinyMCE/Chcete_penize_1.jpg" TargetMode="External"/><Relationship Id="rId5" Type="http://schemas.openxmlformats.org/officeDocument/2006/relationships/hyperlink" Target="http://www.zivotbezhranic.cz/wp-content/uploads/2013/10/penize2.jpg" TargetMode="External"/><Relationship Id="rId4" Type="http://schemas.openxmlformats.org/officeDocument/2006/relationships/hyperlink" Target="http://www.nasepenize.cz/images/image/00/12-penize-ceske-papirove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4.bp.blogspot.com/-45fiXYqTQDw/UWUiV6VYJII/AAAAAAAAAFE/BBK0-U8w8kk/s1600/f_ceske-koruny_EWuoR.jpg" TargetMode="External"/><Relationship Id="rId5" Type="http://schemas.openxmlformats.org/officeDocument/2006/relationships/hyperlink" Target="http://slotmarket.cz/wp-content/uploads/2012/07/Penize_01.jpg" TargetMode="External"/><Relationship Id="rId4" Type="http://schemas.openxmlformats.org/officeDocument/2006/relationships/hyperlink" Target="http://pravyprostor.cz/wp-content/uploads/2013/07/MTR2db28f_tojepenez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7352340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43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Životní potřeby a jejich zajišťování – Ekonomická rozvaha mladé rodiny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Základní životní potřeby, dávky, příspěvky, přídavky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88014"/>
            <a:ext cx="8712968" cy="41549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100" b="1" dirty="0" smtClean="0"/>
              <a:t>Životní potřeby a jejich zajišťování – Ekonomická rozvaha mladé rodiny</a:t>
            </a:r>
            <a:endParaRPr lang="cs-CZ" sz="21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42_839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712968" cy="107721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Životní </a:t>
            </a:r>
            <a:r>
              <a:rPr lang="cs-CZ" sz="3200" dirty="0"/>
              <a:t>potřeby a jejich zajišťování – Ekonomická rozvaha mladé </a:t>
            </a:r>
            <a:r>
              <a:rPr lang="cs-CZ" sz="3200" dirty="0" smtClean="0"/>
              <a:t>rodiny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429000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Základní životní potřeby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057908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Příspěvky, jak na ně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871296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86232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Ž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VOTN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POTŘEBY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jaké jsou základní životní potřeby?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základní výživa (</a:t>
            </a:r>
            <a:r>
              <a:rPr lang="cs-CZ" sz="2000" i="1" dirty="0"/>
              <a:t>potraviny, voda, čistý vzduch, atp</a:t>
            </a:r>
            <a:r>
              <a:rPr lang="cs-CZ" sz="2000" dirty="0"/>
              <a:t>.)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619672" y="2636912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základní bydlení (</a:t>
            </a:r>
            <a:r>
              <a:rPr lang="cs-CZ" sz="2000" i="1" dirty="0"/>
              <a:t>minimální obytná plocha, otop, osvětlení, atp</a:t>
            </a:r>
            <a:r>
              <a:rPr lang="cs-CZ" sz="2000" dirty="0"/>
              <a:t>.)</a:t>
            </a:r>
          </a:p>
        </p:txBody>
      </p:sp>
      <p:sp>
        <p:nvSpPr>
          <p:cNvPr id="40" name="Šipka doprava 39"/>
          <p:cNvSpPr/>
          <p:nvPr/>
        </p:nvSpPr>
        <p:spPr>
          <a:xfrm>
            <a:off x="827584" y="269768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619672" y="3263020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základní ošacení a obutí</a:t>
            </a:r>
          </a:p>
        </p:txBody>
      </p:sp>
      <p:sp>
        <p:nvSpPr>
          <p:cNvPr id="42" name="Šipka doprava 41"/>
          <p:cNvSpPr/>
          <p:nvPr/>
        </p:nvSpPr>
        <p:spPr>
          <a:xfrm>
            <a:off x="827584" y="332378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1030" name="Picture 6" descr="http://jihlava.charita.cz/res/data/001/000228.jpg?seek=12967248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7" y="3573016"/>
            <a:ext cx="2016224" cy="1521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http://jihlava.charita.cz/res/data/001/000228.jpg?seek=12967248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725416"/>
            <a:ext cx="2016224" cy="1521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http://jihlava.charita.cz/res/data/001/000228.jpg?seek=12967248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877816"/>
            <a:ext cx="2016224" cy="1521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908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86232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Ž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VOTN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POTŘEBY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jaké jsou základní životní potřeby?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základní zdravotní péče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619672" y="2636912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základní vzdělání (školství a řemesla)</a:t>
            </a:r>
          </a:p>
        </p:txBody>
      </p:sp>
      <p:sp>
        <p:nvSpPr>
          <p:cNvPr id="40" name="Šipka doprava 39"/>
          <p:cNvSpPr/>
          <p:nvPr/>
        </p:nvSpPr>
        <p:spPr>
          <a:xfrm>
            <a:off x="827584" y="269768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619672" y="3263020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fungování státu (bezpečnost vnitřní, vnější + sociální politika)</a:t>
            </a:r>
          </a:p>
        </p:txBody>
      </p:sp>
      <p:sp>
        <p:nvSpPr>
          <p:cNvPr id="42" name="Šipka doprava 41"/>
          <p:cNvSpPr/>
          <p:nvPr/>
        </p:nvSpPr>
        <p:spPr>
          <a:xfrm>
            <a:off x="827584" y="332378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3913051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individuální základní osobní potřeby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827584" y="3979896"/>
            <a:ext cx="504274" cy="306431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2050" name="Picture 2" descr="http://cupe3902.org/wp-content/uploads/2011/05/stethoscope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701" y="4427676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englishagenda.britishcouncil.org/sites/ec/files/imagecache/600x400/imagefield_default_images/iStock_000015780724XSmall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0870" y="4427676"/>
            <a:ext cx="2278976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???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7162" y="4427676"/>
            <a:ext cx="1516293" cy="1512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rootfun.net/images/2012/02/carlsson-c25-super-car-Wallpaper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3455" y="4427676"/>
            <a:ext cx="2419025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8052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9" grpId="0" animBg="1"/>
      <p:bldP spid="40" grpId="0" animBg="1"/>
      <p:bldP spid="41" grpId="0" animBg="1"/>
      <p:bldP spid="42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PŘ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SPĚVKY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-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DÁVKY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Jak na sociální dávky: několik tipů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... počítejte s čistým </a:t>
            </a:r>
            <a:r>
              <a:rPr lang="cs-CZ" sz="2000" b="1" dirty="0" smtClean="0"/>
              <a:t>příjmem</a:t>
            </a:r>
            <a:endParaRPr lang="cs-CZ" sz="2000" b="1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27584" y="2420888"/>
            <a:ext cx="8064896" cy="22467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Nárok na některé sociální dávky je podmíněný výší – nebo přesněji </a:t>
            </a:r>
            <a:r>
              <a:rPr lang="cs-CZ" sz="2000" i="1" dirty="0"/>
              <a:t>níží</a:t>
            </a:r>
            <a:r>
              <a:rPr lang="cs-CZ" sz="2000" dirty="0"/>
              <a:t> vašeho příjmu nebo příjmu vaší </a:t>
            </a:r>
            <a:r>
              <a:rPr lang="cs-CZ" sz="2000" dirty="0" smtClean="0"/>
              <a:t>rodiny. </a:t>
            </a:r>
            <a:r>
              <a:rPr lang="cs-CZ" sz="2000" dirty="0"/>
              <a:t>Počítejte vždycky s </a:t>
            </a:r>
            <a:r>
              <a:rPr lang="cs-CZ" sz="2000" u="sng" dirty="0">
                <a:hlinkClick r:id="rId4"/>
              </a:rPr>
              <a:t>čistým příjmem</a:t>
            </a:r>
            <a:r>
              <a:rPr lang="cs-CZ" sz="2000" dirty="0"/>
              <a:t>. V praxi se velmi často stává, že někdo si zjišťuje nárok na dávku v internetové kalkulačce a zapisuje </a:t>
            </a:r>
            <a:endParaRPr lang="cs-CZ" sz="2000" dirty="0" smtClean="0"/>
          </a:p>
          <a:p>
            <a:r>
              <a:rPr lang="cs-CZ" sz="2000" dirty="0" smtClean="0"/>
              <a:t>do </a:t>
            </a:r>
            <a:r>
              <a:rPr lang="cs-CZ" sz="2000" dirty="0"/>
              <a:t>ní něco </a:t>
            </a:r>
            <a:r>
              <a:rPr lang="cs-CZ" sz="2000" dirty="0" smtClean="0"/>
              <a:t>jiného. </a:t>
            </a:r>
          </a:p>
          <a:p>
            <a:r>
              <a:rPr lang="cs-CZ" sz="2000" dirty="0" smtClean="0"/>
              <a:t>A </a:t>
            </a:r>
            <a:r>
              <a:rPr lang="cs-CZ" sz="2000" dirty="0"/>
              <a:t>pak zpětně zjišťuje, že vlastně </a:t>
            </a:r>
            <a:endParaRPr lang="cs-CZ" sz="2000" dirty="0" smtClean="0"/>
          </a:p>
          <a:p>
            <a:r>
              <a:rPr lang="cs-CZ" sz="2000" dirty="0" smtClean="0"/>
              <a:t>dlouhou </a:t>
            </a:r>
            <a:r>
              <a:rPr lang="cs-CZ" sz="2000" dirty="0"/>
              <a:t>dobu mohl žít o něco líp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3076" name="Picture 4" descr="http://www.nasepenize.cz/images/image/00/12-penize-ceske-papirov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9201" y="3573016"/>
            <a:ext cx="4032448" cy="2045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8607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PŘ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SPĚVKY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-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DÁVKY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Jak na sociální dávky: několik tipů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... počítejte s příjmy celé </a:t>
            </a:r>
            <a:r>
              <a:rPr lang="cs-CZ" sz="2000" b="1" dirty="0" smtClean="0"/>
              <a:t>rodiny</a:t>
            </a:r>
            <a:endParaRPr lang="cs-CZ" sz="2000" b="1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27584" y="2420888"/>
            <a:ext cx="8064896" cy="16312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Posuzují se příjmy </a:t>
            </a:r>
            <a:r>
              <a:rPr lang="cs-CZ" sz="2000" dirty="0"/>
              <a:t>celé rodiny. </a:t>
            </a:r>
            <a:r>
              <a:rPr lang="cs-CZ" sz="2000" dirty="0" smtClean="0"/>
              <a:t>Rodinou </a:t>
            </a:r>
            <a:r>
              <a:rPr lang="cs-CZ" sz="2000" dirty="0"/>
              <a:t>se tu rozumí lidé, kteří žijí ve společné domácnosti a podílejí se na jejích nákladech. Pokud žijete pod jednou střechou například s rodiči, či dokonce prarodiči, musíte do výpočtu zahrnout i jejich příjmy, </a:t>
            </a:r>
            <a:endParaRPr lang="cs-CZ" sz="2000" dirty="0" smtClean="0"/>
          </a:p>
          <a:p>
            <a:r>
              <a:rPr lang="cs-CZ" sz="2000" dirty="0" smtClean="0"/>
              <a:t>případně </a:t>
            </a:r>
            <a:r>
              <a:rPr lang="cs-CZ" sz="2000" u="sng" dirty="0">
                <a:hlinkClick r:id="rId4"/>
              </a:rPr>
              <a:t>životní minima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57141" y="4130422"/>
            <a:ext cx="3570843" cy="16312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Životní minimum</a:t>
            </a:r>
            <a:r>
              <a:rPr lang="cs-CZ" sz="2000" dirty="0"/>
              <a:t> je minimální hranice peněžních příjmů fyzických osob k zajištění výživy a ostatních základních osobních potřeb. </a:t>
            </a:r>
          </a:p>
        </p:txBody>
      </p:sp>
      <p:pic>
        <p:nvPicPr>
          <p:cNvPr id="16" name="Picture 2" descr="http://www.zivotbezhranic.cz/wp-content/uploads/2013/10/penize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429000"/>
            <a:ext cx="3133926" cy="2350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0474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0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PŘ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SPĚVKY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-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DÁVKY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Jak na sociální dávky: několik tipů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... nesnižujte si příjem o splátky dluhů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27584" y="2420888"/>
            <a:ext cx="8064896" cy="25545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Každý měsíc z vašeho účtu odcházejí </a:t>
            </a:r>
            <a:r>
              <a:rPr lang="cs-CZ" sz="2000" dirty="0" smtClean="0"/>
              <a:t>splátky a) </a:t>
            </a:r>
            <a:r>
              <a:rPr lang="cs-CZ" sz="2000" u="sng" dirty="0" smtClean="0">
                <a:hlinkClick r:id="rId4"/>
              </a:rPr>
              <a:t>hypotéky</a:t>
            </a:r>
            <a:r>
              <a:rPr lang="cs-CZ" sz="2000" dirty="0" smtClean="0"/>
              <a:t>, b) </a:t>
            </a:r>
            <a:r>
              <a:rPr lang="cs-CZ" sz="2000" u="sng" dirty="0" smtClean="0">
                <a:hlinkClick r:id="rId5"/>
              </a:rPr>
              <a:t>úvěru </a:t>
            </a:r>
            <a:r>
              <a:rPr lang="cs-CZ" sz="2000" u="sng" dirty="0">
                <a:hlinkClick r:id="rId5"/>
              </a:rPr>
              <a:t>od stavební spořitelny</a:t>
            </a:r>
            <a:r>
              <a:rPr lang="cs-CZ" sz="2000" dirty="0"/>
              <a:t> nebo </a:t>
            </a:r>
            <a:r>
              <a:rPr lang="cs-CZ" sz="2000" dirty="0" smtClean="0"/>
              <a:t>c) jakéhokoliv </a:t>
            </a:r>
            <a:r>
              <a:rPr lang="cs-CZ" sz="2000" dirty="0"/>
              <a:t>jiného </a:t>
            </a:r>
            <a:r>
              <a:rPr lang="cs-CZ" sz="2000" u="sng" dirty="0">
                <a:hlinkClick r:id="rId6"/>
              </a:rPr>
              <a:t>úvěru</a:t>
            </a:r>
            <a:r>
              <a:rPr lang="cs-CZ" sz="2000" dirty="0"/>
              <a:t>. </a:t>
            </a:r>
            <a:endParaRPr lang="cs-CZ" sz="2000" dirty="0" smtClean="0"/>
          </a:p>
          <a:p>
            <a:r>
              <a:rPr lang="cs-CZ" sz="2000" dirty="0" smtClean="0"/>
              <a:t>S</a:t>
            </a:r>
            <a:r>
              <a:rPr lang="cs-CZ" sz="2000" dirty="0"/>
              <a:t> těmito penězi </a:t>
            </a:r>
            <a:r>
              <a:rPr lang="cs-CZ" sz="2000" dirty="0" smtClean="0"/>
              <a:t>nemůžete počítat. </a:t>
            </a:r>
          </a:p>
          <a:p>
            <a:r>
              <a:rPr lang="cs-CZ" sz="2000" dirty="0" smtClean="0"/>
              <a:t>Splátky </a:t>
            </a:r>
            <a:r>
              <a:rPr lang="cs-CZ" sz="2000" u="sng" dirty="0">
                <a:hlinkClick r:id="rId7"/>
              </a:rPr>
              <a:t>dluhů</a:t>
            </a:r>
            <a:r>
              <a:rPr lang="cs-CZ" sz="2000" dirty="0"/>
              <a:t> </a:t>
            </a:r>
            <a:r>
              <a:rPr lang="cs-CZ" sz="2000" dirty="0" smtClean="0"/>
              <a:t>ale můžete </a:t>
            </a:r>
            <a:r>
              <a:rPr lang="cs-CZ" sz="2000" dirty="0"/>
              <a:t>odečíst </a:t>
            </a:r>
            <a:endParaRPr lang="cs-CZ" sz="2000" dirty="0" smtClean="0"/>
          </a:p>
          <a:p>
            <a:r>
              <a:rPr lang="cs-CZ" sz="2000" dirty="0" smtClean="0"/>
              <a:t>od </a:t>
            </a:r>
            <a:r>
              <a:rPr lang="cs-CZ" sz="2000" dirty="0"/>
              <a:t>příjmu</a:t>
            </a:r>
            <a:r>
              <a:rPr lang="cs-CZ" sz="2000" dirty="0" smtClean="0"/>
              <a:t>. </a:t>
            </a:r>
          </a:p>
          <a:p>
            <a:r>
              <a:rPr lang="cs-CZ" sz="2000" dirty="0" smtClean="0"/>
              <a:t>Totéž platí </a:t>
            </a:r>
            <a:r>
              <a:rPr lang="cs-CZ" sz="2000" dirty="0"/>
              <a:t>i pro alimenty. </a:t>
            </a:r>
            <a:endParaRPr lang="cs-CZ" sz="2000" dirty="0" smtClean="0"/>
          </a:p>
          <a:p>
            <a:r>
              <a:rPr lang="cs-CZ" sz="2000" dirty="0" smtClean="0"/>
              <a:t>Výše </a:t>
            </a:r>
            <a:r>
              <a:rPr lang="cs-CZ" sz="2000" dirty="0"/>
              <a:t>alimentů vám rozhodně </a:t>
            </a:r>
            <a:endParaRPr lang="cs-CZ" sz="2000" dirty="0" smtClean="0"/>
          </a:p>
          <a:p>
            <a:r>
              <a:rPr lang="cs-CZ" sz="2000" dirty="0" smtClean="0"/>
              <a:t>nesnižuje </a:t>
            </a:r>
            <a:r>
              <a:rPr lang="cs-CZ" sz="2000" dirty="0"/>
              <a:t>příjmy</a:t>
            </a:r>
          </a:p>
        </p:txBody>
      </p:sp>
      <p:pic>
        <p:nvPicPr>
          <p:cNvPr id="5122" name="Picture 2" descr="http://www.zivotbezhranic.cz/wp-content/uploads/2013/10/penize2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099239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0465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PŘ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SPĚVKY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-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DÁVKY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Jak na sociální dávky: několik tipů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Pro dávky (a </a:t>
            </a:r>
            <a:r>
              <a:rPr lang="cs-CZ" sz="2000" b="1" dirty="0" err="1"/>
              <a:t>sKartu</a:t>
            </a:r>
            <a:r>
              <a:rPr lang="cs-CZ" sz="2000" b="1" dirty="0"/>
              <a:t>) na úřad </a:t>
            </a:r>
            <a:r>
              <a:rPr lang="cs-CZ" sz="2000" b="1" dirty="0" smtClean="0"/>
              <a:t>práce</a:t>
            </a:r>
            <a:endParaRPr lang="cs-CZ" sz="2000" b="1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27584" y="2420888"/>
            <a:ext cx="4032448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Nikdo </a:t>
            </a:r>
            <a:r>
              <a:rPr lang="cs-CZ" sz="2000" dirty="0"/>
              <a:t>vám sám od sebe žádnou dávku nenabídne. </a:t>
            </a:r>
            <a:r>
              <a:rPr lang="cs-CZ" sz="2000" dirty="0" smtClean="0"/>
              <a:t>Musíte </a:t>
            </a:r>
            <a:r>
              <a:rPr lang="cs-CZ" sz="2000" dirty="0"/>
              <a:t>o ni sami požádat. O všechny dávky se dnes žádá na úřadech </a:t>
            </a:r>
            <a:r>
              <a:rPr lang="cs-CZ" sz="2000" dirty="0" smtClean="0"/>
              <a:t>práce.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3851163"/>
            <a:ext cx="4032448" cy="193899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Zajděte tam i tehdy, pokud si nejste jistí, že byste na tu či onu dávku měli nárok. Pracovníci vám s výpočtem pomohou. </a:t>
            </a:r>
            <a:r>
              <a:rPr lang="cs-CZ" sz="2000" dirty="0" smtClean="0"/>
              <a:t>Nárok </a:t>
            </a:r>
            <a:r>
              <a:rPr lang="cs-CZ" sz="2000" dirty="0"/>
              <a:t>na výplatu dávky zaniká uplynutím tří měsíců ode dne, za který dávka náleží. </a:t>
            </a:r>
          </a:p>
        </p:txBody>
      </p:sp>
      <p:pic>
        <p:nvPicPr>
          <p:cNvPr id="6146" name="Picture 2" descr="http://www.chcete-penize.cz/upload/tinyMCE/Chcete_penize_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265575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017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0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PŘ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SPĚVKY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-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DÁVKY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Jak na sociální dávky: několik tipů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 smtClean="0"/>
              <a:t>Porodné</a:t>
            </a:r>
            <a:endParaRPr lang="cs-CZ" sz="2000" b="1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27584" y="2420888"/>
            <a:ext cx="8064896" cy="34778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Rodiny s dětmi se s první dávkou od státu setkají již při narození dítěte. </a:t>
            </a:r>
            <a:r>
              <a:rPr lang="cs-CZ" sz="2000" dirty="0" smtClean="0"/>
              <a:t>Na </a:t>
            </a:r>
            <a:r>
              <a:rPr lang="cs-CZ" sz="2000" b="1" dirty="0"/>
              <a:t>porodné</a:t>
            </a:r>
            <a:r>
              <a:rPr lang="cs-CZ" sz="2000" dirty="0"/>
              <a:t> mají nárok rodiče při narození prvního dítěte, musí ale zároveň splnit ještě jednu podmínku: </a:t>
            </a:r>
            <a:endParaRPr lang="cs-CZ" sz="2000" dirty="0" smtClean="0"/>
          </a:p>
          <a:p>
            <a:r>
              <a:rPr lang="cs-CZ" sz="2000" dirty="0" smtClean="0"/>
              <a:t>jejich </a:t>
            </a:r>
            <a:r>
              <a:rPr lang="cs-CZ" sz="2000" dirty="0"/>
              <a:t>čisté měsíční příjmy </a:t>
            </a:r>
            <a:endParaRPr lang="cs-CZ" sz="2000" dirty="0" smtClean="0"/>
          </a:p>
          <a:p>
            <a:r>
              <a:rPr lang="cs-CZ" sz="2000" dirty="0" smtClean="0"/>
              <a:t>v</a:t>
            </a:r>
            <a:r>
              <a:rPr lang="cs-CZ" sz="2000" dirty="0"/>
              <a:t> kalendářním čtvrtletí </a:t>
            </a:r>
            <a:endParaRPr lang="cs-CZ" sz="2000" dirty="0" smtClean="0"/>
          </a:p>
          <a:p>
            <a:r>
              <a:rPr lang="cs-CZ" sz="2000" dirty="0" smtClean="0"/>
              <a:t>předcházejícím </a:t>
            </a:r>
            <a:r>
              <a:rPr lang="cs-CZ" sz="2000" dirty="0"/>
              <a:t>narození dítěte </a:t>
            </a:r>
            <a:endParaRPr lang="cs-CZ" sz="2000" dirty="0" smtClean="0"/>
          </a:p>
          <a:p>
            <a:r>
              <a:rPr lang="cs-CZ" sz="2000" dirty="0" smtClean="0"/>
              <a:t>jsou </a:t>
            </a:r>
            <a:r>
              <a:rPr lang="cs-CZ" sz="2000" dirty="0"/>
              <a:t>nižší než 2,4násobek </a:t>
            </a:r>
            <a:endParaRPr lang="cs-CZ" sz="2000" dirty="0" smtClean="0"/>
          </a:p>
          <a:p>
            <a:r>
              <a:rPr lang="cs-CZ" sz="2000" dirty="0" smtClean="0"/>
              <a:t>životního </a:t>
            </a:r>
            <a:r>
              <a:rPr lang="cs-CZ" sz="2000" dirty="0"/>
              <a:t>minima celé </a:t>
            </a:r>
            <a:r>
              <a:rPr lang="cs-CZ" sz="2000" dirty="0" smtClean="0"/>
              <a:t>rodiny. </a:t>
            </a:r>
          </a:p>
          <a:p>
            <a:r>
              <a:rPr lang="cs-CZ" sz="2000" dirty="0" smtClean="0"/>
              <a:t>Pak </a:t>
            </a:r>
            <a:r>
              <a:rPr lang="cs-CZ" sz="2000" dirty="0"/>
              <a:t>dostanou od státu 13 tisíc </a:t>
            </a:r>
            <a:endParaRPr lang="cs-CZ" sz="2000" dirty="0" smtClean="0"/>
          </a:p>
          <a:p>
            <a:r>
              <a:rPr lang="cs-CZ" sz="2000" dirty="0" smtClean="0"/>
              <a:t>korun</a:t>
            </a:r>
            <a:r>
              <a:rPr lang="cs-CZ" sz="2000" dirty="0"/>
              <a:t>, respektive 19 500 korun, </a:t>
            </a:r>
            <a:endParaRPr lang="cs-CZ" sz="2000" dirty="0" smtClean="0"/>
          </a:p>
          <a:p>
            <a:r>
              <a:rPr lang="cs-CZ" sz="2000" dirty="0" smtClean="0"/>
              <a:t>pokud </a:t>
            </a:r>
            <a:r>
              <a:rPr lang="cs-CZ" sz="2000" dirty="0"/>
              <a:t>se jim narodí </a:t>
            </a:r>
            <a:r>
              <a:rPr lang="cs-CZ" sz="2000" dirty="0" err="1"/>
              <a:t>vícerčata</a:t>
            </a:r>
            <a:r>
              <a:rPr lang="cs-CZ" sz="2000" dirty="0"/>
              <a:t>.</a:t>
            </a:r>
          </a:p>
        </p:txBody>
      </p:sp>
      <p:pic>
        <p:nvPicPr>
          <p:cNvPr id="7170" name="Picture 2" descr="http://files.vydelavani-internet.webnode.cz/200000000-c973aca6df/SPI1d7a22_penize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8401" y="3146429"/>
            <a:ext cx="4381500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4783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PŘ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SPĚVKY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-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DÁVKY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Jak na sociální dávky: několik tipů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Přídavek na dítě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27584" y="2420888"/>
            <a:ext cx="3816424" cy="22467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 výší příjmu rodiny souvisí i </a:t>
            </a:r>
            <a:r>
              <a:rPr lang="cs-CZ" sz="2000" b="1" u="sng" dirty="0">
                <a:hlinkClick r:id="rId4"/>
              </a:rPr>
              <a:t>přídavek na dítě</a:t>
            </a:r>
            <a:r>
              <a:rPr lang="cs-CZ" sz="2000" dirty="0"/>
              <a:t> (resp. přídavky na děti). Jeho výše je odstupňována od věku dítěte (500, 610 nebo 700 korun) a opět na něj mají nárok rodiny s čistým měsíčním příjmem do 2,4násobku životního minima.</a:t>
            </a:r>
          </a:p>
        </p:txBody>
      </p:sp>
      <p:pic>
        <p:nvPicPr>
          <p:cNvPr id="8194" name="Picture 2" descr="http://www.brana-bydleni.cz/sitewizard/km_uploads/mediumsize/penize_24201130-dbfa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072038"/>
            <a:ext cx="3859034" cy="2576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62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PŘ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SPĚVKY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-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DÁVKY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Jak na sociální dávky: několik tipů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Rodičovský příspěvek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27584" y="2420888"/>
            <a:ext cx="8064896" cy="16312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 </a:t>
            </a:r>
            <a:r>
              <a:rPr lang="cs-CZ" sz="2000" b="1" u="sng" dirty="0" smtClean="0">
                <a:hlinkClick r:id="rId4"/>
              </a:rPr>
              <a:t>Rodičovský </a:t>
            </a:r>
            <a:r>
              <a:rPr lang="cs-CZ" sz="2000" b="1" u="sng" dirty="0">
                <a:hlinkClick r:id="rId4"/>
              </a:rPr>
              <a:t>příspěvek</a:t>
            </a:r>
            <a:r>
              <a:rPr lang="cs-CZ" sz="2000" dirty="0"/>
              <a:t> dostanou všechny rodiny s dětmi bez ohledu na příjem. V současné době mohou rodiče vyčerpat maximálně 220 tisíc korun a je na jejich rozhodnutí, </a:t>
            </a:r>
            <a:endParaRPr lang="cs-CZ" sz="2000" dirty="0" smtClean="0"/>
          </a:p>
          <a:p>
            <a:r>
              <a:rPr lang="cs-CZ" sz="2000" dirty="0" smtClean="0"/>
              <a:t>po </a:t>
            </a:r>
            <a:r>
              <a:rPr lang="cs-CZ" sz="2000" dirty="0"/>
              <a:t>jak dlouhou dobu </a:t>
            </a:r>
            <a:endParaRPr lang="cs-CZ" sz="2000" dirty="0" smtClean="0"/>
          </a:p>
          <a:p>
            <a:r>
              <a:rPr lang="cs-CZ" sz="2000" dirty="0" smtClean="0"/>
              <a:t>ho </a:t>
            </a:r>
            <a:r>
              <a:rPr lang="cs-CZ" sz="2000" dirty="0"/>
              <a:t>budou pobírat.</a:t>
            </a:r>
          </a:p>
        </p:txBody>
      </p:sp>
      <p:pic>
        <p:nvPicPr>
          <p:cNvPr id="9218" name="Picture 2" descr="http://pravyprostor.cz/wp-content/uploads/2013/07/MTR2db28f_tojepenez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068960"/>
            <a:ext cx="4381500" cy="292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354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PŘ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SPĚVKY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-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DÁVKY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Jak na sociální dávky: několik tipů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Příspěvek na </a:t>
            </a:r>
            <a:r>
              <a:rPr lang="cs-CZ" sz="2000" b="1" dirty="0" smtClean="0"/>
              <a:t>bydlení</a:t>
            </a:r>
            <a:endParaRPr lang="cs-CZ" sz="2000" b="1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27584" y="2420888"/>
            <a:ext cx="8064896" cy="22467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 </a:t>
            </a:r>
            <a:r>
              <a:rPr lang="cs-CZ" sz="2000" dirty="0" smtClean="0"/>
              <a:t>Stát </a:t>
            </a:r>
            <a:r>
              <a:rPr lang="cs-CZ" sz="2000" dirty="0"/>
              <a:t>přispívá na náklady na bydlení rodinám a jednotlivcům s nízkými příjmy. Pro přiznání příspěvku jsou opět směrodatné příjmy žadatele, dále peníze, které vydává za své bydlení </a:t>
            </a:r>
            <a:endParaRPr lang="cs-CZ" sz="2000" dirty="0" smtClean="0"/>
          </a:p>
          <a:p>
            <a:r>
              <a:rPr lang="cs-CZ" sz="2000" dirty="0" smtClean="0"/>
              <a:t>v</a:t>
            </a:r>
            <a:r>
              <a:rPr lang="cs-CZ" sz="2000" dirty="0"/>
              <a:t> poměru k takzvaným normativním </a:t>
            </a:r>
            <a:endParaRPr lang="cs-CZ" sz="2000" dirty="0" smtClean="0"/>
          </a:p>
          <a:p>
            <a:r>
              <a:rPr lang="cs-CZ" sz="2000" dirty="0" smtClean="0"/>
              <a:t>nákladům </a:t>
            </a:r>
            <a:r>
              <a:rPr lang="cs-CZ" sz="2000" dirty="0"/>
              <a:t>na bydlení. </a:t>
            </a:r>
            <a:endParaRPr lang="cs-CZ" sz="2000" dirty="0" smtClean="0"/>
          </a:p>
          <a:p>
            <a:r>
              <a:rPr lang="cs-CZ" sz="2000" dirty="0" smtClean="0"/>
              <a:t>Ty </a:t>
            </a:r>
            <a:r>
              <a:rPr lang="cs-CZ" sz="2000" dirty="0"/>
              <a:t>se určují podle velikosti obce, </a:t>
            </a:r>
            <a:endParaRPr lang="cs-CZ" sz="2000" dirty="0" smtClean="0"/>
          </a:p>
          <a:p>
            <a:r>
              <a:rPr lang="cs-CZ" sz="2000" dirty="0" smtClean="0"/>
              <a:t>ve </a:t>
            </a:r>
            <a:r>
              <a:rPr lang="cs-CZ" sz="2000" dirty="0"/>
              <a:t>které žadatel o příspěvek </a:t>
            </a:r>
            <a:r>
              <a:rPr lang="cs-CZ" sz="2000" dirty="0" smtClean="0"/>
              <a:t>žije.</a:t>
            </a:r>
            <a:endParaRPr lang="cs-CZ" sz="2000" dirty="0"/>
          </a:p>
        </p:txBody>
      </p:sp>
      <p:pic>
        <p:nvPicPr>
          <p:cNvPr id="10242" name="Picture 2" descr="http://slotmarket.cz/wp-content/uploads/2012/07/Penize_0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068960"/>
            <a:ext cx="3810000" cy="286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9778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PŘ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SPĚVKY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-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DÁVKY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Jak na sociální dávky: několik tipů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Dávky pěstounské </a:t>
            </a:r>
            <a:r>
              <a:rPr lang="cs-CZ" sz="2000" b="1" dirty="0" smtClean="0"/>
              <a:t>péče</a:t>
            </a:r>
            <a:endParaRPr lang="cs-CZ" sz="2000" b="1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57320" y="2420888"/>
            <a:ext cx="8064896" cy="16312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 Stát podporuje i pěstouny pečující o děti, o které se jejich vlastní rodiče nemohou nebo nechtějí starat. Dávky pěstounské péče jsou celkem tři </a:t>
            </a:r>
            <a:endParaRPr lang="cs-CZ" sz="2000" dirty="0" smtClean="0"/>
          </a:p>
          <a:p>
            <a:r>
              <a:rPr lang="cs-CZ" sz="2000" dirty="0" smtClean="0"/>
              <a:t>-</a:t>
            </a:r>
            <a:r>
              <a:rPr lang="cs-CZ" sz="2000" b="1" dirty="0" smtClean="0"/>
              <a:t>příspěvek </a:t>
            </a:r>
            <a:r>
              <a:rPr lang="cs-CZ" sz="2000" b="1" dirty="0"/>
              <a:t>na úhradu potřeb </a:t>
            </a:r>
            <a:r>
              <a:rPr lang="cs-CZ" sz="2000" b="1" dirty="0" smtClean="0"/>
              <a:t>dítěte</a:t>
            </a:r>
          </a:p>
          <a:p>
            <a:r>
              <a:rPr lang="cs-CZ" sz="2000" dirty="0" smtClean="0"/>
              <a:t>-</a:t>
            </a:r>
            <a:r>
              <a:rPr lang="cs-CZ" sz="2000" b="1" dirty="0"/>
              <a:t>odměna pěstouna</a:t>
            </a:r>
          </a:p>
          <a:p>
            <a:r>
              <a:rPr lang="cs-CZ" sz="2000" dirty="0" smtClean="0"/>
              <a:t>-</a:t>
            </a:r>
            <a:r>
              <a:rPr lang="cs-CZ" sz="2000" b="1" dirty="0"/>
              <a:t>příspěvek pří převzetí dítěte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11266" name="Picture 2" descr="http://4.bp.blogspot.com/-45fiXYqTQDw/UWUiV6VYJII/AAAAAAAAAFE/BBK0-U8w8kk/s1600/f_ceske-koruny_EWuo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4550" y="3068960"/>
            <a:ext cx="409039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3769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PŘ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SPĚVKY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-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DÁVKY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Jak na sociální dávky: několik tipů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Pomoc v hmotné </a:t>
            </a:r>
            <a:r>
              <a:rPr lang="cs-CZ" sz="2000" b="1" dirty="0" smtClean="0"/>
              <a:t>nouzi</a:t>
            </a:r>
            <a:endParaRPr lang="cs-CZ" sz="2000" b="1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27584" y="2420888"/>
            <a:ext cx="8064896" cy="22467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 Pomoc nejchudším představují </a:t>
            </a:r>
            <a:r>
              <a:rPr lang="cs-CZ" sz="2000" b="1" u="sng" dirty="0">
                <a:hlinkClick r:id="rId4"/>
              </a:rPr>
              <a:t>dávky pomoci v hmotné nouzi</a:t>
            </a:r>
            <a:r>
              <a:rPr lang="cs-CZ" sz="2000" dirty="0"/>
              <a:t>. Slouží lidem, kteří se dostali do takové situace, že nemají dostatek peněz na zaplacení základních životních potřeb. </a:t>
            </a:r>
            <a:endParaRPr lang="cs-CZ" sz="2000" dirty="0" smtClean="0"/>
          </a:p>
          <a:p>
            <a:r>
              <a:rPr lang="cs-CZ" sz="2000" dirty="0" smtClean="0"/>
              <a:t>Dávky </a:t>
            </a:r>
            <a:r>
              <a:rPr lang="cs-CZ" sz="2000" dirty="0"/>
              <a:t>v hmotné nouzi jsou celkem tři, </a:t>
            </a:r>
            <a:endParaRPr lang="cs-CZ" sz="2000" dirty="0" smtClean="0"/>
          </a:p>
          <a:p>
            <a:r>
              <a:rPr lang="cs-CZ" sz="2000" dirty="0" smtClean="0"/>
              <a:t>-příspěvek </a:t>
            </a:r>
            <a:r>
              <a:rPr lang="cs-CZ" sz="2000" dirty="0"/>
              <a:t>na </a:t>
            </a:r>
            <a:r>
              <a:rPr lang="cs-CZ" sz="2000" dirty="0" smtClean="0"/>
              <a:t>živobytí (i opakovaně)</a:t>
            </a:r>
          </a:p>
          <a:p>
            <a:r>
              <a:rPr lang="cs-CZ" sz="2000" dirty="0" smtClean="0"/>
              <a:t>-doplatek </a:t>
            </a:r>
            <a:r>
              <a:rPr lang="cs-CZ" sz="2000" dirty="0"/>
              <a:t>na bydlení </a:t>
            </a:r>
            <a:r>
              <a:rPr lang="cs-CZ" sz="2000" dirty="0" smtClean="0"/>
              <a:t>(i opakovaně)</a:t>
            </a:r>
          </a:p>
          <a:p>
            <a:r>
              <a:rPr lang="cs-CZ" sz="2000" dirty="0" smtClean="0"/>
              <a:t>-mimořádná </a:t>
            </a:r>
            <a:r>
              <a:rPr lang="cs-CZ" sz="2000" dirty="0"/>
              <a:t>okamžitá </a:t>
            </a:r>
            <a:r>
              <a:rPr lang="cs-CZ" sz="2000" dirty="0" smtClean="0"/>
              <a:t>pomoc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8705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23165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PŘ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SPĚVKY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-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DÁVKY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Jak na sociální dávky: několik tipů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84482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b="1" dirty="0"/>
              <a:t>Zdravotně </a:t>
            </a:r>
            <a:r>
              <a:rPr lang="cs-CZ" sz="2000" b="1" dirty="0" smtClean="0"/>
              <a:t>postižení</a:t>
            </a:r>
            <a:endParaRPr lang="cs-CZ" sz="2000" b="1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90559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27584" y="2420888"/>
            <a:ext cx="8064896" cy="16312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 S podporou od státu se setkávají i zdravotně postižení. </a:t>
            </a:r>
            <a:r>
              <a:rPr lang="cs-CZ" sz="2000" b="1" dirty="0"/>
              <a:t>Dávky pro osoby se zdravotním postižením</a:t>
            </a:r>
            <a:r>
              <a:rPr lang="cs-CZ" sz="2000" dirty="0"/>
              <a:t> </a:t>
            </a:r>
            <a:r>
              <a:rPr lang="cs-CZ" sz="2000" dirty="0" smtClean="0"/>
              <a:t>tvoří:</a:t>
            </a:r>
          </a:p>
          <a:p>
            <a:r>
              <a:rPr lang="cs-CZ" sz="2000" dirty="0" smtClean="0"/>
              <a:t>-příspěvek </a:t>
            </a:r>
            <a:r>
              <a:rPr lang="cs-CZ" sz="2000" dirty="0"/>
              <a:t>na </a:t>
            </a:r>
            <a:r>
              <a:rPr lang="cs-CZ" sz="2000" dirty="0" smtClean="0"/>
              <a:t>mobilitu</a:t>
            </a:r>
          </a:p>
          <a:p>
            <a:r>
              <a:rPr lang="cs-CZ" sz="2000" dirty="0" smtClean="0"/>
              <a:t>-příspěvek </a:t>
            </a:r>
            <a:r>
              <a:rPr lang="cs-CZ" sz="2000" dirty="0"/>
              <a:t>na zvláštní </a:t>
            </a:r>
            <a:r>
              <a:rPr lang="cs-CZ" sz="2000" dirty="0" smtClean="0"/>
              <a:t>pomůcku</a:t>
            </a:r>
          </a:p>
          <a:p>
            <a:r>
              <a:rPr lang="cs-CZ" sz="2000" dirty="0" smtClean="0"/>
              <a:t>-příspěvek </a:t>
            </a:r>
            <a:r>
              <a:rPr lang="cs-CZ" sz="2000" dirty="0"/>
              <a:t>na péči.</a:t>
            </a:r>
          </a:p>
        </p:txBody>
      </p:sp>
    </p:spTree>
    <p:extLst>
      <p:ext uri="{BB962C8B-B14F-4D97-AF65-F5344CB8AC3E}">
        <p14:creationId xmlns:p14="http://schemas.microsoft.com/office/powerpoint/2010/main" val="3216596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2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jaké jsou základní životní potřeby?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na jaké příspěvky, dávky, mohou mít občané nárok?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znáš někoho ze svého okolí, který je závislý na dávkách? A proč?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323528" y="1628800"/>
            <a:ext cx="856895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AUTOR </a:t>
            </a:r>
            <a:r>
              <a:rPr lang="cs-CZ" sz="1200" dirty="0"/>
              <a:t>NEUVEDEN, Autor Neuveden. </a:t>
            </a:r>
            <a:r>
              <a:rPr lang="cs-CZ" sz="1200" i="1" dirty="0"/>
              <a:t>http://jihlava.charita.cz</a:t>
            </a:r>
            <a:r>
              <a:rPr lang="cs-CZ" sz="1200" dirty="0"/>
              <a:t> [online]. [cit. 2.3.2014]. Dostupný na WWW: </a:t>
            </a:r>
            <a:r>
              <a:rPr lang="cs-CZ" sz="1200" u="sng" dirty="0">
                <a:hlinkClick r:id="rId4"/>
              </a:rPr>
              <a:t>http://jihlava.charita.cz/res/data/001/000228.jpg?seek=1296724811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http://cupe3902.org</a:t>
            </a:r>
            <a:r>
              <a:rPr lang="cs-CZ" sz="1200" dirty="0"/>
              <a:t> [online]. [cit. 2.3.2014]. Dostupný na WWW: </a:t>
            </a:r>
            <a:r>
              <a:rPr lang="cs-CZ" sz="1200" u="sng" dirty="0">
                <a:hlinkClick r:id="rId5"/>
              </a:rPr>
              <a:t>http://cupe3902.org/wp-content/uploads/2011/05/stethoscope1.jpg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http://englishagenda.britishcouncil.org</a:t>
            </a:r>
            <a:r>
              <a:rPr lang="cs-CZ" sz="1200" dirty="0"/>
              <a:t> [online]. [cit. 2.3.2014]. Dostupný na WWW: </a:t>
            </a:r>
            <a:r>
              <a:rPr lang="cs-CZ" sz="1200" u="sng" dirty="0">
                <a:hlinkClick r:id="rId6"/>
              </a:rPr>
              <a:t>http://englishagenda.britishcouncil.org/sites/ec/files/imagecache/600x400/imagefield_default_images/iStock_000015780724XSmall.jpg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http://rysava.websnadno.cz</a:t>
            </a:r>
            <a:r>
              <a:rPr lang="cs-CZ" sz="1200" dirty="0"/>
              <a:t> [online]. [cit. 2.3.2014]. Dostupný na WWW: </a:t>
            </a:r>
            <a:r>
              <a:rPr lang="cs-CZ" sz="1200" u="sng" dirty="0">
                <a:hlinkClick r:id="rId7"/>
              </a:rPr>
              <a:t>http://rysava.websnadno.cz/vlastiveda_5.roc/evropska_unie.htm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http://rootfun.net</a:t>
            </a:r>
            <a:r>
              <a:rPr lang="cs-CZ" sz="1200" dirty="0"/>
              <a:t> [online]. [cit. 2.3.2014]. Dostupný na WWW: </a:t>
            </a:r>
            <a:r>
              <a:rPr lang="cs-CZ" sz="1200" u="sng" dirty="0">
                <a:hlinkClick r:id="rId8"/>
              </a:rPr>
              <a:t>http://rootfun.net/images/2012/02/carlsson-c25-super-car-Wallpaper.jpg</a:t>
            </a:r>
            <a:endParaRPr lang="cs-CZ" sz="1200" dirty="0"/>
          </a:p>
          <a:p>
            <a:r>
              <a:rPr lang="cs-CZ" sz="12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251520" y="1740872"/>
            <a:ext cx="865650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AUTOR NEUVEDEN, Autor Neuveden. </a:t>
            </a:r>
            <a:r>
              <a:rPr lang="cs-CZ" sz="1200" i="1" dirty="0"/>
              <a:t>http://www.nasepenize.cz</a:t>
            </a:r>
            <a:r>
              <a:rPr lang="cs-CZ" sz="1200" dirty="0"/>
              <a:t> [online]. [cit. 2.3.2014]. Dostupný na WWW: </a:t>
            </a:r>
            <a:r>
              <a:rPr lang="cs-CZ" sz="1200" u="sng" dirty="0">
                <a:hlinkClick r:id="rId4"/>
              </a:rPr>
              <a:t>http://www.nasepenize.cz/images/image/00/12-penize-ceske-papirove.jpg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 smtClean="0"/>
              <a:t>AUTOR </a:t>
            </a:r>
            <a:r>
              <a:rPr lang="cs-CZ" sz="1200" dirty="0"/>
              <a:t>NEUVEDEN, Autor Neuveden. </a:t>
            </a:r>
            <a:r>
              <a:rPr lang="cs-CZ" sz="1200" i="1" dirty="0"/>
              <a:t>http://www.zivotbezhranic.cz</a:t>
            </a:r>
            <a:r>
              <a:rPr lang="cs-CZ" sz="1200" dirty="0"/>
              <a:t> [online]. [cit. 2.3.2014]. Dostupný na WWW: </a:t>
            </a:r>
            <a:r>
              <a:rPr lang="cs-CZ" sz="1200" u="sng" dirty="0">
                <a:hlinkClick r:id="rId5"/>
              </a:rPr>
              <a:t>http://www.zivotbezhranic.cz/wp-content/uploads/2013/10/penize2.jpg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http://www.chcete-penize.cz</a:t>
            </a:r>
            <a:r>
              <a:rPr lang="cs-CZ" sz="1200" dirty="0"/>
              <a:t> [online]. [cit. 2.3.2014]. Dostupný na WWW: </a:t>
            </a:r>
            <a:r>
              <a:rPr lang="cs-CZ" sz="1200" u="sng" dirty="0">
                <a:hlinkClick r:id="rId6"/>
              </a:rPr>
              <a:t>http://www.chcete-penize.cz/upload/tinyMCE/Chcete_penize_1.jpg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http://files.vydelavani-internet.webnode.cz</a:t>
            </a:r>
            <a:r>
              <a:rPr lang="cs-CZ" sz="1200" dirty="0"/>
              <a:t> [online]. [cit. 2.3.2014]. Dostupný na WWW: </a:t>
            </a:r>
            <a:r>
              <a:rPr lang="cs-CZ" sz="1200" u="sng" dirty="0">
                <a:hlinkClick r:id="rId7"/>
              </a:rPr>
              <a:t>http://files.vydelavani-internet.webnode.cz/200000000-c973aca6df/SPI1d7a22_penize9.jpg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http://www.brana-bydleni.cz</a:t>
            </a:r>
            <a:r>
              <a:rPr lang="cs-CZ" sz="1200" dirty="0"/>
              <a:t> [online]. [cit. 2.3.2014]. Dostupný na WWW: </a:t>
            </a:r>
            <a:r>
              <a:rPr lang="cs-CZ" sz="1200" u="sng" dirty="0">
                <a:hlinkClick r:id="rId8"/>
              </a:rPr>
              <a:t>http://www.brana-bydleni.cz/sitewizard/km_uploads/mediumsize/penize_24201130-dbfa.jpg</a:t>
            </a:r>
            <a:endParaRPr lang="cs-CZ" sz="1200" dirty="0"/>
          </a:p>
          <a:p>
            <a:r>
              <a:rPr lang="cs-CZ" sz="12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631207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251520" y="2078846"/>
            <a:ext cx="864096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AUTOR NEUVEDEN, Autor Neuveden. </a:t>
            </a:r>
            <a:r>
              <a:rPr lang="cs-CZ" sz="1200" i="1" dirty="0"/>
              <a:t>http://pravyprostor.cz</a:t>
            </a:r>
            <a:r>
              <a:rPr lang="cs-CZ" sz="1200" dirty="0"/>
              <a:t> [online]. [cit. 2.3.2014]. Dostupný na WWW: </a:t>
            </a:r>
            <a:r>
              <a:rPr lang="cs-CZ" sz="1200" u="sng" dirty="0">
                <a:hlinkClick r:id="rId4"/>
              </a:rPr>
              <a:t>http://pravyprostor.cz/wp-content/uploads/2013/07/MTR2db28f_tojepenez2.jpg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http://slotmarket.cz</a:t>
            </a:r>
            <a:r>
              <a:rPr lang="cs-CZ" sz="1200" dirty="0"/>
              <a:t> [online]. [cit. 2.3.2014]. Dostupný na WWW: </a:t>
            </a:r>
            <a:r>
              <a:rPr lang="cs-CZ" sz="1200" u="sng" dirty="0">
                <a:hlinkClick r:id="rId5"/>
              </a:rPr>
              <a:t>http://slotmarket.cz/wp-content/uploads/2012/07/Penize_01.jpg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http://4.bp.blogspot.com</a:t>
            </a:r>
            <a:r>
              <a:rPr lang="cs-CZ" sz="1200" dirty="0"/>
              <a:t> [online]. [cit. 2.3.2014]. Dostupný na WWW: </a:t>
            </a:r>
            <a:r>
              <a:rPr lang="cs-CZ" sz="1200" u="sng" dirty="0">
                <a:hlinkClick r:id="rId6"/>
              </a:rPr>
              <a:t>http://4.bp.blogspot.com/-</a:t>
            </a:r>
            <a:r>
              <a:rPr lang="cs-CZ" sz="1200" u="sng" dirty="0" smtClean="0">
                <a:hlinkClick r:id="rId6"/>
              </a:rPr>
              <a:t>45fiXYqTQDw/UWUiV6VYJII/AAAAAAAAAFE/BBK0-U8w8kk/s1600/f_ceske-koruny_EWuoR.jpg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824910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5005</TotalTime>
  <Words>797</Words>
  <Application>Microsoft Office PowerPoint</Application>
  <PresentationFormat>Předvádění na obrazovce (4:3)</PresentationFormat>
  <Paragraphs>275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323</cp:revision>
  <dcterms:created xsi:type="dcterms:W3CDTF">2010-11-01T23:40:31Z</dcterms:created>
  <dcterms:modified xsi:type="dcterms:W3CDTF">2014-03-18T13:25:49Z</dcterms:modified>
</cp:coreProperties>
</file>