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8" r:id="rId3"/>
    <p:sldId id="259" r:id="rId4"/>
    <p:sldId id="260" r:id="rId5"/>
    <p:sldId id="266" r:id="rId6"/>
    <p:sldId id="267" r:id="rId7"/>
    <p:sldId id="261" r:id="rId8"/>
    <p:sldId id="262" r:id="rId9"/>
    <p:sldId id="263" r:id="rId10"/>
    <p:sldId id="264" r:id="rId11"/>
    <p:sldId id="25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098B06E-FB36-4BFB-997E-B11A3996595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74FDC5A-E59F-4A1D-BAB3-F20BB69F1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8B06E-FB36-4BFB-997E-B11A3996595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4FDC5A-E59F-4A1D-BAB3-F20BB69F1F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8B06E-FB36-4BFB-997E-B11A3996595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4FDC5A-E59F-4A1D-BAB3-F20BB69F1F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8B06E-FB36-4BFB-997E-B11A3996595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4FDC5A-E59F-4A1D-BAB3-F20BB69F1F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8B06E-FB36-4BFB-997E-B11A3996595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4FDC5A-E59F-4A1D-BAB3-F20BB69F1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8B06E-FB36-4BFB-997E-B11A3996595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4FDC5A-E59F-4A1D-BAB3-F20BB69F1F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8B06E-FB36-4BFB-997E-B11A3996595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4FDC5A-E59F-4A1D-BAB3-F20BB69F1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098B06E-FB36-4BFB-997E-B11A3996595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4FDC5A-E59F-4A1D-BAB3-F20BB69F1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098B06E-FB36-4BFB-997E-B11A3996595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74FDC5A-E59F-4A1D-BAB3-F20BB69F1F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8B06E-FB36-4BFB-997E-B11A3996595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4FDC5A-E59F-4A1D-BAB3-F20BB69F1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98B06E-FB36-4BFB-997E-B11A3996595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4FDC5A-E59F-4A1D-BAB3-F20BB69F1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98B06E-FB36-4BFB-997E-B11A3996595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74FDC5A-E59F-4A1D-BAB3-F20BB69F1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3644900"/>
            <a:ext cx="7456516" cy="1752600"/>
          </a:xfrm>
        </p:spPr>
        <p:txBody>
          <a:bodyPr rtlCol="0">
            <a:normAutofit fontScale="77500" lnSpcReduction="200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</a:t>
            </a:r>
            <a:r>
              <a:rPr lang="cs-CZ" i="1" dirty="0" err="1" smtClean="0">
                <a:solidFill>
                  <a:srgbClr val="FFC000"/>
                </a:solidFill>
              </a:rPr>
              <a:t>Nikol</a:t>
            </a:r>
            <a:r>
              <a:rPr lang="cs-CZ" i="1" dirty="0" smtClean="0">
                <a:solidFill>
                  <a:srgbClr val="FFC000"/>
                </a:solidFill>
              </a:rPr>
              <a:t> Charvátová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1B_20_Živočichové </a:t>
            </a:r>
          </a:p>
          <a:p>
            <a:pPr eaLnBrk="1" hangingPunct="1"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Prvouka a přírodověda na 1. stupni</a:t>
            </a:r>
            <a:endParaRPr lang="en-GB" dirty="0" smtClean="0">
              <a:solidFill>
                <a:srgbClr val="FFC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28.3.2012</a:t>
            </a:fld>
            <a:endParaRPr lang="cs-CZ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60000"/>
              </a:lnSpc>
            </a:pPr>
            <a:r>
              <a:rPr lang="cs-CZ" dirty="0" smtClean="0"/>
              <a:t>Ve čtvrté třídě se žáci učí o bažantovi a srnci obecném. </a:t>
            </a:r>
            <a:r>
              <a:rPr lang="cs-CZ" dirty="0" smtClean="0"/>
              <a:t>             U </a:t>
            </a:r>
            <a:r>
              <a:rPr lang="cs-CZ" dirty="0" smtClean="0"/>
              <a:t>obou zvířat děti pracují s odbornými knihami, internetem a dalšími prostředky. V hodině se dozví život, charakteristiku a množení u těchto dvou zvířat. Pomocí obrázků dojde k pevněji uchované vědomostní stopě. </a:t>
            </a:r>
            <a:r>
              <a:rPr lang="cs-CZ" dirty="0" smtClean="0"/>
              <a:t>                V </a:t>
            </a:r>
            <a:r>
              <a:rPr lang="cs-CZ" dirty="0" smtClean="0"/>
              <a:t>závěru hodiny žáci zodpovídají na dané otázky a učitel zpětně kontroluje správnost odpovědí. Žáci mají </a:t>
            </a:r>
            <a:r>
              <a:rPr lang="cs-CZ" dirty="0" smtClean="0"/>
              <a:t>                        na </a:t>
            </a:r>
            <a:r>
              <a:rPr lang="cs-CZ" dirty="0" smtClean="0"/>
              <a:t>lavicích připraveny vytištěné obrázky a na závěr </a:t>
            </a:r>
            <a:r>
              <a:rPr lang="cs-CZ" dirty="0" smtClean="0"/>
              <a:t>                     si </a:t>
            </a:r>
            <a:r>
              <a:rPr lang="cs-CZ" dirty="0" smtClean="0"/>
              <a:t>společně s učitelem zapíší zápis do sešitu.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heasant_male_300_tcm9-142357_v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14414" y="1071546"/>
            <a:ext cx="5857916" cy="564357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Bažant obecný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/>
              <a:t>Samec bažanta patří svým zbarvením a velikostí k nejnápadnějším ptákům naší krajiny. Největší část těla je pokryta hnědě až medově zabarveným peřím s černými konečky. Letky jsou zabarvené šedozeleně. Krk tohoto nádherného ptáka zdobí výrazný bílý lem, který odděluje hnědavou hruď od modrozeleně zbarvené, kovově lesklé hlavy. Mimo to ho zdobí dlouhý ocas s hnědě a černě pruhovaným peřím. Samička je poněkud nenápadnější. Příroda jí oblékla do hnědočerného skvrnitého kabátu. Je menšího vzrůstu a má kratší </a:t>
            </a:r>
            <a:r>
              <a:rPr lang="cs-CZ" sz="2000" dirty="0" smtClean="0"/>
              <a:t>ocas</a:t>
            </a:r>
          </a:p>
          <a:p>
            <a:endParaRPr lang="cs-CZ" sz="2000" dirty="0"/>
          </a:p>
          <a:p>
            <a:r>
              <a:rPr lang="cs-CZ" sz="2000" dirty="0"/>
              <a:t>Většinu svého života tráví na zemí, vzlétá pouze když mu hrozí nějaké nebezpečí. Při letu je velmi hlučný. Na loukách a polích sbírá semena, plody a zelené části rostlin. V prvních týdnech života se živý i malými živočichy. Díky svému velmi obtížnému letu má bažant mnoho nepřátel, jeho hlavní zbraní proti nim je velký počet potomků.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života, vzhled.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Bažant 01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357298"/>
            <a:ext cx="4038600" cy="4929222"/>
          </a:xfrm>
        </p:spPr>
      </p:pic>
      <p:pic>
        <p:nvPicPr>
          <p:cNvPr id="7" name="Zástupný symbol pro obsah 6" descr="koropt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1714488"/>
            <a:ext cx="4038600" cy="421484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Poznáš kohouta a slepici bažanta?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Proč můžeme říci, že bažanti pomáhají snižovat množství plevelů v polích?</a:t>
            </a:r>
          </a:p>
          <a:p>
            <a:r>
              <a:rPr lang="cs-CZ" dirty="0" smtClean="0"/>
              <a:t>Proč se bažanti nesmějí střílet na jaře?</a:t>
            </a:r>
          </a:p>
          <a:p>
            <a:r>
              <a:rPr lang="cs-CZ" dirty="0" smtClean="0"/>
              <a:t>Porovnej podle obrázku bažanta a koroptev. Čím jsou si podobní a čím se liší?</a:t>
            </a:r>
          </a:p>
          <a:p>
            <a:r>
              <a:rPr lang="cs-CZ" dirty="0" smtClean="0"/>
              <a:t>Proč zemědělci říkávají, že když je málo koroptví, je hodně hmyzu, který na polích škodí?</a:t>
            </a:r>
          </a:p>
          <a:p>
            <a:r>
              <a:rPr lang="cs-CZ" dirty="0" smtClean="0"/>
              <a:t>Jak jsou na sobě závislí liška, bažant a pšenice?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Živí se listy a větvičkami dřevin, různými trávami a bylinami a zemědělskými plodinami. V zimě jsou dokrmovány senem. Na pastvu vychází hlavně večer. Srnčí můžeme vidět buď jednotlivě, v páru, nebo rodinu. Tak je tomu spíše ve vyšších nadmořských výškách, kde je stále ještě poměrně dost lesů. V </a:t>
            </a:r>
            <a:r>
              <a:rPr lang="cs-CZ" dirty="0" smtClean="0"/>
              <a:t>dnešní </a:t>
            </a:r>
            <a:r>
              <a:rPr lang="cs-CZ" dirty="0" smtClean="0"/>
              <a:t>urbanizované a intenzivně obhospodařované krajině v nížinách můžeme vidět i větší stáda srnčí zvěře, která se </a:t>
            </a:r>
            <a:r>
              <a:rPr lang="cs-CZ" dirty="0" smtClean="0"/>
              <a:t>přizpůsobila </a:t>
            </a:r>
            <a:r>
              <a:rPr lang="cs-CZ" dirty="0" smtClean="0"/>
              <a:t>životu ve volné krajině. Na tom, kde žijí závisí i velikost jejich teritorií. V lesním prostředí je to pouze několik málo hektarů, kdežto na polích může být toto území velké až 150 hektarů.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Srnec obecný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srnci_srna.jp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0" y="428625"/>
            <a:ext cx="3851275" cy="5383213"/>
          </a:xfrm>
        </p:spPr>
      </p:pic>
      <p:pic>
        <p:nvPicPr>
          <p:cNvPr id="7" name="Zástupný symbol pro obsah 6" descr="srnci_srnec.jpg"/>
          <p:cNvPicPr>
            <a:picLocks noGrp="1" noChangeAspect="1"/>
          </p:cNvPicPr>
          <p:nvPr>
            <p:ph sz="half" idx="4294967295"/>
          </p:nvPr>
        </p:nvPicPr>
        <p:blipFill>
          <a:blip r:embed="rId3" cstate="print"/>
          <a:stretch>
            <a:fillRect/>
          </a:stretch>
        </p:blipFill>
        <p:spPr>
          <a:xfrm>
            <a:off x="5105400" y="428625"/>
            <a:ext cx="4038600" cy="5500688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11" descr="srnci_srnc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71472" y="2285992"/>
            <a:ext cx="3797300" cy="4207681"/>
          </a:xfrm>
        </p:spPr>
      </p:pic>
      <p:pic>
        <p:nvPicPr>
          <p:cNvPr id="13" name="Zástupný symbol pro obsah 12" descr="srnci_stopa_srna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3188591"/>
            <a:ext cx="4038600" cy="1111056"/>
          </a:xfrm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654164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cs-CZ" sz="1400" b="1" dirty="0"/>
              <a:t>Srnec při říji honí srnu po pravidelných trasách, takže často jsou vidět v obilí nebo na loukách vyběhané osmičky. V říji srnec reaguje na pískání srny. Srnčí říje probíhá v teplých červencových a srpnových dnech. Srna je březí asi 40 týdnů. Z toho několik týdnů probíhá takzvaná utajená březost, kdy se vajíčko nevyvíjí. V květnu až červnu vrhá jedno až tři </a:t>
            </a:r>
            <a:r>
              <a:rPr lang="cs-CZ" sz="1400" b="1" dirty="0" err="1"/>
              <a:t>srnčata</a:t>
            </a:r>
            <a:r>
              <a:rPr lang="cs-CZ" sz="1400" b="1" dirty="0"/>
              <a:t>. Rodí se s otevřenýma očima po dnou až třech týdnech je matka přestává kojit. Úplně se osamostatní po roce života. Pohlavně dospívají ve dvou letech.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Popiš tělo srnce.</a:t>
            </a:r>
          </a:p>
          <a:p>
            <a:r>
              <a:rPr lang="cs-CZ" dirty="0" smtClean="0"/>
              <a:t>Všimni si jeho nohou, popiš jaké má oči a uši.</a:t>
            </a:r>
          </a:p>
          <a:p>
            <a:r>
              <a:rPr lang="cs-CZ" dirty="0" smtClean="0"/>
              <a:t>Jak rozeznáš srnu od srnce?</a:t>
            </a:r>
          </a:p>
          <a:p>
            <a:r>
              <a:rPr lang="cs-CZ" dirty="0" smtClean="0"/>
              <a:t>Kde a kdy můžeme vidět srnce na pastvě? Čím se živí v zimě?</a:t>
            </a:r>
          </a:p>
          <a:p>
            <a:r>
              <a:rPr lang="cs-CZ" dirty="0" smtClean="0"/>
              <a:t>Kde se srnci nejčastěji ukrývají? Jak se chovají v zimě a jak v nebezpečí?</a:t>
            </a:r>
          </a:p>
          <a:p>
            <a:r>
              <a:rPr lang="cs-CZ" dirty="0" smtClean="0"/>
              <a:t>Znáš živočicha, který má parohy?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Obrázek:</a:t>
            </a:r>
          </a:p>
          <a:p>
            <a:pPr>
              <a:buNone/>
            </a:pPr>
            <a:r>
              <a:rPr lang="cs-CZ" sz="1200" dirty="0"/>
              <a:t>	</a:t>
            </a:r>
            <a:r>
              <a:rPr lang="cs-CZ" sz="1200" dirty="0" err="1" smtClean="0"/>
              <a:t>version</a:t>
            </a:r>
            <a:r>
              <a:rPr lang="cs-CZ" sz="1200" dirty="0"/>
              <a:t>="1.0"?&gt;Www.</a:t>
            </a:r>
            <a:r>
              <a:rPr lang="cs-CZ" sz="1200" dirty="0" err="1"/>
              <a:t>google.czhttp</a:t>
            </a:r>
            <a:r>
              <a:rPr lang="cs-CZ" sz="1200" dirty="0"/>
              <a:t>://www.</a:t>
            </a:r>
            <a:r>
              <a:rPr lang="cs-CZ" sz="1200" dirty="0" err="1"/>
              <a:t>google.cz</a:t>
            </a:r>
            <a:r>
              <a:rPr lang="cs-CZ" sz="1200" dirty="0"/>
              <a:t>/</a:t>
            </a:r>
            <a:r>
              <a:rPr lang="cs-CZ" sz="1200" dirty="0" err="1"/>
              <a:t>imgres</a:t>
            </a:r>
            <a:r>
              <a:rPr lang="cs-CZ" sz="1200" dirty="0"/>
              <a:t>?</a:t>
            </a:r>
            <a:r>
              <a:rPr lang="cs-CZ" sz="1200" dirty="0" err="1"/>
              <a:t>imgurl</a:t>
            </a:r>
            <a:r>
              <a:rPr lang="cs-CZ" sz="1200" dirty="0"/>
              <a:t>=http://www.</a:t>
            </a:r>
            <a:r>
              <a:rPr lang="cs-CZ" sz="1200" dirty="0" err="1"/>
              <a:t>ms</a:t>
            </a:r>
            <a:r>
              <a:rPr lang="cs-CZ" sz="1200" dirty="0"/>
              <a:t>-</a:t>
            </a:r>
            <a:r>
              <a:rPr lang="cs-CZ" sz="1200" dirty="0" err="1"/>
              <a:t>smilovice</a:t>
            </a:r>
            <a:r>
              <a:rPr lang="cs-CZ" sz="1200" dirty="0"/>
              <a:t>-reka.</a:t>
            </a:r>
            <a:r>
              <a:rPr lang="cs-CZ" sz="1200" dirty="0" err="1"/>
              <a:t>ic.cz</a:t>
            </a:r>
            <a:r>
              <a:rPr lang="cs-CZ" sz="1200" dirty="0"/>
              <a:t>/obr/</a:t>
            </a:r>
            <a:r>
              <a:rPr lang="cs-CZ" sz="1200" dirty="0" err="1"/>
              <a:t>article</a:t>
            </a:r>
            <a:r>
              <a:rPr lang="cs-CZ" sz="1200" dirty="0"/>
              <a:t>_toulky/</a:t>
            </a:r>
            <a:r>
              <a:rPr lang="cs-CZ" sz="1200" dirty="0" err="1"/>
              <a:t>bazant</a:t>
            </a:r>
            <a:r>
              <a:rPr lang="cs-CZ" sz="1200" dirty="0"/>
              <a:t>_</a:t>
            </a:r>
            <a:r>
              <a:rPr lang="cs-CZ" sz="1200" dirty="0" err="1"/>
              <a:t>obojkovy.jpg</a:t>
            </a:r>
            <a:r>
              <a:rPr lang="cs-CZ" sz="1200" dirty="0"/>
              <a:t>&amp;</a:t>
            </a:r>
            <a:r>
              <a:rPr lang="cs-CZ" sz="1200" dirty="0" err="1"/>
              <a:t>amp</a:t>
            </a:r>
            <a:r>
              <a:rPr lang="cs-CZ" sz="1200" dirty="0"/>
              <a:t>;</a:t>
            </a:r>
            <a:r>
              <a:rPr lang="cs-CZ" sz="1200" dirty="0" err="1"/>
              <a:t>imgrefurl</a:t>
            </a:r>
            <a:r>
              <a:rPr lang="cs-CZ" sz="1200" dirty="0"/>
              <a:t>=http://www.</a:t>
            </a:r>
            <a:r>
              <a:rPr lang="cs-CZ" sz="1200" dirty="0" err="1"/>
              <a:t>ms</a:t>
            </a:r>
            <a:r>
              <a:rPr lang="cs-CZ" sz="1200" dirty="0"/>
              <a:t>-</a:t>
            </a:r>
            <a:r>
              <a:rPr lang="cs-CZ" sz="1200" dirty="0" err="1"/>
              <a:t>smilovice</a:t>
            </a:r>
            <a:r>
              <a:rPr lang="cs-CZ" sz="1200" dirty="0"/>
              <a:t>-reka.</a:t>
            </a:r>
            <a:r>
              <a:rPr lang="cs-CZ" sz="1200" dirty="0" err="1"/>
              <a:t>ic.cz</a:t>
            </a:r>
            <a:r>
              <a:rPr lang="cs-CZ" sz="1200" dirty="0"/>
              <a:t>/index.</a:t>
            </a:r>
            <a:r>
              <a:rPr lang="cs-CZ" sz="1200" dirty="0" err="1"/>
              <a:t>php</a:t>
            </a:r>
            <a:r>
              <a:rPr lang="cs-CZ" sz="1200" dirty="0"/>
              <a:t>%3Fid_</a:t>
            </a:r>
            <a:r>
              <a:rPr lang="cs-CZ" sz="1200" dirty="0" err="1"/>
              <a:t>page</a:t>
            </a:r>
            <a:r>
              <a:rPr lang="cs-CZ" sz="1200" dirty="0"/>
              <a:t>%3Darticle_toulky&amp;</a:t>
            </a:r>
            <a:r>
              <a:rPr lang="cs-CZ" sz="1200" dirty="0" err="1"/>
              <a:t>amp</a:t>
            </a:r>
            <a:r>
              <a:rPr lang="cs-CZ" sz="1200" dirty="0"/>
              <a:t>;</a:t>
            </a:r>
            <a:r>
              <a:rPr lang="cs-CZ" sz="1200" dirty="0" err="1"/>
              <a:t>usg</a:t>
            </a:r>
            <a:r>
              <a:rPr lang="cs-CZ" sz="1200" dirty="0"/>
              <a:t>=__6iK0iZh4krYUxJSxRcJPW0Gup-w=&amp;</a:t>
            </a:r>
            <a:r>
              <a:rPr lang="cs-CZ" sz="1200" dirty="0" err="1"/>
              <a:t>amp</a:t>
            </a:r>
            <a:r>
              <a:rPr lang="cs-CZ" sz="1200" dirty="0"/>
              <a:t>;h=353&amp;</a:t>
            </a:r>
            <a:r>
              <a:rPr lang="cs-CZ" sz="1200" dirty="0" err="1"/>
              <a:t>amp</a:t>
            </a:r>
            <a:r>
              <a:rPr lang="cs-CZ" sz="1200" dirty="0"/>
              <a:t>;w=630&amp;</a:t>
            </a:r>
            <a:r>
              <a:rPr lang="cs-CZ" sz="1200" dirty="0" err="1"/>
              <a:t>amp</a:t>
            </a:r>
            <a:r>
              <a:rPr lang="cs-CZ" sz="1200" dirty="0"/>
              <a:t>;</a:t>
            </a:r>
            <a:r>
              <a:rPr lang="cs-CZ" sz="1200" dirty="0" err="1"/>
              <a:t>sz</a:t>
            </a:r>
            <a:r>
              <a:rPr lang="cs-CZ" sz="1200" dirty="0"/>
              <a:t>=49&amp;</a:t>
            </a:r>
            <a:r>
              <a:rPr lang="cs-CZ" sz="1200" dirty="0" err="1"/>
              <a:t>amp</a:t>
            </a:r>
            <a:r>
              <a:rPr lang="cs-CZ" sz="1200" dirty="0"/>
              <a:t>;</a:t>
            </a:r>
            <a:r>
              <a:rPr lang="cs-CZ" sz="1200" dirty="0" err="1"/>
              <a:t>hl</a:t>
            </a:r>
            <a:r>
              <a:rPr lang="cs-CZ" sz="1200" dirty="0"/>
              <a:t>=</a:t>
            </a:r>
            <a:r>
              <a:rPr lang="cs-CZ" sz="1200" dirty="0" err="1"/>
              <a:t>cs</a:t>
            </a:r>
            <a:r>
              <a:rPr lang="cs-CZ" sz="1200" dirty="0"/>
              <a:t>&amp;</a:t>
            </a:r>
            <a:r>
              <a:rPr lang="cs-CZ" sz="1200" dirty="0" err="1"/>
              <a:t>amp</a:t>
            </a:r>
            <a:r>
              <a:rPr lang="cs-CZ" sz="1200" dirty="0"/>
              <a:t>;start=3&amp;</a:t>
            </a:r>
            <a:r>
              <a:rPr lang="cs-CZ" sz="1200" dirty="0" err="1"/>
              <a:t>amp</a:t>
            </a:r>
            <a:r>
              <a:rPr lang="cs-CZ" sz="1200" dirty="0"/>
              <a:t>;zoom=1&amp;</a:t>
            </a:r>
            <a:r>
              <a:rPr lang="cs-CZ" sz="1200" dirty="0" err="1"/>
              <a:t>amp</a:t>
            </a:r>
            <a:r>
              <a:rPr lang="cs-CZ" sz="1200" dirty="0"/>
              <a:t>;</a:t>
            </a:r>
            <a:r>
              <a:rPr lang="cs-CZ" sz="1200" dirty="0" err="1"/>
              <a:t>tbnid</a:t>
            </a:r>
            <a:r>
              <a:rPr lang="cs-CZ" sz="1200" dirty="0"/>
              <a:t>=Mk8SWPq7sCJrjM:&amp;</a:t>
            </a:r>
            <a:r>
              <a:rPr lang="cs-CZ" sz="1200" dirty="0" err="1"/>
              <a:t>amp</a:t>
            </a:r>
            <a:r>
              <a:rPr lang="cs-CZ" sz="1200" dirty="0"/>
              <a:t>;</a:t>
            </a:r>
            <a:r>
              <a:rPr lang="cs-CZ" sz="1200" dirty="0" err="1"/>
              <a:t>tbnh</a:t>
            </a:r>
            <a:r>
              <a:rPr lang="cs-CZ" sz="1200" dirty="0"/>
              <a:t>=77&amp;</a:t>
            </a:r>
            <a:r>
              <a:rPr lang="cs-CZ" sz="1200" dirty="0" err="1"/>
              <a:t>amp</a:t>
            </a:r>
            <a:r>
              <a:rPr lang="cs-CZ" sz="1200" dirty="0"/>
              <a:t>;</a:t>
            </a:r>
            <a:r>
              <a:rPr lang="cs-CZ" sz="1200" dirty="0" err="1"/>
              <a:t>tbnw</a:t>
            </a:r>
            <a:r>
              <a:rPr lang="cs-CZ" sz="1200" dirty="0"/>
              <a:t>=137&amp;</a:t>
            </a:r>
            <a:r>
              <a:rPr lang="cs-CZ" sz="1200" dirty="0" err="1"/>
              <a:t>amp</a:t>
            </a:r>
            <a:r>
              <a:rPr lang="cs-CZ" sz="1200" dirty="0"/>
              <a:t>;</a:t>
            </a:r>
            <a:r>
              <a:rPr lang="cs-CZ" sz="1200" dirty="0" err="1"/>
              <a:t>ei</a:t>
            </a:r>
            <a:r>
              <a:rPr lang="cs-CZ" sz="1200" dirty="0"/>
              <a:t>=FUpKT4KkKY2bOrDcjP0N&amp;</a:t>
            </a:r>
            <a:r>
              <a:rPr lang="cs-CZ" sz="1200" dirty="0" err="1"/>
              <a:t>amp</a:t>
            </a:r>
            <a:r>
              <a:rPr lang="cs-CZ" sz="1200" dirty="0"/>
              <a:t>;</a:t>
            </a:r>
            <a:r>
              <a:rPr lang="cs-CZ" sz="1200" dirty="0" err="1"/>
              <a:t>prev</a:t>
            </a:r>
            <a:r>
              <a:rPr lang="cs-CZ" sz="1200" dirty="0"/>
              <a:t>=/</a:t>
            </a:r>
            <a:r>
              <a:rPr lang="cs-CZ" sz="1200" dirty="0" err="1"/>
              <a:t>search</a:t>
            </a:r>
            <a:r>
              <a:rPr lang="cs-CZ" sz="1200" dirty="0"/>
              <a:t>%3Fq%3Dpotravn%25C3%25AD%2Bz%25C3%25A1vislost%2Bs%2Bba%25C5%25BEantem%26um%3D1%26hl%3Dcs%26sa%3DN%26gbv%3D2%26tbm%3Disch&amp;</a:t>
            </a:r>
            <a:r>
              <a:rPr lang="cs-CZ" sz="1200" dirty="0" err="1"/>
              <a:t>amp</a:t>
            </a:r>
            <a:r>
              <a:rPr lang="cs-CZ" sz="1200" dirty="0"/>
              <a:t>;um=1&amp;</a:t>
            </a:r>
            <a:r>
              <a:rPr lang="cs-CZ" sz="1200" dirty="0" err="1"/>
              <a:t>amp</a:t>
            </a:r>
            <a:r>
              <a:rPr lang="cs-CZ" sz="1200" dirty="0"/>
              <a:t>;</a:t>
            </a:r>
            <a:r>
              <a:rPr lang="cs-CZ" sz="1200" dirty="0" err="1"/>
              <a:t>itbs</a:t>
            </a:r>
            <a:r>
              <a:rPr lang="cs-CZ" sz="1200" dirty="0"/>
              <a:t>=1Www.google.czonline2012-02-26</a:t>
            </a:r>
          </a:p>
          <a:p>
            <a:endParaRPr lang="cs-CZ" sz="1200" dirty="0" smtClean="0"/>
          </a:p>
          <a:p>
            <a:r>
              <a:rPr lang="cs-CZ" sz="1200" dirty="0" smtClean="0"/>
              <a:t>Obrázek:</a:t>
            </a:r>
          </a:p>
          <a:p>
            <a:pPr>
              <a:buNone/>
            </a:pPr>
            <a:r>
              <a:rPr lang="cs-CZ" sz="1200" dirty="0"/>
              <a:t>	</a:t>
            </a:r>
            <a:r>
              <a:rPr lang="cs-CZ" sz="1200" dirty="0" err="1" smtClean="0"/>
              <a:t>version</a:t>
            </a:r>
            <a:r>
              <a:rPr lang="cs-CZ" sz="1200" dirty="0"/>
              <a:t>="1.0"?&gt;Www.</a:t>
            </a:r>
            <a:r>
              <a:rPr lang="cs-CZ" sz="1200" dirty="0" err="1"/>
              <a:t>google.czhttp</a:t>
            </a:r>
            <a:r>
              <a:rPr lang="cs-CZ" sz="1200" dirty="0"/>
              <a:t>://www.</a:t>
            </a:r>
            <a:r>
              <a:rPr lang="cs-CZ" sz="1200" dirty="0" err="1"/>
              <a:t>google.cz</a:t>
            </a:r>
            <a:r>
              <a:rPr lang="cs-CZ" sz="1200" dirty="0"/>
              <a:t>/</a:t>
            </a:r>
            <a:r>
              <a:rPr lang="cs-CZ" sz="1200" dirty="0" err="1"/>
              <a:t>imgres</a:t>
            </a:r>
            <a:r>
              <a:rPr lang="cs-CZ" sz="1200" dirty="0"/>
              <a:t>?</a:t>
            </a:r>
            <a:r>
              <a:rPr lang="cs-CZ" sz="1200" dirty="0" err="1"/>
              <a:t>imgurl</a:t>
            </a:r>
            <a:r>
              <a:rPr lang="cs-CZ" sz="1200" dirty="0"/>
              <a:t>=http://old.myslivost.cz/Images/fotogalerie/Ba%C5%BEant%252001a.jpg&amp;amp;imgrefurl=http://old.myslivost.cz/fotogalerie/detailKateg.asp%3Fid%3D48%26parent%3D12&amp;amp;usg=__-K2WQfAKlkd6PjZkbeqteHKZOTg=&amp;amp;h=835&amp;amp;w=1024&amp;amp;sz=236&amp;amp;hl=cs&amp;amp;start=4&amp;amp;zoom=1&amp;amp;tbnid=G7gCw2LYsTfLlM:&amp;amp;tbnh=122&amp;amp;tbnw=150&amp;amp;ei=0U1KT7LkGo6fOsjVsfYN&amp;amp;prev=/search%3Fq%3Dkohout%2Bba%25C5%25BEanta%26hl%3Dcs%26gbv%3D2%26tbm%3Disch&amp;amp;itbs=1Www.google.czonline2012-02-26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 smtClean="0"/>
              <a:t>Text: vlastní tvorba autora.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 smtClean="0"/>
              <a:t>Fotografie: vlastní tvorba autora.</a:t>
            </a:r>
            <a:endParaRPr lang="cs-CZ" sz="1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42</TotalTime>
  <Words>620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 </vt:lpstr>
      <vt:lpstr>Anotace</vt:lpstr>
      <vt:lpstr>Bažant obecný</vt:lpstr>
      <vt:lpstr>Způsob života, vzhled.</vt:lpstr>
      <vt:lpstr>Poznáš kohouta a slepici bažanta?</vt:lpstr>
      <vt:lpstr>Otázky a úkoly</vt:lpstr>
      <vt:lpstr>Srnec obecný</vt:lpstr>
      <vt:lpstr>Prezentace aplikace PowerPoint</vt:lpstr>
      <vt:lpstr>Srnec při říji honí srnu po pravidelných trasách, takže často jsou vidět v obilí nebo na loukách vyběhané osmičky. V říji srnec reaguje na pískání srny. Srnčí říje probíhá v teplých červencových a srpnových dnech. Srna je březí asi 40 týdnů. Z toho několik týdnů probíhá takzvaná utajená březost, kdy se vajíčko nevyvíjí. V květnu až červnu vrhá jedno až tři srnčata. Rodí se s otevřenýma očima po dnou až třech týdnech je matka přestává kojit. Úplně se osamostatní po roce života. Pohlavně dospívají ve dvou letech.</vt:lpstr>
      <vt:lpstr>Otázky a úkoly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Ladislav Charvát</dc:creator>
  <cp:lastModifiedBy>Martin Králík</cp:lastModifiedBy>
  <cp:revision>9</cp:revision>
  <dcterms:created xsi:type="dcterms:W3CDTF">2012-02-26T14:58:35Z</dcterms:created>
  <dcterms:modified xsi:type="dcterms:W3CDTF">2012-03-28T12:33:56Z</dcterms:modified>
</cp:coreProperties>
</file>