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16"/>
  </p:notesMasterIdLst>
  <p:sldIdLst>
    <p:sldId id="269" r:id="rId3"/>
    <p:sldId id="268" r:id="rId4"/>
    <p:sldId id="256" r:id="rId5"/>
    <p:sldId id="257" r:id="rId6"/>
    <p:sldId id="258" r:id="rId7"/>
    <p:sldId id="259" r:id="rId8"/>
    <p:sldId id="262" r:id="rId9"/>
    <p:sldId id="263" r:id="rId10"/>
    <p:sldId id="264" r:id="rId11"/>
    <p:sldId id="265" r:id="rId12"/>
    <p:sldId id="266" r:id="rId13"/>
    <p:sldId id="267" r:id="rId14"/>
    <p:sldId id="26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0A8C5B3-1392-4B21-A3AE-CA238C990842}" type="datetimeFigureOut">
              <a:rPr lang="en-GB" smtClean="0"/>
              <a:pPr/>
              <a:t>18/03/2014</a:t>
            </a:fld>
            <a:endParaRPr lang="en-GB"/>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GB"/>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C2DABC-CCFB-44D7-A0E5-6C6BC09AFCD5}" type="slidenum">
              <a:rPr lang="en-GB" smtClean="0"/>
              <a:pPr/>
              <a:t>‹#›</a:t>
            </a:fld>
            <a:endParaRPr lang="en-GB"/>
          </a:p>
        </p:txBody>
      </p:sp>
    </p:spTree>
    <p:extLst>
      <p:ext uri="{BB962C8B-B14F-4D97-AF65-F5344CB8AC3E}">
        <p14:creationId xmlns:p14="http://schemas.microsoft.com/office/powerpoint/2010/main" xmlns="" val="158911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1032DC54-DDA7-4A20-8A1B-9237F47FEBC3}" type="slidenum">
              <a:rPr lang="cs-CZ" smtClean="0">
                <a:solidFill>
                  <a:prstClr val="black"/>
                </a:solidFill>
              </a:rPr>
              <a:pPr/>
              <a:t>1</a:t>
            </a:fld>
            <a:endParaRPr lang="cs-CZ">
              <a:solidFill>
                <a:prstClr val="black"/>
              </a:solidFill>
            </a:endParaRPr>
          </a:p>
        </p:txBody>
      </p:sp>
    </p:spTree>
    <p:extLst>
      <p:ext uri="{BB962C8B-B14F-4D97-AF65-F5344CB8AC3E}">
        <p14:creationId xmlns:p14="http://schemas.microsoft.com/office/powerpoint/2010/main" xmlns="" val="5891449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2"/>
      </p:bgRef>
    </p:bg>
    <p:spTree>
      <p:nvGrpSpPr>
        <p:cNvPr id="1" name=""/>
        <p:cNvGrpSpPr/>
        <p:nvPr/>
      </p:nvGrpSpPr>
      <p:grpSpPr>
        <a:xfrm>
          <a:off x="0" y="0"/>
          <a:ext cx="0" cy="0"/>
          <a:chOff x="0" y="0"/>
          <a:chExt cx="0" cy="0"/>
        </a:xfrm>
      </p:grpSpPr>
      <p:sp>
        <p:nvSpPr>
          <p:cNvPr id="7" name="Obdélní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Nadpis 7"/>
          <p:cNvSpPr>
            <a:spLocks noGrp="1"/>
          </p:cNvSpPr>
          <p:nvPr>
            <p:ph type="ctrTitle"/>
          </p:nvPr>
        </p:nvSpPr>
        <p:spPr>
          <a:xfrm>
            <a:off x="2362200" y="4038600"/>
            <a:ext cx="6477000" cy="1828800"/>
          </a:xfrm>
        </p:spPr>
        <p:txBody>
          <a:bodyPr anchor="b"/>
          <a:lstStyle>
            <a:lvl1pPr>
              <a:defRPr cap="all" baseline="0"/>
            </a:lvl1pPr>
          </a:lstStyle>
          <a:p>
            <a:r>
              <a:rPr kumimoji="0" lang="cs-CZ" smtClean="0"/>
              <a:t>Kliknutím lze upravit styl.</a:t>
            </a:r>
            <a:endParaRPr kumimoji="0" lang="en-US"/>
          </a:p>
        </p:txBody>
      </p:sp>
      <p:sp>
        <p:nvSpPr>
          <p:cNvPr id="9" name="Podnadpis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Zástupný symbol pro datum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CECA1704-E7FD-4FBA-AC84-B1258B1D552C}" type="datetimeFigureOut">
              <a:rPr lang="en-GB" smtClean="0"/>
              <a:pPr/>
              <a:t>18/03/2014</a:t>
            </a:fld>
            <a:endParaRPr lang="en-GB"/>
          </a:p>
        </p:txBody>
      </p:sp>
      <p:sp>
        <p:nvSpPr>
          <p:cNvPr id="17" name="Zástupný symbol pro zápatí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GB"/>
          </a:p>
        </p:txBody>
      </p:sp>
      <p:sp>
        <p:nvSpPr>
          <p:cNvPr id="29" name="Zástupný symbol pro číslo snímku 28"/>
          <p:cNvSpPr>
            <a:spLocks noGrp="1"/>
          </p:cNvSpPr>
          <p:nvPr>
            <p:ph type="sldNum" sz="quarter" idx="12"/>
          </p:nvPr>
        </p:nvSpPr>
        <p:spPr>
          <a:xfrm>
            <a:off x="8001000" y="228600"/>
            <a:ext cx="838200" cy="381000"/>
          </a:xfrm>
        </p:spPr>
        <p:txBody>
          <a:bodyPr/>
          <a:lstStyle>
            <a:lvl1pPr>
              <a:defRPr>
                <a:solidFill>
                  <a:schemeClr val="tx2"/>
                </a:solidFill>
              </a:defRPr>
            </a:lvl1pPr>
          </a:lstStyle>
          <a:p>
            <a:fld id="{A8FD77B1-E78B-4CAD-A34B-AE7F68E5ADBA}"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12648" y="228600"/>
            <a:ext cx="8153400" cy="990600"/>
          </a:xfrm>
        </p:spPr>
        <p:txBody>
          <a:bodyPr/>
          <a:lstStyle/>
          <a:p>
            <a:r>
              <a:rPr kumimoji="0" lang="cs-CZ" smtClean="0"/>
              <a:t>Kliknutím lze upravit styl.</a:t>
            </a:r>
            <a:endParaRPr kumimoji="0" lang="en-US"/>
          </a:p>
        </p:txBody>
      </p:sp>
      <p:sp>
        <p:nvSpPr>
          <p:cNvPr id="4" name="Zástupný symbol pro datum 3"/>
          <p:cNvSpPr>
            <a:spLocks noGrp="1"/>
          </p:cNvSpPr>
          <p:nvPr>
            <p:ph type="dt" sz="half" idx="10"/>
          </p:nvPr>
        </p:nvSpPr>
        <p:spPr/>
        <p:txBody>
          <a:bodyPr/>
          <a:lstStyle/>
          <a:p>
            <a:fld id="{CECA1704-E7FD-4FBA-AC84-B1258B1D552C}" type="datetimeFigureOut">
              <a:rPr lang="en-GB" smtClean="0"/>
              <a:pPr/>
              <a:t>18/03/2014</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lvl1pPr>
              <a:defRPr>
                <a:solidFill>
                  <a:srgbClr val="FFFFFF"/>
                </a:solidFill>
              </a:defRPr>
            </a:lvl1pPr>
          </a:lstStyle>
          <a:p>
            <a:fld id="{A8FD77B1-E78B-4CAD-A34B-AE7F68E5ADBA}" type="slidenum">
              <a:rPr lang="en-GB" smtClean="0"/>
              <a:pPr/>
              <a:t>‹#›</a:t>
            </a:fld>
            <a:endParaRPr lang="en-GB"/>
          </a:p>
        </p:txBody>
      </p:sp>
      <p:sp>
        <p:nvSpPr>
          <p:cNvPr id="8" name="Zástupný symbol pro obsah 7"/>
          <p:cNvSpPr>
            <a:spLocks noGrp="1"/>
          </p:cNvSpPr>
          <p:nvPr>
            <p:ph sz="quarter" idx="1"/>
          </p:nvPr>
        </p:nvSpPr>
        <p:spPr>
          <a:xfrm>
            <a:off x="612648" y="1600200"/>
            <a:ext cx="8153400" cy="44958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1"/>
      </p:bgRef>
    </p:bg>
    <p:spTree>
      <p:nvGrpSpPr>
        <p:cNvPr id="1" name=""/>
        <p:cNvGrpSpPr/>
        <p:nvPr/>
      </p:nvGrpSpPr>
      <p:grpSpPr>
        <a:xfrm>
          <a:off x="0" y="0"/>
          <a:ext cx="0" cy="0"/>
          <a:chOff x="0" y="0"/>
          <a:chExt cx="0" cy="0"/>
        </a:xfrm>
      </p:grpSpPr>
      <p:sp>
        <p:nvSpPr>
          <p:cNvPr id="3" name="Zástupný symbol pro text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7" name="Obdélní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bdélní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Obdélní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cs-CZ" smtClean="0"/>
              <a:t>Kliknutím lze upravit styl.</a:t>
            </a:r>
            <a:endParaRPr kumimoji="0" lang="en-US"/>
          </a:p>
        </p:txBody>
      </p:sp>
      <p:sp>
        <p:nvSpPr>
          <p:cNvPr id="12" name="Zástupný symbol pro datum 11"/>
          <p:cNvSpPr>
            <a:spLocks noGrp="1"/>
          </p:cNvSpPr>
          <p:nvPr>
            <p:ph type="dt" sz="half" idx="10"/>
          </p:nvPr>
        </p:nvSpPr>
        <p:spPr/>
        <p:txBody>
          <a:bodyPr/>
          <a:lstStyle/>
          <a:p>
            <a:fld id="{CECA1704-E7FD-4FBA-AC84-B1258B1D552C}" type="datetimeFigureOut">
              <a:rPr lang="en-GB" smtClean="0"/>
              <a:pPr/>
              <a:t>18/03/2014</a:t>
            </a:fld>
            <a:endParaRPr lang="en-GB"/>
          </a:p>
        </p:txBody>
      </p:sp>
      <p:sp>
        <p:nvSpPr>
          <p:cNvPr id="13" name="Zástupný symbol pro číslo snímku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A8FD77B1-E78B-4CAD-A34B-AE7F68E5ADBA}" type="slidenum">
              <a:rPr lang="en-GB" smtClean="0"/>
              <a:pPr/>
              <a:t>‹#›</a:t>
            </a:fld>
            <a:endParaRPr lang="en-GB"/>
          </a:p>
        </p:txBody>
      </p:sp>
      <p:sp>
        <p:nvSpPr>
          <p:cNvPr id="14" name="Zástupný symbol pro zápatí 13"/>
          <p:cNvSpPr>
            <a:spLocks noGrp="1"/>
          </p:cNvSpPr>
          <p:nvPr>
            <p:ph type="ftr" sz="quarter" idx="12"/>
          </p:nvPr>
        </p:nvSpPr>
        <p:spPr/>
        <p:txBody>
          <a:bodyPr/>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9" name="Zástupný symbol pro obsah 8"/>
          <p:cNvSpPr>
            <a:spLocks noGrp="1"/>
          </p:cNvSpPr>
          <p:nvPr>
            <p:ph sz="quarter" idx="1"/>
          </p:nvPr>
        </p:nvSpPr>
        <p:spPr>
          <a:xfrm>
            <a:off x="609600" y="1589567"/>
            <a:ext cx="38862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844901" y="1589567"/>
            <a:ext cx="38862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8" name="Zástupný symbol pro datum 7"/>
          <p:cNvSpPr>
            <a:spLocks noGrp="1"/>
          </p:cNvSpPr>
          <p:nvPr>
            <p:ph type="dt" sz="half" idx="15"/>
          </p:nvPr>
        </p:nvSpPr>
        <p:spPr/>
        <p:txBody>
          <a:bodyPr rtlCol="0"/>
          <a:lstStyle/>
          <a:p>
            <a:fld id="{CECA1704-E7FD-4FBA-AC84-B1258B1D552C}" type="datetimeFigureOut">
              <a:rPr lang="en-GB" smtClean="0"/>
              <a:pPr/>
              <a:t>18/03/2014</a:t>
            </a:fld>
            <a:endParaRPr lang="en-GB"/>
          </a:p>
        </p:txBody>
      </p:sp>
      <p:sp>
        <p:nvSpPr>
          <p:cNvPr id="10" name="Zástupný symbol pro číslo snímku 9"/>
          <p:cNvSpPr>
            <a:spLocks noGrp="1"/>
          </p:cNvSpPr>
          <p:nvPr>
            <p:ph type="sldNum" sz="quarter" idx="16"/>
          </p:nvPr>
        </p:nvSpPr>
        <p:spPr/>
        <p:txBody>
          <a:bodyPr rtlCol="0"/>
          <a:lstStyle/>
          <a:p>
            <a:fld id="{A8FD77B1-E78B-4CAD-A34B-AE7F68E5ADBA}" type="slidenum">
              <a:rPr lang="en-GB" smtClean="0"/>
              <a:pPr/>
              <a:t>‹#›</a:t>
            </a:fld>
            <a:endParaRPr lang="en-GB"/>
          </a:p>
        </p:txBody>
      </p:sp>
      <p:sp>
        <p:nvSpPr>
          <p:cNvPr id="12" name="Zástupný symbol pro zápatí 11"/>
          <p:cNvSpPr>
            <a:spLocks noGrp="1"/>
          </p:cNvSpPr>
          <p:nvPr>
            <p:ph type="ftr" sz="quarter" idx="17"/>
          </p:nvPr>
        </p:nvSpPr>
        <p:spPr/>
        <p:txBody>
          <a:bodyPr rtlCol="0"/>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533400" y="273050"/>
            <a:ext cx="8153400" cy="869950"/>
          </a:xfrm>
        </p:spPr>
        <p:txBody>
          <a:bodyPr anchor="ctr"/>
          <a:lstStyle>
            <a:lvl1pPr>
              <a:defRPr/>
            </a:lvl1pPr>
          </a:lstStyle>
          <a:p>
            <a:r>
              <a:rPr kumimoji="0" lang="cs-CZ" smtClean="0"/>
              <a:t>Kliknutím lze upravit styl.</a:t>
            </a:r>
            <a:endParaRPr kumimoji="0" lang="en-US"/>
          </a:p>
        </p:txBody>
      </p:sp>
      <p:sp>
        <p:nvSpPr>
          <p:cNvPr id="11" name="Zástupný symbol pro obsah 10"/>
          <p:cNvSpPr>
            <a:spLocks noGrp="1"/>
          </p:cNvSpPr>
          <p:nvPr>
            <p:ph sz="quarter" idx="2"/>
          </p:nvPr>
        </p:nvSpPr>
        <p:spPr>
          <a:xfrm>
            <a:off x="609600" y="2438400"/>
            <a:ext cx="3886200" cy="35814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800600" y="2438400"/>
            <a:ext cx="3886200" cy="35814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Zástupný symbol pro datum 9"/>
          <p:cNvSpPr>
            <a:spLocks noGrp="1"/>
          </p:cNvSpPr>
          <p:nvPr>
            <p:ph type="dt" sz="half" idx="15"/>
          </p:nvPr>
        </p:nvSpPr>
        <p:spPr/>
        <p:txBody>
          <a:bodyPr rtlCol="0"/>
          <a:lstStyle/>
          <a:p>
            <a:fld id="{CECA1704-E7FD-4FBA-AC84-B1258B1D552C}" type="datetimeFigureOut">
              <a:rPr lang="en-GB" smtClean="0"/>
              <a:pPr/>
              <a:t>18/03/2014</a:t>
            </a:fld>
            <a:endParaRPr lang="en-GB"/>
          </a:p>
        </p:txBody>
      </p:sp>
      <p:sp>
        <p:nvSpPr>
          <p:cNvPr id="12" name="Zástupný symbol pro číslo snímku 11"/>
          <p:cNvSpPr>
            <a:spLocks noGrp="1"/>
          </p:cNvSpPr>
          <p:nvPr>
            <p:ph type="sldNum" sz="quarter" idx="16"/>
          </p:nvPr>
        </p:nvSpPr>
        <p:spPr/>
        <p:txBody>
          <a:bodyPr rtlCol="0"/>
          <a:lstStyle/>
          <a:p>
            <a:fld id="{A8FD77B1-E78B-4CAD-A34B-AE7F68E5ADBA}" type="slidenum">
              <a:rPr lang="en-GB" smtClean="0"/>
              <a:pPr/>
              <a:t>‹#›</a:t>
            </a:fld>
            <a:endParaRPr lang="en-GB"/>
          </a:p>
        </p:txBody>
      </p:sp>
      <p:sp>
        <p:nvSpPr>
          <p:cNvPr id="14" name="Zástupný symbol pro zápatí 13"/>
          <p:cNvSpPr>
            <a:spLocks noGrp="1"/>
          </p:cNvSpPr>
          <p:nvPr>
            <p:ph type="ftr" sz="quarter" idx="17"/>
          </p:nvPr>
        </p:nvSpPr>
        <p:spPr/>
        <p:txBody>
          <a:bodyPr rtlCol="0"/>
          <a:lstStyle/>
          <a:p>
            <a:endParaRPr lang="en-GB"/>
          </a:p>
        </p:txBody>
      </p:sp>
      <p:sp>
        <p:nvSpPr>
          <p:cNvPr id="16" name="Zástupný symbol pro text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
        <p:nvSpPr>
          <p:cNvPr id="15" name="Zástupný symbol pro text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p>
            <a:fld id="{CECA1704-E7FD-4FBA-AC84-B1258B1D552C}" type="datetimeFigureOut">
              <a:rPr lang="en-GB" smtClean="0"/>
              <a:pPr/>
              <a:t>18/03/2014</a:t>
            </a:fld>
            <a:endParaRPr lang="en-GB"/>
          </a:p>
        </p:txBody>
      </p:sp>
      <p:sp>
        <p:nvSpPr>
          <p:cNvPr id="4" name="Zástupný symbol pro zápatí 3"/>
          <p:cNvSpPr>
            <a:spLocks noGrp="1"/>
          </p:cNvSpPr>
          <p:nvPr>
            <p:ph type="ftr" sz="quarter" idx="11"/>
          </p:nvPr>
        </p:nvSpPr>
        <p:spPr/>
        <p:txBody>
          <a:bodyPr/>
          <a:lstStyle/>
          <a:p>
            <a:endParaRPr lang="en-GB"/>
          </a:p>
        </p:txBody>
      </p:sp>
      <p:sp>
        <p:nvSpPr>
          <p:cNvPr id="5" name="Zástupný symbol pro číslo snímku 4"/>
          <p:cNvSpPr>
            <a:spLocks noGrp="1"/>
          </p:cNvSpPr>
          <p:nvPr>
            <p:ph type="sldNum" sz="quarter" idx="12"/>
          </p:nvPr>
        </p:nvSpPr>
        <p:spPr/>
        <p:txBody>
          <a:bodyPr/>
          <a:lstStyle>
            <a:lvl1pPr>
              <a:defRPr>
                <a:solidFill>
                  <a:srgbClr val="FFFFFF"/>
                </a:solidFill>
              </a:defRPr>
            </a:lvl1pPr>
          </a:lstStyle>
          <a:p>
            <a:fld id="{A8FD77B1-E78B-4CAD-A34B-AE7F68E5ADBA}"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ECA1704-E7FD-4FBA-AC84-B1258B1D552C}" type="datetimeFigureOut">
              <a:rPr lang="en-GB" smtClean="0"/>
              <a:pPr/>
              <a:t>18/03/2014</a:t>
            </a:fld>
            <a:endParaRPr lang="en-GB"/>
          </a:p>
        </p:txBody>
      </p:sp>
      <p:sp>
        <p:nvSpPr>
          <p:cNvPr id="3" name="Zástupný symbol pro zápatí 2"/>
          <p:cNvSpPr>
            <a:spLocks noGrp="1"/>
          </p:cNvSpPr>
          <p:nvPr>
            <p:ph type="ftr" sz="quarter" idx="11"/>
          </p:nvPr>
        </p:nvSpPr>
        <p:spPr/>
        <p:txBody>
          <a:bodyPr/>
          <a:lstStyle/>
          <a:p>
            <a:endParaRPr lang="en-GB"/>
          </a:p>
        </p:txBody>
      </p:sp>
      <p:sp>
        <p:nvSpPr>
          <p:cNvPr id="4" name="Zástupný symbol pro číslo snímku 3"/>
          <p:cNvSpPr>
            <a:spLocks noGrp="1"/>
          </p:cNvSpPr>
          <p:nvPr>
            <p:ph type="sldNum" sz="quarter" idx="12"/>
          </p:nvPr>
        </p:nvSpPr>
        <p:spPr>
          <a:xfrm>
            <a:off x="0" y="6248400"/>
            <a:ext cx="533400" cy="381000"/>
          </a:xfrm>
        </p:spPr>
        <p:txBody>
          <a:bodyPr/>
          <a:lstStyle>
            <a:lvl1pPr>
              <a:defRPr>
                <a:solidFill>
                  <a:schemeClr val="tx2"/>
                </a:solidFill>
              </a:defRPr>
            </a:lvl1pPr>
          </a:lstStyle>
          <a:p>
            <a:fld id="{A8FD77B1-E78B-4CAD-A34B-AE7F68E5ADBA}"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50"/>
            <a:ext cx="8077200" cy="869950"/>
          </a:xfrm>
        </p:spPr>
        <p:txBody>
          <a:bodyPr anchor="ctr"/>
          <a:lstStyle>
            <a:lvl1pPr algn="l">
              <a:buNone/>
              <a:defRPr sz="4400" b="0"/>
            </a:lvl1pPr>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p>
            <a:fld id="{CECA1704-E7FD-4FBA-AC84-B1258B1D552C}" type="datetimeFigureOut">
              <a:rPr lang="en-GB" smtClean="0"/>
              <a:pPr/>
              <a:t>18/03/2014</a:t>
            </a:fld>
            <a:endParaRPr lang="en-GB"/>
          </a:p>
        </p:txBody>
      </p:sp>
      <p:sp>
        <p:nvSpPr>
          <p:cNvPr id="6" name="Zástupný symbol pro zápatí 5"/>
          <p:cNvSpPr>
            <a:spLocks noGrp="1"/>
          </p:cNvSpPr>
          <p:nvPr>
            <p:ph type="ftr" sz="quarter" idx="11"/>
          </p:nvPr>
        </p:nvSpPr>
        <p:spPr/>
        <p:txBody>
          <a:bodyPr/>
          <a:lstStyle/>
          <a:p>
            <a:endParaRPr lang="en-GB"/>
          </a:p>
        </p:txBody>
      </p:sp>
      <p:sp>
        <p:nvSpPr>
          <p:cNvPr id="7" name="Zástupný symbol pro číslo snímku 6"/>
          <p:cNvSpPr>
            <a:spLocks noGrp="1"/>
          </p:cNvSpPr>
          <p:nvPr>
            <p:ph type="sldNum" sz="quarter" idx="12"/>
          </p:nvPr>
        </p:nvSpPr>
        <p:spPr/>
        <p:txBody>
          <a:bodyPr/>
          <a:lstStyle>
            <a:lvl1pPr>
              <a:defRPr>
                <a:solidFill>
                  <a:srgbClr val="FFFFFF"/>
                </a:solidFill>
              </a:defRPr>
            </a:lvl1pPr>
          </a:lstStyle>
          <a:p>
            <a:fld id="{A8FD77B1-E78B-4CAD-A34B-AE7F68E5ADBA}" type="slidenum">
              <a:rPr lang="en-GB" smtClean="0"/>
              <a:pPr/>
              <a:t>‹#›</a:t>
            </a:fld>
            <a:endParaRPr lang="en-GB"/>
          </a:p>
        </p:txBody>
      </p:sp>
      <p:sp>
        <p:nvSpPr>
          <p:cNvPr id="3" name="Zástupný symbol pro text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9" name="Zástupný symbol pro obsah 8"/>
          <p:cNvSpPr>
            <a:spLocks noGrp="1"/>
          </p:cNvSpPr>
          <p:nvPr>
            <p:ph sz="quarter" idx="1"/>
          </p:nvPr>
        </p:nvSpPr>
        <p:spPr>
          <a:xfrm>
            <a:off x="2362200" y="1752600"/>
            <a:ext cx="6400800" cy="44196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3">
        <a:schemeClr val="bg2"/>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cs-CZ" smtClean="0"/>
              <a:t>Kliknutím lze upravit styly předlohy textu.</a:t>
            </a:r>
          </a:p>
        </p:txBody>
      </p:sp>
      <p:sp>
        <p:nvSpPr>
          <p:cNvPr id="8" name="Obdélní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Obdélní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Nadpis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cs-CZ" smtClean="0"/>
              <a:t>Kliknutím lze upravit styl.</a:t>
            </a:r>
            <a:endParaRPr kumimoji="0" lang="en-US"/>
          </a:p>
        </p:txBody>
      </p:sp>
      <p:sp>
        <p:nvSpPr>
          <p:cNvPr id="11" name="Obdélní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Zástupný symbol pro datum 11"/>
          <p:cNvSpPr>
            <a:spLocks noGrp="1"/>
          </p:cNvSpPr>
          <p:nvPr>
            <p:ph type="dt" sz="half" idx="10"/>
          </p:nvPr>
        </p:nvSpPr>
        <p:spPr>
          <a:xfrm>
            <a:off x="6248400" y="6248400"/>
            <a:ext cx="2667000" cy="365125"/>
          </a:xfrm>
        </p:spPr>
        <p:txBody>
          <a:bodyPr rtlCol="0"/>
          <a:lstStyle/>
          <a:p>
            <a:fld id="{CECA1704-E7FD-4FBA-AC84-B1258B1D552C}" type="datetimeFigureOut">
              <a:rPr lang="en-GB" smtClean="0"/>
              <a:pPr/>
              <a:t>18/03/2014</a:t>
            </a:fld>
            <a:endParaRPr lang="en-GB"/>
          </a:p>
        </p:txBody>
      </p:sp>
      <p:sp>
        <p:nvSpPr>
          <p:cNvPr id="13" name="Zástupný symbol pro číslo snímku 12"/>
          <p:cNvSpPr>
            <a:spLocks noGrp="1"/>
          </p:cNvSpPr>
          <p:nvPr>
            <p:ph type="sldNum" sz="quarter" idx="11"/>
          </p:nvPr>
        </p:nvSpPr>
        <p:spPr>
          <a:xfrm>
            <a:off x="0" y="4667249"/>
            <a:ext cx="1447800" cy="663578"/>
          </a:xfrm>
        </p:spPr>
        <p:txBody>
          <a:bodyPr rtlCol="0"/>
          <a:lstStyle>
            <a:lvl1pPr>
              <a:defRPr sz="2800"/>
            </a:lvl1pPr>
          </a:lstStyle>
          <a:p>
            <a:fld id="{A8FD77B1-E78B-4CAD-A34B-AE7F68E5ADBA}" type="slidenum">
              <a:rPr lang="en-GB" smtClean="0"/>
              <a:pPr/>
              <a:t>‹#›</a:t>
            </a:fld>
            <a:endParaRPr lang="en-GB"/>
          </a:p>
        </p:txBody>
      </p:sp>
      <p:sp>
        <p:nvSpPr>
          <p:cNvPr id="14" name="Zástupný symbol pro zápatí 13"/>
          <p:cNvSpPr>
            <a:spLocks noGrp="1"/>
          </p:cNvSpPr>
          <p:nvPr>
            <p:ph type="ftr" sz="quarter" idx="12"/>
          </p:nvPr>
        </p:nvSpPr>
        <p:spPr>
          <a:xfrm>
            <a:off x="1600200" y="6248206"/>
            <a:ext cx="4572000" cy="365125"/>
          </a:xfrm>
        </p:spPr>
        <p:txBody>
          <a:bodyPr rtlCol="0"/>
          <a:lstStyle/>
          <a:p>
            <a:endParaRPr lang="en-GB"/>
          </a:p>
        </p:txBody>
      </p:sp>
      <p:sp>
        <p:nvSpPr>
          <p:cNvPr id="3" name="Zástupný symbol pro obrázek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cs-CZ" smtClean="0"/>
              <a:t>Kliknutím na ikonu přidáte obrázek.</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CECA1704-E7FD-4FBA-AC84-B1258B1D552C}" type="datetimeFigureOut">
              <a:rPr lang="en-GB" smtClean="0"/>
              <a:pPr/>
              <a:t>18/03/2014</a:t>
            </a:fld>
            <a:endParaRPr lang="en-GB"/>
          </a:p>
        </p:txBody>
      </p:sp>
      <p:sp>
        <p:nvSpPr>
          <p:cNvPr id="5" name="Zástupný symbol pro zápatí 4"/>
          <p:cNvSpPr>
            <a:spLocks noGrp="1"/>
          </p:cNvSpPr>
          <p:nvPr>
            <p:ph type="ftr" sz="quarter" idx="11"/>
          </p:nvPr>
        </p:nvSpPr>
        <p:spPr/>
        <p:txBody>
          <a:bodyPr/>
          <a:lstStyle/>
          <a:p>
            <a:endParaRPr lang="en-GB"/>
          </a:p>
        </p:txBody>
      </p:sp>
      <p:sp>
        <p:nvSpPr>
          <p:cNvPr id="6" name="Zástupný symbol pro číslo snímku 5"/>
          <p:cNvSpPr>
            <a:spLocks noGrp="1"/>
          </p:cNvSpPr>
          <p:nvPr>
            <p:ph type="sldNum" sz="quarter" idx="12"/>
          </p:nvPr>
        </p:nvSpPr>
        <p:spPr/>
        <p:txBody>
          <a:bodyPr/>
          <a:lstStyle/>
          <a:p>
            <a:fld id="{A8FD77B1-E78B-4CAD-A34B-AE7F68E5ADBA}"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bg>
      <p:bgRef idx="1001">
        <a:schemeClr val="bg1"/>
      </p:bgRef>
    </p:bg>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53200" y="609600"/>
            <a:ext cx="2057400" cy="5516563"/>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609600"/>
            <a:ext cx="5562600" cy="5516564"/>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a:xfrm>
            <a:off x="6553200" y="6248402"/>
            <a:ext cx="2209800" cy="365125"/>
          </a:xfrm>
        </p:spPr>
        <p:txBody>
          <a:bodyPr/>
          <a:lstStyle/>
          <a:p>
            <a:fld id="{CECA1704-E7FD-4FBA-AC84-B1258B1D552C}" type="datetimeFigureOut">
              <a:rPr lang="en-GB" smtClean="0"/>
              <a:pPr/>
              <a:t>18/03/2014</a:t>
            </a:fld>
            <a:endParaRPr lang="en-GB"/>
          </a:p>
        </p:txBody>
      </p:sp>
      <p:sp>
        <p:nvSpPr>
          <p:cNvPr id="5" name="Zástupný symbol pro zápatí 4"/>
          <p:cNvSpPr>
            <a:spLocks noGrp="1"/>
          </p:cNvSpPr>
          <p:nvPr>
            <p:ph type="ftr" sz="quarter" idx="11"/>
          </p:nvPr>
        </p:nvSpPr>
        <p:spPr>
          <a:xfrm>
            <a:off x="457201" y="6248207"/>
            <a:ext cx="5573483" cy="365125"/>
          </a:xfrm>
        </p:spPr>
        <p:txBody>
          <a:bodyPr/>
          <a:lstStyle/>
          <a:p>
            <a:endParaRPr lang="en-GB"/>
          </a:p>
        </p:txBody>
      </p:sp>
      <p:sp>
        <p:nvSpPr>
          <p:cNvPr id="7" name="Obdélní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Obdélní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Obdélní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Zástupný symbol pro číslo snímku 5"/>
          <p:cNvSpPr>
            <a:spLocks noGrp="1"/>
          </p:cNvSpPr>
          <p:nvPr>
            <p:ph type="sldNum" sz="quarter" idx="12"/>
          </p:nvPr>
        </p:nvSpPr>
        <p:spPr>
          <a:xfrm rot="5400000">
            <a:off x="5989638" y="144462"/>
            <a:ext cx="533400" cy="244476"/>
          </a:xfrm>
        </p:spPr>
        <p:txBody>
          <a:bodyPr/>
          <a:lstStyle/>
          <a:p>
            <a:fld id="{A8FD77B1-E78B-4CAD-A34B-AE7F68E5ADBA}"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5019BB93-345A-4E9C-A89B-38BBF77BCBBD}" type="datetimeFigureOut">
              <a:rPr lang="cs-CZ" smtClean="0">
                <a:solidFill>
                  <a:prstClr val="black">
                    <a:tint val="75000"/>
                  </a:prstClr>
                </a:solidFill>
              </a:rPr>
              <a:pPr/>
              <a:t>18.3.2014</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BCE28582-1C5C-4D5B-9AEA-DD763F111097}"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xmlns="" val="280874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019BB93-345A-4E9C-A89B-38BBF77BCBBD}" type="datetimeFigureOut">
              <a:rPr lang="cs-CZ" smtClean="0">
                <a:solidFill>
                  <a:prstClr val="black">
                    <a:tint val="75000"/>
                  </a:prstClr>
                </a:solidFill>
              </a:rPr>
              <a:pPr/>
              <a:t>18.3.2014</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BCE28582-1C5C-4D5B-9AEA-DD763F111097}"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xmlns="" val="5394678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5019BB93-345A-4E9C-A89B-38BBF77BCBBD}" type="datetimeFigureOut">
              <a:rPr lang="cs-CZ" smtClean="0">
                <a:solidFill>
                  <a:prstClr val="black">
                    <a:tint val="75000"/>
                  </a:prstClr>
                </a:solidFill>
              </a:rPr>
              <a:pPr/>
              <a:t>18.3.2014</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BCE28582-1C5C-4D5B-9AEA-DD763F111097}"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xmlns="" val="28781789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5019BB93-345A-4E9C-A89B-38BBF77BCBBD}" type="datetimeFigureOut">
              <a:rPr lang="cs-CZ" smtClean="0">
                <a:solidFill>
                  <a:prstClr val="black">
                    <a:tint val="75000"/>
                  </a:prstClr>
                </a:solidFill>
              </a:rPr>
              <a:pPr/>
              <a:t>18.3.2014</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BCE28582-1C5C-4D5B-9AEA-DD763F111097}"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xmlns="" val="24553825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5019BB93-345A-4E9C-A89B-38BBF77BCBBD}" type="datetimeFigureOut">
              <a:rPr lang="cs-CZ" smtClean="0">
                <a:solidFill>
                  <a:prstClr val="black">
                    <a:tint val="75000"/>
                  </a:prstClr>
                </a:solidFill>
              </a:rPr>
              <a:pPr/>
              <a:t>18.3.2014</a:t>
            </a:fld>
            <a:endParaRPr lang="cs-CZ">
              <a:solidFill>
                <a:prstClr val="black">
                  <a:tint val="75000"/>
                </a:prstClr>
              </a:solidFill>
            </a:endParaRPr>
          </a:p>
        </p:txBody>
      </p:sp>
      <p:sp>
        <p:nvSpPr>
          <p:cNvPr id="8" name="Zástupný symbol pro zápatí 7"/>
          <p:cNvSpPr>
            <a:spLocks noGrp="1"/>
          </p:cNvSpPr>
          <p:nvPr>
            <p:ph type="ftr" sz="quarter" idx="11"/>
          </p:nvPr>
        </p:nvSpPr>
        <p:spPr/>
        <p:txBody>
          <a:bodyPr/>
          <a:lstStyle/>
          <a:p>
            <a:endParaRPr lang="cs-CZ">
              <a:solidFill>
                <a:prstClr val="black">
                  <a:tint val="75000"/>
                </a:prstClr>
              </a:solidFill>
            </a:endParaRPr>
          </a:p>
        </p:txBody>
      </p:sp>
      <p:sp>
        <p:nvSpPr>
          <p:cNvPr id="9" name="Zástupný symbol pro číslo snímku 8"/>
          <p:cNvSpPr>
            <a:spLocks noGrp="1"/>
          </p:cNvSpPr>
          <p:nvPr>
            <p:ph type="sldNum" sz="quarter" idx="12"/>
          </p:nvPr>
        </p:nvSpPr>
        <p:spPr/>
        <p:txBody>
          <a:bodyPr/>
          <a:lstStyle/>
          <a:p>
            <a:fld id="{BCE28582-1C5C-4D5B-9AEA-DD763F111097}"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xmlns="" val="28890311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5019BB93-345A-4E9C-A89B-38BBF77BCBBD}" type="datetimeFigureOut">
              <a:rPr lang="cs-CZ" smtClean="0">
                <a:solidFill>
                  <a:prstClr val="black">
                    <a:tint val="75000"/>
                  </a:prstClr>
                </a:solidFill>
              </a:rPr>
              <a:pPr/>
              <a:t>18.3.2014</a:t>
            </a:fld>
            <a:endParaRPr lang="cs-CZ">
              <a:solidFill>
                <a:prstClr val="black">
                  <a:tint val="75000"/>
                </a:prstClr>
              </a:solidFill>
            </a:endParaRPr>
          </a:p>
        </p:txBody>
      </p:sp>
      <p:sp>
        <p:nvSpPr>
          <p:cNvPr id="4" name="Zástupný symbol pro zápatí 3"/>
          <p:cNvSpPr>
            <a:spLocks noGrp="1"/>
          </p:cNvSpPr>
          <p:nvPr>
            <p:ph type="ftr" sz="quarter" idx="11"/>
          </p:nvPr>
        </p:nvSpPr>
        <p:spPr/>
        <p:txBody>
          <a:bodyPr/>
          <a:lstStyle/>
          <a:p>
            <a:endParaRPr lang="cs-CZ">
              <a:solidFill>
                <a:prstClr val="black">
                  <a:tint val="75000"/>
                </a:prstClr>
              </a:solidFill>
            </a:endParaRPr>
          </a:p>
        </p:txBody>
      </p:sp>
      <p:sp>
        <p:nvSpPr>
          <p:cNvPr id="5" name="Zástupný symbol pro číslo snímku 4"/>
          <p:cNvSpPr>
            <a:spLocks noGrp="1"/>
          </p:cNvSpPr>
          <p:nvPr>
            <p:ph type="sldNum" sz="quarter" idx="12"/>
          </p:nvPr>
        </p:nvSpPr>
        <p:spPr/>
        <p:txBody>
          <a:bodyPr/>
          <a:lstStyle/>
          <a:p>
            <a:fld id="{BCE28582-1C5C-4D5B-9AEA-DD763F111097}"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xmlns="" val="2595093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019BB93-345A-4E9C-A89B-38BBF77BCBBD}" type="datetimeFigureOut">
              <a:rPr lang="cs-CZ" smtClean="0">
                <a:solidFill>
                  <a:prstClr val="black">
                    <a:tint val="75000"/>
                  </a:prstClr>
                </a:solidFill>
              </a:rPr>
              <a:pPr/>
              <a:t>18.3.2014</a:t>
            </a:fld>
            <a:endParaRPr lang="cs-CZ">
              <a:solidFill>
                <a:prstClr val="black">
                  <a:tint val="75000"/>
                </a:prstClr>
              </a:solidFill>
            </a:endParaRPr>
          </a:p>
        </p:txBody>
      </p:sp>
      <p:sp>
        <p:nvSpPr>
          <p:cNvPr id="3" name="Zástupný symbol pro zápatí 2"/>
          <p:cNvSpPr>
            <a:spLocks noGrp="1"/>
          </p:cNvSpPr>
          <p:nvPr>
            <p:ph type="ftr" sz="quarter" idx="11"/>
          </p:nvPr>
        </p:nvSpPr>
        <p:spPr/>
        <p:txBody>
          <a:bodyPr/>
          <a:lstStyle/>
          <a:p>
            <a:endParaRPr lang="cs-CZ">
              <a:solidFill>
                <a:prstClr val="black">
                  <a:tint val="75000"/>
                </a:prstClr>
              </a:solidFill>
            </a:endParaRPr>
          </a:p>
        </p:txBody>
      </p:sp>
      <p:sp>
        <p:nvSpPr>
          <p:cNvPr id="4" name="Zástupný symbol pro číslo snímku 3"/>
          <p:cNvSpPr>
            <a:spLocks noGrp="1"/>
          </p:cNvSpPr>
          <p:nvPr>
            <p:ph type="sldNum" sz="quarter" idx="12"/>
          </p:nvPr>
        </p:nvSpPr>
        <p:spPr/>
        <p:txBody>
          <a:bodyPr/>
          <a:lstStyle/>
          <a:p>
            <a:fld id="{BCE28582-1C5C-4D5B-9AEA-DD763F111097}"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xmlns="" val="2645398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5019BB93-345A-4E9C-A89B-38BBF77BCBBD}" type="datetimeFigureOut">
              <a:rPr lang="cs-CZ" smtClean="0">
                <a:solidFill>
                  <a:prstClr val="black">
                    <a:tint val="75000"/>
                  </a:prstClr>
                </a:solidFill>
              </a:rPr>
              <a:pPr/>
              <a:t>18.3.2014</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BCE28582-1C5C-4D5B-9AEA-DD763F111097}"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xmlns="" val="26211173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5019BB93-345A-4E9C-A89B-38BBF77BCBBD}" type="datetimeFigureOut">
              <a:rPr lang="cs-CZ" smtClean="0">
                <a:solidFill>
                  <a:prstClr val="black">
                    <a:tint val="75000"/>
                  </a:prstClr>
                </a:solidFill>
              </a:rPr>
              <a:pPr/>
              <a:t>18.3.2014</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BCE28582-1C5C-4D5B-9AEA-DD763F111097}"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xmlns="" val="39622494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019BB93-345A-4E9C-A89B-38BBF77BCBBD}" type="datetimeFigureOut">
              <a:rPr lang="cs-CZ" smtClean="0">
                <a:solidFill>
                  <a:prstClr val="black">
                    <a:tint val="75000"/>
                  </a:prstClr>
                </a:solidFill>
              </a:rPr>
              <a:pPr/>
              <a:t>18.3.2014</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BCE28582-1C5C-4D5B-9AEA-DD763F111097}"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xmlns="" val="560794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019BB93-345A-4E9C-A89B-38BBF77BCBBD}" type="datetimeFigureOut">
              <a:rPr lang="cs-CZ" smtClean="0">
                <a:solidFill>
                  <a:prstClr val="black">
                    <a:tint val="75000"/>
                  </a:prstClr>
                </a:solidFill>
              </a:rPr>
              <a:pPr/>
              <a:t>18.3.2014</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BCE28582-1C5C-4D5B-9AEA-DD763F111097}"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xmlns="" val="411625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Zástupný symbol pro nadpis 21"/>
          <p:cNvSpPr>
            <a:spLocks noGrp="1"/>
          </p:cNvSpPr>
          <p:nvPr>
            <p:ph type="title"/>
          </p:nvPr>
        </p:nvSpPr>
        <p:spPr>
          <a:xfrm>
            <a:off x="609600" y="228600"/>
            <a:ext cx="8153400" cy="990600"/>
          </a:xfrm>
          <a:prstGeom prst="rect">
            <a:avLst/>
          </a:prstGeom>
        </p:spPr>
        <p:txBody>
          <a:bodyPr vert="horz" anchor="ctr">
            <a:normAutofit/>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CECA1704-E7FD-4FBA-AC84-B1258B1D552C}" type="datetimeFigureOut">
              <a:rPr lang="en-GB" smtClean="0"/>
              <a:pPr/>
              <a:t>18/03/2014</a:t>
            </a:fld>
            <a:endParaRPr lang="en-GB"/>
          </a:p>
        </p:txBody>
      </p:sp>
      <p:sp>
        <p:nvSpPr>
          <p:cNvPr id="3" name="Zástupný symbol pro zápatí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GB"/>
          </a:p>
        </p:txBody>
      </p:sp>
      <p:sp>
        <p:nvSpPr>
          <p:cNvPr id="7" name="Obdélní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bdélní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Obdélní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Zástupný symbol pro číslo snímku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A8FD77B1-E78B-4CAD-A34B-AE7F68E5ADBA}"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19BB93-345A-4E9C-A89B-38BBF77BCBBD}" type="datetimeFigureOut">
              <a:rPr lang="cs-CZ" smtClean="0">
                <a:solidFill>
                  <a:prstClr val="black">
                    <a:tint val="75000"/>
                  </a:prstClr>
                </a:solidFill>
              </a:rPr>
              <a:pPr/>
              <a:t>18.3.2014</a:t>
            </a:fld>
            <a:endParaRPr lang="cs-CZ">
              <a:solidFill>
                <a:prstClr val="black">
                  <a:tint val="75000"/>
                </a:prst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prstClr val="black">
                  <a:tint val="75000"/>
                </a:prst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E28582-1C5C-4D5B-9AEA-DD763F111097}"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xmlns="" val="158191533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www.bonappetit.com/test-kitchen/cooking-tips/article/butter" TargetMode="External"/><Relationship Id="rId7" Type="http://schemas.openxmlformats.org/officeDocument/2006/relationships/hyperlink" Target="http://cheese.food.com/recipe/potted-stilton-with-port-and-walnuts-212477?oc=linkback" TargetMode="External"/><Relationship Id="rId2" Type="http://schemas.openxmlformats.org/officeDocument/2006/relationships/hyperlink" Target="http://www.cheese.com/stilton/" TargetMode="External"/><Relationship Id="rId1" Type="http://schemas.openxmlformats.org/officeDocument/2006/relationships/slideLayout" Target="../slideLayouts/slideLayout2.xml"/><Relationship Id="rId6" Type="http://schemas.openxmlformats.org/officeDocument/2006/relationships/hyperlink" Target="http://malekjamal.blogspot.cz/2012_02_01_archive.html" TargetMode="External"/><Relationship Id="rId5" Type="http://schemas.openxmlformats.org/officeDocument/2006/relationships/hyperlink" Target="http://en.wikipedia.org/wiki/File:Colheita_vintage_tawny.jpg" TargetMode="External"/><Relationship Id="rId4" Type="http://schemas.openxmlformats.org/officeDocument/2006/relationships/hyperlink" Target="http://generator.citace.com/dok/Wi7U1eKjsO3k723O?kontrola=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mi21.vsb.cz/sites/mi21.vsb.cz/files/img/OPVK_hor_zakladni_logolink_CB_cz.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136702"/>
            <a:ext cx="9144000" cy="1967307"/>
          </a:xfrm>
          <a:prstGeom prst="rect">
            <a:avLst/>
          </a:prstGeom>
          <a:noFill/>
          <a:extLst>
            <a:ext uri="{909E8E84-426E-40DD-AFC4-6F175D3DCCD1}">
              <a14:hiddenFill xmlns:a14="http://schemas.microsoft.com/office/drawing/2010/main" xmlns="">
                <a:solidFill>
                  <a:srgbClr val="FFFFFF"/>
                </a:solidFill>
              </a14:hiddenFill>
            </a:ext>
          </a:extLst>
        </p:spPr>
      </p:pic>
      <p:sp>
        <p:nvSpPr>
          <p:cNvPr id="5" name="Zástupný symbol pro zápatí 4"/>
          <p:cNvSpPr>
            <a:spLocks noGrp="1"/>
          </p:cNvSpPr>
          <p:nvPr>
            <p:ph type="ftr" sz="quarter" idx="11"/>
          </p:nvPr>
        </p:nvSpPr>
        <p:spPr>
          <a:xfrm>
            <a:off x="827584" y="6356350"/>
            <a:ext cx="7632848" cy="365125"/>
          </a:xfrm>
        </p:spPr>
        <p:txBody>
          <a:bodyPr/>
          <a:lstStyle/>
          <a:p>
            <a:r>
              <a:rPr lang="cs-CZ" sz="1400" dirty="0" smtClean="0">
                <a:solidFill>
                  <a:prstClr val="black">
                    <a:tint val="75000"/>
                  </a:prstClr>
                </a:solidFill>
              </a:rPr>
              <a:t>Střední škola  a Vyšší odborná škola cestovního ruchu, Senovážné náměstí 12, České Budějovice 370  01</a:t>
            </a:r>
            <a:endParaRPr lang="cs-CZ" sz="1400" dirty="0">
              <a:solidFill>
                <a:prstClr val="black">
                  <a:tint val="75000"/>
                </a:prstClr>
              </a:solidFill>
            </a:endParaRPr>
          </a:p>
        </p:txBody>
      </p:sp>
      <p:graphicFrame>
        <p:nvGraphicFramePr>
          <p:cNvPr id="7" name="Tabulka 6"/>
          <p:cNvGraphicFramePr>
            <a:graphicFrameLocks noGrp="1"/>
          </p:cNvGraphicFramePr>
          <p:nvPr>
            <p:extLst>
              <p:ext uri="{D42A27DB-BD31-4B8C-83A1-F6EECF244321}">
                <p14:modId xmlns:p14="http://schemas.microsoft.com/office/powerpoint/2010/main" xmlns="" val="914596518"/>
              </p:ext>
            </p:extLst>
          </p:nvPr>
        </p:nvGraphicFramePr>
        <p:xfrm>
          <a:off x="1007604" y="2924944"/>
          <a:ext cx="7248961" cy="3139123"/>
        </p:xfrm>
        <a:graphic>
          <a:graphicData uri="http://schemas.openxmlformats.org/drawingml/2006/table">
            <a:tbl>
              <a:tblPr firstRow="1" bandRow="1">
                <a:tableStyleId>{5940675A-B579-460E-94D1-54222C63F5DA}</a:tableStyleId>
              </a:tblPr>
              <a:tblGrid>
                <a:gridCol w="2028381"/>
                <a:gridCol w="5220580"/>
              </a:tblGrid>
              <a:tr h="370840">
                <a:tc>
                  <a:txBody>
                    <a:bodyPr/>
                    <a:lstStyle/>
                    <a:p>
                      <a:pPr>
                        <a:lnSpc>
                          <a:spcPct val="115000"/>
                        </a:lnSpc>
                        <a:spcAft>
                          <a:spcPts val="0"/>
                        </a:spcAft>
                      </a:pPr>
                      <a:r>
                        <a:rPr lang="cs-CZ" sz="2400" cap="small" dirty="0">
                          <a:effectLst/>
                          <a:latin typeface="Calibri"/>
                          <a:ea typeface="Calibri"/>
                          <a:cs typeface="Times New Roman"/>
                        </a:rPr>
                        <a:t>Číslo projektu</a:t>
                      </a:r>
                      <a:endParaRPr lang="cs-CZ" sz="2400" dirty="0">
                        <a:effectLst/>
                        <a:latin typeface="Calibri"/>
                        <a:ea typeface="Calibri"/>
                        <a:cs typeface="Times New Roman"/>
                      </a:endParaRPr>
                    </a:p>
                  </a:txBody>
                  <a:tcPr marL="68580" marR="68580" marT="0" marB="0" anchor="ctr"/>
                </a:tc>
                <a:tc>
                  <a:txBody>
                    <a:bodyPr/>
                    <a:lstStyle/>
                    <a:p>
                      <a:r>
                        <a:rPr lang="en-GB" sz="1800" kern="1200" dirty="0" smtClean="0">
                          <a:solidFill>
                            <a:schemeClr val="tx1"/>
                          </a:solidFill>
                          <a:effectLst/>
                          <a:latin typeface="+mn-lt"/>
                          <a:ea typeface="+mn-ea"/>
                          <a:cs typeface="+mn-cs"/>
                        </a:rPr>
                        <a:t>CZ.1.07/1.5.00/34.0423</a:t>
                      </a:r>
                      <a:endParaRPr lang="cs-CZ" dirty="0"/>
                    </a:p>
                  </a:txBody>
                  <a:tcPr anchor="ctr"/>
                </a:tc>
              </a:tr>
              <a:tr h="370840">
                <a:tc>
                  <a:txBody>
                    <a:bodyPr/>
                    <a:lstStyle/>
                    <a:p>
                      <a:pPr>
                        <a:lnSpc>
                          <a:spcPct val="115000"/>
                        </a:lnSpc>
                        <a:spcAft>
                          <a:spcPts val="0"/>
                        </a:spcAft>
                      </a:pPr>
                      <a:r>
                        <a:rPr lang="cs-CZ" sz="2400" cap="small" dirty="0">
                          <a:effectLst/>
                          <a:latin typeface="Calibri"/>
                          <a:ea typeface="Calibri"/>
                          <a:cs typeface="Times New Roman"/>
                        </a:rPr>
                        <a:t>Číslo materiálu</a:t>
                      </a:r>
                      <a:endParaRPr lang="cs-CZ" sz="2400" dirty="0">
                        <a:effectLst/>
                        <a:latin typeface="Calibri"/>
                        <a:ea typeface="Calibri"/>
                        <a:cs typeface="Times New Roman"/>
                      </a:endParaRPr>
                    </a:p>
                  </a:txBody>
                  <a:tcPr marL="68580" marR="68580" marT="0" marB="0" anchor="ctr"/>
                </a:tc>
                <a:tc>
                  <a:txBody>
                    <a:bodyPr/>
                    <a:lstStyle/>
                    <a:p>
                      <a:r>
                        <a:rPr lang="cs-CZ" dirty="0" smtClean="0"/>
                        <a:t>18</a:t>
                      </a:r>
                      <a:endParaRPr lang="cs-CZ" dirty="0"/>
                    </a:p>
                  </a:txBody>
                  <a:tcPr anchor="ctr"/>
                </a:tc>
              </a:tr>
              <a:tr h="370840">
                <a:tc>
                  <a:txBody>
                    <a:bodyPr/>
                    <a:lstStyle/>
                    <a:p>
                      <a:pPr>
                        <a:lnSpc>
                          <a:spcPct val="115000"/>
                        </a:lnSpc>
                        <a:spcAft>
                          <a:spcPts val="0"/>
                        </a:spcAft>
                      </a:pPr>
                      <a:r>
                        <a:rPr lang="cs-CZ" sz="2400" cap="small" dirty="0">
                          <a:effectLst/>
                          <a:latin typeface="Calibri"/>
                          <a:ea typeface="Calibri"/>
                          <a:cs typeface="Times New Roman"/>
                        </a:rPr>
                        <a:t>název školy</a:t>
                      </a:r>
                      <a:endParaRPr lang="cs-CZ" sz="2400" dirty="0">
                        <a:effectLst/>
                        <a:latin typeface="Calibri"/>
                        <a:ea typeface="Calibri"/>
                        <a:cs typeface="Times New Roman"/>
                      </a:endParaRPr>
                    </a:p>
                  </a:txBody>
                  <a:tcPr marL="68580" marR="68580" marT="0" marB="0" anchor="ctr"/>
                </a:tc>
                <a:tc>
                  <a:txBody>
                    <a:bodyPr/>
                    <a:lstStyle/>
                    <a:p>
                      <a:r>
                        <a:rPr lang="cs-CZ" sz="1800" kern="1200" dirty="0" smtClean="0">
                          <a:solidFill>
                            <a:schemeClr val="tx1"/>
                          </a:solidFill>
                          <a:effectLst/>
                          <a:latin typeface="+mn-lt"/>
                          <a:ea typeface="+mn-ea"/>
                          <a:cs typeface="+mn-cs"/>
                        </a:rPr>
                        <a:t>Střední škola a Vyšší odborná škola cestovního ruchu, Senovážné náměstí 12, České Budějovice 370 01</a:t>
                      </a:r>
                      <a:endParaRPr lang="cs-CZ" dirty="0"/>
                    </a:p>
                  </a:txBody>
                  <a:tcPr anchor="ctr"/>
                </a:tc>
              </a:tr>
              <a:tr h="370840">
                <a:tc>
                  <a:txBody>
                    <a:bodyPr/>
                    <a:lstStyle/>
                    <a:p>
                      <a:pPr>
                        <a:lnSpc>
                          <a:spcPct val="115000"/>
                        </a:lnSpc>
                        <a:spcAft>
                          <a:spcPts val="0"/>
                        </a:spcAft>
                      </a:pPr>
                      <a:r>
                        <a:rPr lang="cs-CZ" sz="2400" cap="small" dirty="0">
                          <a:effectLst/>
                          <a:latin typeface="Calibri"/>
                          <a:ea typeface="Calibri"/>
                          <a:cs typeface="Times New Roman"/>
                        </a:rPr>
                        <a:t>Autor</a:t>
                      </a:r>
                      <a:endParaRPr lang="cs-CZ" sz="2400" dirty="0">
                        <a:effectLst/>
                        <a:latin typeface="Calibri"/>
                        <a:ea typeface="Calibri"/>
                        <a:cs typeface="Times New Roman"/>
                      </a:endParaRPr>
                    </a:p>
                  </a:txBody>
                  <a:tcPr marL="68580" marR="68580" marT="0" marB="0" anchor="ctr"/>
                </a:tc>
                <a:tc>
                  <a:txBody>
                    <a:bodyPr/>
                    <a:lstStyle/>
                    <a:p>
                      <a:r>
                        <a:rPr lang="cs-CZ" dirty="0" smtClean="0"/>
                        <a:t>Mgr. Pavla Suchanová</a:t>
                      </a:r>
                      <a:endParaRPr lang="cs-CZ" dirty="0"/>
                    </a:p>
                  </a:txBody>
                  <a:tcPr anchor="ctr"/>
                </a:tc>
              </a:tr>
              <a:tr h="370840">
                <a:tc>
                  <a:txBody>
                    <a:bodyPr/>
                    <a:lstStyle/>
                    <a:p>
                      <a:pPr>
                        <a:lnSpc>
                          <a:spcPct val="115000"/>
                        </a:lnSpc>
                        <a:spcAft>
                          <a:spcPts val="0"/>
                        </a:spcAft>
                      </a:pPr>
                      <a:r>
                        <a:rPr lang="cs-CZ" sz="2400" cap="small" dirty="0" err="1" smtClean="0">
                          <a:effectLst/>
                          <a:latin typeface="Calibri"/>
                          <a:ea typeface="Calibri"/>
                          <a:cs typeface="Times New Roman"/>
                        </a:rPr>
                        <a:t>TEmatický</a:t>
                      </a:r>
                      <a:r>
                        <a:rPr lang="cs-CZ" sz="2400" cap="small" dirty="0" smtClean="0">
                          <a:effectLst/>
                          <a:latin typeface="Calibri"/>
                          <a:ea typeface="Calibri"/>
                          <a:cs typeface="Times New Roman"/>
                        </a:rPr>
                        <a:t> </a:t>
                      </a:r>
                      <a:r>
                        <a:rPr lang="cs-CZ" sz="2400" cap="small" dirty="0">
                          <a:effectLst/>
                          <a:latin typeface="Calibri"/>
                          <a:ea typeface="Calibri"/>
                          <a:cs typeface="Times New Roman"/>
                        </a:rPr>
                        <a:t>celek</a:t>
                      </a:r>
                      <a:endParaRPr lang="cs-CZ" sz="2400" dirty="0">
                        <a:effectLst/>
                        <a:latin typeface="Calibri"/>
                        <a:ea typeface="Calibri"/>
                        <a:cs typeface="Times New Roman"/>
                      </a:endParaRPr>
                    </a:p>
                  </a:txBody>
                  <a:tcPr marL="68580" marR="68580" marT="0" marB="0" anchor="ctr"/>
                </a:tc>
                <a:tc>
                  <a:txBody>
                    <a:bodyPr/>
                    <a:lstStyle/>
                    <a:p>
                      <a:r>
                        <a:rPr lang="cs-CZ" dirty="0" smtClean="0"/>
                        <a:t>Recepty</a:t>
                      </a:r>
                      <a:endParaRPr lang="cs-CZ" dirty="0"/>
                    </a:p>
                  </a:txBody>
                  <a:tcPr anchor="ctr"/>
                </a:tc>
              </a:tr>
              <a:tr h="370840">
                <a:tc>
                  <a:txBody>
                    <a:bodyPr/>
                    <a:lstStyle/>
                    <a:p>
                      <a:pPr>
                        <a:lnSpc>
                          <a:spcPct val="115000"/>
                        </a:lnSpc>
                        <a:spcAft>
                          <a:spcPts val="0"/>
                        </a:spcAft>
                      </a:pPr>
                      <a:r>
                        <a:rPr lang="cs-CZ" sz="2400" cap="small" dirty="0">
                          <a:effectLst/>
                          <a:latin typeface="Calibri"/>
                          <a:ea typeface="Calibri"/>
                          <a:cs typeface="Times New Roman"/>
                        </a:rPr>
                        <a:t>Ročník</a:t>
                      </a:r>
                      <a:endParaRPr lang="cs-CZ" sz="2400" dirty="0">
                        <a:effectLst/>
                        <a:latin typeface="Calibri"/>
                        <a:ea typeface="Calibri"/>
                        <a:cs typeface="Times New Roman"/>
                      </a:endParaRPr>
                    </a:p>
                  </a:txBody>
                  <a:tcPr marL="68580" marR="68580" marT="0" marB="0" anchor="ctr"/>
                </a:tc>
                <a:tc>
                  <a:txBody>
                    <a:bodyPr/>
                    <a:lstStyle/>
                    <a:p>
                      <a:r>
                        <a:rPr lang="cs-CZ" dirty="0" smtClean="0"/>
                        <a:t>2.-3.</a:t>
                      </a:r>
                      <a:endParaRPr lang="cs-CZ" dirty="0"/>
                    </a:p>
                  </a:txBody>
                  <a:tcPr anchor="ctr"/>
                </a:tc>
              </a:tr>
              <a:tr h="370840">
                <a:tc>
                  <a:txBody>
                    <a:bodyPr/>
                    <a:lstStyle/>
                    <a:p>
                      <a:pPr>
                        <a:lnSpc>
                          <a:spcPct val="115000"/>
                        </a:lnSpc>
                        <a:spcAft>
                          <a:spcPts val="0"/>
                        </a:spcAft>
                      </a:pPr>
                      <a:r>
                        <a:rPr lang="cs-CZ" sz="2400" cap="small" dirty="0">
                          <a:effectLst/>
                          <a:latin typeface="Calibri"/>
                          <a:ea typeface="Calibri"/>
                          <a:cs typeface="Times New Roman"/>
                        </a:rPr>
                        <a:t>Datum tvorby</a:t>
                      </a:r>
                      <a:endParaRPr lang="cs-CZ" sz="2400" dirty="0">
                        <a:effectLst/>
                        <a:latin typeface="Calibri"/>
                        <a:ea typeface="Calibri"/>
                        <a:cs typeface="Times New Roman"/>
                      </a:endParaRPr>
                    </a:p>
                  </a:txBody>
                  <a:tcPr marL="68580" marR="68580" marT="0" marB="0" anchor="ctr"/>
                </a:tc>
                <a:tc>
                  <a:txBody>
                    <a:bodyPr/>
                    <a:lstStyle/>
                    <a:p>
                      <a:r>
                        <a:rPr lang="cs-CZ" dirty="0" smtClean="0"/>
                        <a:t>15.2.2014</a:t>
                      </a:r>
                      <a:endParaRPr lang="cs-CZ" dirty="0"/>
                    </a:p>
                  </a:txBody>
                  <a:tcPr anchor="ctr"/>
                </a:tc>
              </a:tr>
            </a:tbl>
          </a:graphicData>
        </a:graphic>
      </p:graphicFrame>
    </p:spTree>
    <p:extLst>
      <p:ext uri="{BB962C8B-B14F-4D97-AF65-F5344CB8AC3E}">
        <p14:creationId xmlns:p14="http://schemas.microsoft.com/office/powerpoint/2010/main" xmlns="" val="38907982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95536" y="404665"/>
            <a:ext cx="8229600" cy="6192688"/>
          </a:xfrm>
        </p:spPr>
        <p:txBody>
          <a:bodyPr>
            <a:normAutofit/>
          </a:bodyPr>
          <a:lstStyle/>
          <a:p>
            <a:r>
              <a:rPr lang="cs-CZ" sz="2400" dirty="0" smtClean="0"/>
              <a:t>Anotace: </a:t>
            </a:r>
            <a:r>
              <a:rPr lang="cs-CZ" sz="2400" dirty="0" smtClean="0"/>
              <a:t>Materiál </a:t>
            </a:r>
            <a:r>
              <a:rPr lang="cs-CZ" sz="2400" dirty="0" smtClean="0"/>
              <a:t>je zaměřen na propojení jazykového učiva s odborným vzděláním. Vycházím z aktuálního moderního zdroje, který představuje odbornou terminologii a zprostředkovává autory z jiných kultur. Nabízí srovnání úhlu pohledu na odbornou tematiku. Žáci mají možnost získat a zapamatovat si informace, jež později mohou srovnávat a hodnotit s vědomostmi nabytými v odborných předmětech.</a:t>
            </a:r>
          </a:p>
          <a:p>
            <a:r>
              <a:rPr lang="cs-CZ" sz="2400" dirty="0" smtClean="0"/>
              <a:t>Metodické pokyny: aktivita je určena žákům úrovně A2-B1.</a:t>
            </a:r>
          </a:p>
          <a:p>
            <a:pPr marL="0" indent="0">
              <a:buNone/>
            </a:pPr>
            <a:r>
              <a:rPr lang="cs-CZ" sz="2400" dirty="0" smtClean="0"/>
              <a:t>Během prezentace je možné objasnit neznámou slovní zásobu. Je vhodné dát žákům tištěný materiál, kam si mohou zaznamenávat poznámky ke slovní zásobě. Po prezentaci učitelem je možné použít jako čtecí materiál. Následovat může diskuse o praktickém použití získaných informací. Plánovaný čas cca 10 min.</a:t>
            </a:r>
          </a:p>
        </p:txBody>
      </p:sp>
    </p:spTree>
    <p:extLst>
      <p:ext uri="{BB962C8B-B14F-4D97-AF65-F5344CB8AC3E}">
        <p14:creationId xmlns:p14="http://schemas.microsoft.com/office/powerpoint/2010/main" xmlns="" val="603932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267744" y="4077072"/>
            <a:ext cx="6477000" cy="1828800"/>
          </a:xfrm>
        </p:spPr>
        <p:txBody>
          <a:bodyPr/>
          <a:lstStyle/>
          <a:p>
            <a:r>
              <a:rPr lang="cs-CZ" dirty="0" err="1" smtClean="0"/>
              <a:t>The</a:t>
            </a:r>
            <a:r>
              <a:rPr lang="cs-CZ" dirty="0" smtClean="0"/>
              <a:t> </a:t>
            </a:r>
            <a:r>
              <a:rPr lang="cs-CZ" dirty="0" err="1" smtClean="0"/>
              <a:t>English</a:t>
            </a:r>
            <a:r>
              <a:rPr lang="cs-CZ" dirty="0" smtClean="0"/>
              <a:t> </a:t>
            </a:r>
            <a:r>
              <a:rPr lang="cs-CZ" dirty="0" err="1" smtClean="0"/>
              <a:t>Recipe</a:t>
            </a:r>
            <a:endParaRPr lang="en-GB" dirty="0"/>
          </a:p>
        </p:txBody>
      </p:sp>
      <p:sp>
        <p:nvSpPr>
          <p:cNvPr id="3" name="Podnadpis 2"/>
          <p:cNvSpPr>
            <a:spLocks noGrp="1"/>
          </p:cNvSpPr>
          <p:nvPr>
            <p:ph type="subTitle" idx="1"/>
          </p:nvPr>
        </p:nvSpPr>
        <p:spPr/>
        <p:txBody>
          <a:bodyPr/>
          <a:lstStyle/>
          <a:p>
            <a:r>
              <a:rPr lang="en-GB" b="1" dirty="0"/>
              <a:t>Stilton, Port and Walnut Pate</a:t>
            </a:r>
            <a:endParaRPr lang="en-GB" b="1" dirty="0" smtClean="0">
              <a:effectLst/>
            </a:endParaRPr>
          </a:p>
          <a:p>
            <a:endParaRPr lang="en-GB" dirty="0"/>
          </a:p>
        </p:txBody>
      </p:sp>
    </p:spTree>
    <p:extLst>
      <p:ext uri="{BB962C8B-B14F-4D97-AF65-F5344CB8AC3E}">
        <p14:creationId xmlns:p14="http://schemas.microsoft.com/office/powerpoint/2010/main" xmlns="" val="3089424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Ingredients</a:t>
            </a:r>
            <a:endParaRPr lang="en-GB" dirty="0"/>
          </a:p>
        </p:txBody>
      </p:sp>
      <p:sp>
        <p:nvSpPr>
          <p:cNvPr id="3" name="Zástupný symbol pro obsah 2"/>
          <p:cNvSpPr>
            <a:spLocks noGrp="1"/>
          </p:cNvSpPr>
          <p:nvPr>
            <p:ph sz="quarter" idx="1"/>
          </p:nvPr>
        </p:nvSpPr>
        <p:spPr/>
        <p:txBody>
          <a:bodyPr/>
          <a:lstStyle/>
          <a:p>
            <a:r>
              <a:rPr lang="en-GB" dirty="0" smtClean="0"/>
              <a:t>225g </a:t>
            </a:r>
            <a:r>
              <a:rPr lang="en-GB" dirty="0"/>
              <a:t>Stilton Cheese, rind removed and cubed</a:t>
            </a:r>
            <a:endParaRPr lang="en-GB" dirty="0" smtClean="0">
              <a:effectLst/>
            </a:endParaRPr>
          </a:p>
          <a:p>
            <a:r>
              <a:rPr lang="en-GB" dirty="0" smtClean="0"/>
              <a:t>50g </a:t>
            </a:r>
            <a:r>
              <a:rPr lang="en-GB" dirty="0"/>
              <a:t>Unsalted Butter, softened </a:t>
            </a:r>
            <a:endParaRPr lang="en-GB" dirty="0" smtClean="0">
              <a:effectLst/>
            </a:endParaRPr>
          </a:p>
          <a:p>
            <a:r>
              <a:rPr lang="en-GB" dirty="0"/>
              <a:t>3 </a:t>
            </a:r>
            <a:r>
              <a:rPr lang="en-GB" dirty="0" err="1" smtClean="0"/>
              <a:t>tbsp</a:t>
            </a:r>
            <a:r>
              <a:rPr lang="cs-CZ" dirty="0" smtClean="0"/>
              <a:t> Port</a:t>
            </a:r>
            <a:endParaRPr lang="en-GB" dirty="0" smtClean="0">
              <a:effectLst/>
            </a:endParaRPr>
          </a:p>
          <a:p>
            <a:r>
              <a:rPr lang="en-GB" dirty="0" smtClean="0"/>
              <a:t>125g </a:t>
            </a:r>
            <a:r>
              <a:rPr lang="en-GB" dirty="0"/>
              <a:t>Chopped Walnuts</a:t>
            </a:r>
            <a:endParaRPr lang="en-GB" dirty="0" smtClean="0">
              <a:effectLst/>
            </a:endParaRPr>
          </a:p>
          <a:p>
            <a:endParaRPr lang="en-GB" dirty="0"/>
          </a:p>
        </p:txBody>
      </p:sp>
    </p:spTree>
    <p:extLst>
      <p:ext uri="{BB962C8B-B14F-4D97-AF65-F5344CB8AC3E}">
        <p14:creationId xmlns:p14="http://schemas.microsoft.com/office/powerpoint/2010/main" xmlns="" val="33345907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Stilton</a:t>
            </a:r>
            <a:r>
              <a:rPr lang="cs-CZ" dirty="0" smtClean="0"/>
              <a:t> Cheese</a:t>
            </a:r>
            <a:endParaRPr lang="en-GB" dirty="0"/>
          </a:p>
        </p:txBody>
      </p:sp>
      <p:sp>
        <p:nvSpPr>
          <p:cNvPr id="3" name="Zástupný symbol pro obsah 2"/>
          <p:cNvSpPr>
            <a:spLocks noGrp="1"/>
          </p:cNvSpPr>
          <p:nvPr>
            <p:ph sz="quarter" idx="1"/>
          </p:nvPr>
        </p:nvSpPr>
        <p:spPr/>
        <p:txBody>
          <a:bodyPr>
            <a:normAutofit fontScale="85000" lnSpcReduction="20000"/>
          </a:bodyPr>
          <a:lstStyle/>
          <a:p>
            <a:endParaRPr lang="en-GB" dirty="0"/>
          </a:p>
        </p:txBody>
      </p:sp>
      <p:sp>
        <p:nvSpPr>
          <p:cNvPr id="4" name="Zástupný symbol pro obsah 3"/>
          <p:cNvSpPr>
            <a:spLocks noGrp="1"/>
          </p:cNvSpPr>
          <p:nvPr>
            <p:ph sz="quarter" idx="2"/>
          </p:nvPr>
        </p:nvSpPr>
        <p:spPr/>
        <p:txBody>
          <a:bodyPr>
            <a:normAutofit fontScale="85000" lnSpcReduction="20000"/>
          </a:bodyPr>
          <a:lstStyle/>
          <a:p>
            <a:r>
              <a:rPr lang="en-GB" dirty="0" smtClean="0"/>
              <a:t>This is one of the best British cheeses</a:t>
            </a:r>
            <a:endParaRPr lang="cs-CZ" dirty="0" smtClean="0"/>
          </a:p>
          <a:p>
            <a:r>
              <a:rPr lang="en-GB" dirty="0" smtClean="0"/>
              <a:t>It is the only British cheese to have a Certification Trade Mark and an EU Protected Name</a:t>
            </a:r>
            <a:r>
              <a:rPr lang="cs-CZ" dirty="0" smtClean="0"/>
              <a:t>.</a:t>
            </a:r>
          </a:p>
          <a:p>
            <a:r>
              <a:rPr lang="en-GB" dirty="0" smtClean="0"/>
              <a:t>Traditionally, this cheese has been paired with sherry and port wine. It is also a good choice to go with walnuts, crackers, biscuits and breads.</a:t>
            </a:r>
            <a:endParaRPr lang="en-GB" dirty="0"/>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827584" y="2492896"/>
            <a:ext cx="3143250" cy="23622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0022936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260648"/>
            <a:ext cx="8153400" cy="990600"/>
          </a:xfrm>
        </p:spPr>
        <p:txBody>
          <a:bodyPr/>
          <a:lstStyle/>
          <a:p>
            <a:r>
              <a:rPr lang="cs-CZ" dirty="0" err="1" smtClean="0"/>
              <a:t>Butter</a:t>
            </a:r>
            <a:endParaRPr lang="en-GB" dirty="0"/>
          </a:p>
        </p:txBody>
      </p:sp>
      <p:sp>
        <p:nvSpPr>
          <p:cNvPr id="3" name="Zástupný symbol pro obsah 2"/>
          <p:cNvSpPr>
            <a:spLocks noGrp="1"/>
          </p:cNvSpPr>
          <p:nvPr>
            <p:ph sz="quarter" idx="1"/>
          </p:nvPr>
        </p:nvSpPr>
        <p:spPr/>
        <p:txBody>
          <a:bodyPr/>
          <a:lstStyle/>
          <a:p>
            <a:endParaRPr lang="en-GB" dirty="0"/>
          </a:p>
        </p:txBody>
      </p:sp>
      <p:sp>
        <p:nvSpPr>
          <p:cNvPr id="4" name="Zástupný symbol pro obsah 3"/>
          <p:cNvSpPr>
            <a:spLocks noGrp="1"/>
          </p:cNvSpPr>
          <p:nvPr>
            <p:ph sz="quarter" idx="2"/>
          </p:nvPr>
        </p:nvSpPr>
        <p:spPr/>
        <p:txBody>
          <a:bodyPr/>
          <a:lstStyle/>
          <a:p>
            <a:r>
              <a:rPr lang="en-GB" dirty="0" smtClean="0"/>
              <a:t>unsalted butter is usually a better</a:t>
            </a:r>
            <a:r>
              <a:rPr lang="cs-CZ" dirty="0" smtClean="0"/>
              <a:t> </a:t>
            </a:r>
            <a:r>
              <a:rPr lang="en-GB" dirty="0" smtClean="0"/>
              <a:t>option for both cooking and baking, as it gives you</a:t>
            </a:r>
            <a:r>
              <a:rPr lang="cs-CZ" dirty="0" smtClean="0"/>
              <a:t> </a:t>
            </a:r>
            <a:r>
              <a:rPr lang="en-GB" dirty="0" smtClean="0"/>
              <a:t>greater control over a dish’s seasoning.</a:t>
            </a:r>
            <a:endParaRPr lang="en-GB"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68468" y="2348880"/>
            <a:ext cx="4103531" cy="291655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579486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Portwine</a:t>
            </a:r>
            <a:endParaRPr lang="en-GB" dirty="0"/>
          </a:p>
        </p:txBody>
      </p:sp>
      <p:sp>
        <p:nvSpPr>
          <p:cNvPr id="3" name="Zástupný symbol pro obsah 2"/>
          <p:cNvSpPr>
            <a:spLocks noGrp="1"/>
          </p:cNvSpPr>
          <p:nvPr>
            <p:ph sz="quarter" idx="1"/>
          </p:nvPr>
        </p:nvSpPr>
        <p:spPr/>
        <p:txBody>
          <a:bodyPr>
            <a:normAutofit/>
          </a:bodyPr>
          <a:lstStyle/>
          <a:p>
            <a:endParaRPr lang="en-GB" dirty="0"/>
          </a:p>
        </p:txBody>
      </p:sp>
      <p:sp>
        <p:nvSpPr>
          <p:cNvPr id="4" name="Zástupný symbol pro obsah 3"/>
          <p:cNvSpPr>
            <a:spLocks noGrp="1"/>
          </p:cNvSpPr>
          <p:nvPr>
            <p:ph sz="quarter" idx="2"/>
          </p:nvPr>
        </p:nvSpPr>
        <p:spPr/>
        <p:txBody>
          <a:bodyPr>
            <a:normAutofit/>
          </a:bodyPr>
          <a:lstStyle/>
          <a:p>
            <a:r>
              <a:rPr lang="en-GB" dirty="0"/>
              <a:t>The wine is fortified by the addition of a neutral grape </a:t>
            </a:r>
            <a:r>
              <a:rPr lang="en-GB" dirty="0" smtClean="0"/>
              <a:t>spirit</a:t>
            </a:r>
            <a:r>
              <a:rPr lang="cs-CZ" dirty="0" smtClean="0"/>
              <a:t>.</a:t>
            </a:r>
            <a:r>
              <a:rPr lang="en-GB" dirty="0" smtClean="0"/>
              <a:t> </a:t>
            </a:r>
            <a:r>
              <a:rPr lang="en-GB" dirty="0"/>
              <a:t>Port wine is typically richer, sweeter, heavier, and </a:t>
            </a:r>
            <a:r>
              <a:rPr lang="cs-CZ" dirty="0" smtClean="0"/>
              <a:t>has</a:t>
            </a:r>
            <a:r>
              <a:rPr lang="en-GB" dirty="0" smtClean="0"/>
              <a:t> </a:t>
            </a:r>
            <a:r>
              <a:rPr lang="en-GB" dirty="0"/>
              <a:t>a higher alcohol content than unfortified wines.</a:t>
            </a:r>
          </a:p>
          <a:p>
            <a:endParaRPr lang="en-GB"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331640" y="2492896"/>
            <a:ext cx="2095500" cy="28098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6286138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Wallnuts</a:t>
            </a:r>
            <a:endParaRPr lang="en-GB" dirty="0"/>
          </a:p>
        </p:txBody>
      </p:sp>
      <p:sp>
        <p:nvSpPr>
          <p:cNvPr id="3" name="Zástupný symbol pro obsah 2"/>
          <p:cNvSpPr>
            <a:spLocks noGrp="1"/>
          </p:cNvSpPr>
          <p:nvPr>
            <p:ph sz="quarter" idx="1"/>
          </p:nvPr>
        </p:nvSpPr>
        <p:spPr/>
        <p:txBody>
          <a:bodyPr/>
          <a:lstStyle/>
          <a:p>
            <a:endParaRPr lang="en-GB" dirty="0"/>
          </a:p>
        </p:txBody>
      </p:sp>
      <p:sp>
        <p:nvSpPr>
          <p:cNvPr id="4" name="Zástupný symbol pro obsah 3"/>
          <p:cNvSpPr>
            <a:spLocks noGrp="1"/>
          </p:cNvSpPr>
          <p:nvPr>
            <p:ph sz="quarter" idx="2"/>
          </p:nvPr>
        </p:nvSpPr>
        <p:spPr/>
        <p:txBody>
          <a:bodyPr/>
          <a:lstStyle/>
          <a:p>
            <a:r>
              <a:rPr lang="en-GB" dirty="0" smtClean="0"/>
              <a:t>The nuts are rich source of energy and contain many health benefiting nutrients, minerals, antioxidants and vitamins that are essential for optimum health</a:t>
            </a:r>
            <a:r>
              <a:rPr lang="cs-CZ" dirty="0" smtClean="0"/>
              <a:t>.</a:t>
            </a:r>
            <a:endParaRPr lang="en-GB"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71600" y="2331254"/>
            <a:ext cx="3240360" cy="324036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6718582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Instructions</a:t>
            </a:r>
            <a:r>
              <a:rPr lang="cs-CZ" dirty="0" smtClean="0"/>
              <a:t> I</a:t>
            </a:r>
            <a:endParaRPr lang="en-GB" dirty="0"/>
          </a:p>
        </p:txBody>
      </p:sp>
      <p:sp>
        <p:nvSpPr>
          <p:cNvPr id="3" name="Zástupný symbol pro obsah 2"/>
          <p:cNvSpPr>
            <a:spLocks noGrp="1"/>
          </p:cNvSpPr>
          <p:nvPr>
            <p:ph sz="quarter" idx="1"/>
          </p:nvPr>
        </p:nvSpPr>
        <p:spPr/>
        <p:txBody>
          <a:bodyPr/>
          <a:lstStyle/>
          <a:p>
            <a:endParaRPr lang="en-GB" dirty="0" smtClean="0">
              <a:effectLst/>
            </a:endParaRPr>
          </a:p>
          <a:p>
            <a:r>
              <a:rPr lang="en-GB" dirty="0" smtClean="0"/>
              <a:t>1. Place the cheese, butter, </a:t>
            </a:r>
            <a:r>
              <a:rPr lang="en-GB" dirty="0"/>
              <a:t>and port in a food processor and </a:t>
            </a:r>
            <a:r>
              <a:rPr lang="en-GB" dirty="0" smtClean="0"/>
              <a:t>process </a:t>
            </a:r>
            <a:r>
              <a:rPr lang="en-GB" dirty="0"/>
              <a:t>until the mixture is smooth. </a:t>
            </a:r>
            <a:endParaRPr lang="en-GB" dirty="0" smtClean="0">
              <a:effectLst/>
            </a:endParaRPr>
          </a:p>
          <a:p>
            <a:endParaRPr lang="en-GB" dirty="0"/>
          </a:p>
        </p:txBody>
      </p:sp>
      <p:sp>
        <p:nvSpPr>
          <p:cNvPr id="4" name="Zástupný symbol pro obsah 3"/>
          <p:cNvSpPr>
            <a:spLocks noGrp="1"/>
          </p:cNvSpPr>
          <p:nvPr>
            <p:ph sz="quarter" idx="2"/>
          </p:nvPr>
        </p:nvSpPr>
        <p:spPr/>
        <p:txBody>
          <a:bodyPr/>
          <a:lstStyle/>
          <a:p>
            <a:endParaRPr lang="en-GB" dirty="0"/>
          </a:p>
        </p:txBody>
      </p:sp>
      <p:pic>
        <p:nvPicPr>
          <p:cNvPr id="5123"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64088" y="2492896"/>
            <a:ext cx="2466975" cy="18478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0820063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Instructios</a:t>
            </a:r>
            <a:r>
              <a:rPr lang="cs-CZ" dirty="0" smtClean="0"/>
              <a:t> II</a:t>
            </a:r>
            <a:endParaRPr lang="en-GB" dirty="0"/>
          </a:p>
        </p:txBody>
      </p:sp>
      <p:sp>
        <p:nvSpPr>
          <p:cNvPr id="3" name="Zástupný symbol pro obsah 2"/>
          <p:cNvSpPr>
            <a:spLocks noGrp="1"/>
          </p:cNvSpPr>
          <p:nvPr>
            <p:ph sz="quarter" idx="1"/>
          </p:nvPr>
        </p:nvSpPr>
        <p:spPr/>
        <p:txBody>
          <a:bodyPr/>
          <a:lstStyle/>
          <a:p>
            <a:r>
              <a:rPr lang="en-GB" dirty="0"/>
              <a:t>2. Transfer the cheese mixture to a mixing bowl, add the walnuts and mix thoroughly. </a:t>
            </a:r>
          </a:p>
        </p:txBody>
      </p:sp>
      <p:sp>
        <p:nvSpPr>
          <p:cNvPr id="4" name="Zástupný symbol pro obsah 3"/>
          <p:cNvSpPr>
            <a:spLocks noGrp="1"/>
          </p:cNvSpPr>
          <p:nvPr>
            <p:ph sz="quarter" idx="2"/>
          </p:nvPr>
        </p:nvSpPr>
        <p:spPr/>
        <p:txBody>
          <a:bodyPr/>
          <a:lstStyle/>
          <a:p>
            <a:endParaRPr lang="en-GB"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64088" y="2564904"/>
            <a:ext cx="2466975" cy="18478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862398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Instructions</a:t>
            </a:r>
            <a:r>
              <a:rPr lang="cs-CZ" dirty="0" smtClean="0"/>
              <a:t> III</a:t>
            </a:r>
            <a:endParaRPr lang="en-GB" dirty="0"/>
          </a:p>
        </p:txBody>
      </p:sp>
      <p:sp>
        <p:nvSpPr>
          <p:cNvPr id="3" name="Zástupný symbol pro obsah 2"/>
          <p:cNvSpPr>
            <a:spLocks noGrp="1"/>
          </p:cNvSpPr>
          <p:nvPr>
            <p:ph sz="quarter" idx="1"/>
          </p:nvPr>
        </p:nvSpPr>
        <p:spPr/>
        <p:txBody>
          <a:bodyPr/>
          <a:lstStyle/>
          <a:p>
            <a:r>
              <a:rPr lang="en-GB" dirty="0"/>
              <a:t>3. Transfer the pate to a serving bowl/dish, cover with </a:t>
            </a:r>
            <a:r>
              <a:rPr lang="en-GB" dirty="0" err="1"/>
              <a:t>clingfilm</a:t>
            </a:r>
            <a:r>
              <a:rPr lang="en-GB" dirty="0"/>
              <a:t> and chill until ready to serve.</a:t>
            </a:r>
          </a:p>
        </p:txBody>
      </p:sp>
      <p:sp>
        <p:nvSpPr>
          <p:cNvPr id="4" name="Zástupný symbol pro obsah 3"/>
          <p:cNvSpPr>
            <a:spLocks noGrp="1"/>
          </p:cNvSpPr>
          <p:nvPr>
            <p:ph sz="quarter" idx="2"/>
          </p:nvPr>
        </p:nvSpPr>
        <p:spPr/>
        <p:txBody>
          <a:bodyPr/>
          <a:lstStyle/>
          <a:p>
            <a:endParaRPr lang="en-GB" dirty="0"/>
          </a:p>
        </p:txBody>
      </p:sp>
      <p:pic>
        <p:nvPicPr>
          <p:cNvPr id="7171"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429494" y="4221088"/>
            <a:ext cx="2628900" cy="174307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172" name="Picture 4"/>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235026" y="1677582"/>
            <a:ext cx="3017837" cy="22685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3704294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en-GB"/>
          </a:p>
        </p:txBody>
      </p:sp>
      <p:sp>
        <p:nvSpPr>
          <p:cNvPr id="3" name="Zástupný symbol pro obsah 2"/>
          <p:cNvSpPr>
            <a:spLocks noGrp="1"/>
          </p:cNvSpPr>
          <p:nvPr>
            <p:ph sz="quarter" idx="1"/>
          </p:nvPr>
        </p:nvSpPr>
        <p:spPr/>
        <p:txBody>
          <a:bodyPr>
            <a:normAutofit lnSpcReduction="10000"/>
          </a:bodyPr>
          <a:lstStyle/>
          <a:p>
            <a:r>
              <a:rPr lang="en-GB" dirty="0"/>
              <a:t>Ideal for busy times such as  Christmas and Easter</a:t>
            </a:r>
            <a:r>
              <a:rPr lang="en-GB" dirty="0" smtClean="0"/>
              <a:t>.</a:t>
            </a:r>
            <a:endParaRPr lang="cs-CZ" dirty="0" smtClean="0"/>
          </a:p>
          <a:p>
            <a:r>
              <a:rPr lang="cs-CZ" dirty="0" err="1" smtClean="0">
                <a:effectLst/>
              </a:rPr>
              <a:t>It</a:t>
            </a:r>
            <a:r>
              <a:rPr lang="cs-CZ" dirty="0" smtClean="0">
                <a:effectLst/>
              </a:rPr>
              <a:t> </a:t>
            </a:r>
            <a:r>
              <a:rPr lang="cs-CZ" dirty="0" err="1" smtClean="0">
                <a:effectLst/>
              </a:rPr>
              <a:t>can</a:t>
            </a:r>
            <a:r>
              <a:rPr lang="cs-CZ" dirty="0" smtClean="0">
                <a:effectLst/>
              </a:rPr>
              <a:t> </a:t>
            </a:r>
            <a:r>
              <a:rPr lang="cs-CZ" dirty="0" err="1" smtClean="0">
                <a:effectLst/>
              </a:rPr>
              <a:t>be</a:t>
            </a:r>
            <a:r>
              <a:rPr lang="cs-CZ" dirty="0" smtClean="0">
                <a:effectLst/>
              </a:rPr>
              <a:t> </a:t>
            </a:r>
            <a:r>
              <a:rPr lang="cs-CZ" dirty="0" err="1" smtClean="0">
                <a:effectLst/>
              </a:rPr>
              <a:t>prepared</a:t>
            </a:r>
            <a:r>
              <a:rPr lang="cs-CZ" dirty="0" smtClean="0">
                <a:effectLst/>
              </a:rPr>
              <a:t> 3 </a:t>
            </a:r>
            <a:r>
              <a:rPr lang="cs-CZ" dirty="0" err="1" smtClean="0">
                <a:effectLst/>
              </a:rPr>
              <a:t>weeks</a:t>
            </a:r>
            <a:r>
              <a:rPr lang="cs-CZ" dirty="0" smtClean="0">
                <a:effectLst/>
              </a:rPr>
              <a:t> in </a:t>
            </a:r>
            <a:r>
              <a:rPr lang="cs-CZ" dirty="0" err="1" smtClean="0">
                <a:effectLst/>
              </a:rPr>
              <a:t>advance</a:t>
            </a:r>
            <a:r>
              <a:rPr lang="cs-CZ" b="1" dirty="0" smtClean="0">
                <a:effectLst/>
              </a:rPr>
              <a:t>.</a:t>
            </a:r>
          </a:p>
          <a:p>
            <a:r>
              <a:rPr lang="en-GB" dirty="0"/>
              <a:t>Serve after dinner with crackers or hot, toasted rye bread, with a ripe pear alongside.</a:t>
            </a:r>
          </a:p>
          <a:p>
            <a:endParaRPr lang="cs-CZ" b="1" dirty="0" smtClean="0">
              <a:effectLst/>
            </a:endParaRPr>
          </a:p>
          <a:p>
            <a:endParaRPr lang="en-GB" b="1" dirty="0" smtClean="0">
              <a:effectLst/>
            </a:endParaRPr>
          </a:p>
          <a:p>
            <a:pPr marL="0" indent="0">
              <a:buNone/>
            </a:pPr>
            <a:endParaRPr lang="en-GB" i="1" dirty="0"/>
          </a:p>
        </p:txBody>
      </p:sp>
      <p:sp>
        <p:nvSpPr>
          <p:cNvPr id="4" name="Zástupný symbol pro obsah 3"/>
          <p:cNvSpPr>
            <a:spLocks noGrp="1"/>
          </p:cNvSpPr>
          <p:nvPr>
            <p:ph sz="quarter" idx="2"/>
          </p:nvPr>
        </p:nvSpPr>
        <p:spPr/>
        <p:txBody>
          <a:bodyPr>
            <a:normAutofit lnSpcReduction="10000"/>
          </a:bodyPr>
          <a:lstStyle/>
          <a:p>
            <a:endParaRPr lang="en-GB" dirty="0"/>
          </a:p>
        </p:txBody>
      </p:sp>
      <p:pic>
        <p:nvPicPr>
          <p:cNvPr id="8196" name="Picture 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652120" y="2852936"/>
            <a:ext cx="1885950" cy="18859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4997564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Použité citace a obrazový materiál</a:t>
            </a:r>
            <a:endParaRPr lang="en-GB" dirty="0"/>
          </a:p>
        </p:txBody>
      </p:sp>
      <p:sp>
        <p:nvSpPr>
          <p:cNvPr id="3" name="Zástupný symbol pro obsah 2"/>
          <p:cNvSpPr>
            <a:spLocks noGrp="1"/>
          </p:cNvSpPr>
          <p:nvPr>
            <p:ph sz="quarter" idx="1"/>
          </p:nvPr>
        </p:nvSpPr>
        <p:spPr/>
        <p:txBody>
          <a:bodyPr>
            <a:normAutofit/>
          </a:bodyPr>
          <a:lstStyle/>
          <a:p>
            <a:r>
              <a:rPr lang="en-GB" sz="1600" dirty="0" smtClean="0"/>
              <a:t>Stilton: Cheese of the day:. In: [online]. [cit. 2014-02-15]. </a:t>
            </a:r>
            <a:r>
              <a:rPr lang="en-GB" sz="1600" dirty="0" err="1" smtClean="0"/>
              <a:t>Dostupné</a:t>
            </a:r>
            <a:r>
              <a:rPr lang="en-GB" sz="1600" dirty="0" smtClean="0"/>
              <a:t> z: </a:t>
            </a:r>
            <a:r>
              <a:rPr lang="en-GB" sz="1600" dirty="0" smtClean="0">
                <a:hlinkClick r:id="rId2"/>
              </a:rPr>
              <a:t>http://www.cheese.com/stilton/#</a:t>
            </a:r>
            <a:endParaRPr lang="cs-CZ" sz="1600" dirty="0" smtClean="0"/>
          </a:p>
          <a:p>
            <a:r>
              <a:rPr lang="en-GB" sz="1600" dirty="0" smtClean="0"/>
              <a:t>Out of the Kitchen. In: [online]. [cit. 2014-02-15]. </a:t>
            </a:r>
            <a:r>
              <a:rPr lang="en-GB" sz="1600" dirty="0" err="1" smtClean="0"/>
              <a:t>Dostupné</a:t>
            </a:r>
            <a:r>
              <a:rPr lang="en-GB" sz="1600" dirty="0" smtClean="0"/>
              <a:t> z: </a:t>
            </a:r>
            <a:r>
              <a:rPr lang="en-GB" sz="1600" dirty="0" smtClean="0">
                <a:hlinkClick r:id="rId3"/>
              </a:rPr>
              <a:t>http://www.bonappetit.com/test-kitchen/cooking-tips/article/butter</a:t>
            </a:r>
            <a:endParaRPr lang="cs-CZ" sz="1600" dirty="0" smtClean="0"/>
          </a:p>
          <a:p>
            <a:r>
              <a:rPr lang="en-GB" sz="1600" dirty="0" smtClean="0"/>
              <a:t>Port wine. In: </a:t>
            </a:r>
            <a:r>
              <a:rPr lang="en-GB" sz="1600" i="1" dirty="0" smtClean="0"/>
              <a:t>Wikipedia: the </a:t>
            </a:r>
            <a:r>
              <a:rPr lang="en-GB" sz="1600" i="1" u="sng" dirty="0" smtClean="0">
                <a:effectLst/>
                <a:hlinkClick r:id="rId4" tooltip="Click to Continue &gt; by Click2Save"/>
              </a:rPr>
              <a:t>free</a:t>
            </a:r>
            <a:r>
              <a:rPr lang="en-GB" sz="1600" i="1" dirty="0" smtClean="0"/>
              <a:t> </a:t>
            </a:r>
            <a:r>
              <a:rPr lang="en-GB" sz="1600" i="1" dirty="0" err="1" smtClean="0"/>
              <a:t>encyclopedia</a:t>
            </a:r>
            <a:r>
              <a:rPr lang="en-GB" sz="1600" dirty="0" smtClean="0"/>
              <a:t> [online]. San Francisco (CA): Wikimedia Foundation, 2001- [cit. 2014-02-15]. </a:t>
            </a:r>
            <a:r>
              <a:rPr lang="en-GB" sz="1600" dirty="0" err="1" smtClean="0"/>
              <a:t>Dostupné</a:t>
            </a:r>
            <a:r>
              <a:rPr lang="en-GB" sz="1600" dirty="0" smtClean="0"/>
              <a:t> z: </a:t>
            </a:r>
            <a:r>
              <a:rPr lang="en-GB" sz="1600" dirty="0" smtClean="0">
                <a:hlinkClick r:id="rId5"/>
              </a:rPr>
              <a:t>http</a:t>
            </a:r>
            <a:r>
              <a:rPr lang="en-GB" sz="1600" smtClean="0">
                <a:hlinkClick r:id="rId5"/>
              </a:rPr>
              <a:t>://</a:t>
            </a:r>
            <a:r>
              <a:rPr lang="en-GB" sz="1600" smtClean="0">
                <a:hlinkClick r:id="rId5"/>
              </a:rPr>
              <a:t>en.wikipedia.org/wiki/File:Colheita_vintage_tawny.jpg</a:t>
            </a:r>
            <a:endParaRPr lang="cs-CZ" sz="1600" dirty="0"/>
          </a:p>
          <a:p>
            <a:r>
              <a:rPr lang="en-GB" sz="1600" dirty="0" smtClean="0"/>
              <a:t>Feel Healthier BODYMIND: Walnuts nutrition facts. In: [online]. [cit. 2014-02-15]. </a:t>
            </a:r>
            <a:r>
              <a:rPr lang="en-GB" sz="1600" dirty="0" err="1" smtClean="0"/>
              <a:t>Dostupné</a:t>
            </a:r>
            <a:r>
              <a:rPr lang="en-GB" sz="1600" dirty="0" smtClean="0"/>
              <a:t> z: </a:t>
            </a:r>
            <a:r>
              <a:rPr lang="en-GB" sz="1600" dirty="0" smtClean="0">
                <a:hlinkClick r:id="rId6"/>
              </a:rPr>
              <a:t>http://malekjamal.blogspot.cz/2012_02_01_archive.html</a:t>
            </a:r>
            <a:endParaRPr lang="cs-CZ" sz="1600" dirty="0" smtClean="0"/>
          </a:p>
          <a:p>
            <a:r>
              <a:rPr lang="en-GB" sz="1600" dirty="0"/>
              <a:t>Potted Stilton With Port and Walnuts Read more: </a:t>
            </a:r>
            <a:r>
              <a:rPr lang="en-GB" sz="1600" dirty="0">
                <a:hlinkClick r:id="rId7"/>
              </a:rPr>
              <a:t>http://cheese.food.com/recipe/potted-stilton-with-port-and-walnuts-212477?oc=linkback</a:t>
            </a:r>
            <a:r>
              <a:rPr lang="en-GB" sz="1600" dirty="0"/>
              <a:t>. In: [online]. [cit. 2014-02-15]. </a:t>
            </a:r>
            <a:r>
              <a:rPr lang="en-GB" sz="1600" dirty="0" err="1"/>
              <a:t>Dostupné</a:t>
            </a:r>
            <a:r>
              <a:rPr lang="en-GB" sz="1600" dirty="0"/>
              <a:t> z: http://cheese.food.com/recipe/potted-stilton-with-port-and-walnuts-212477</a:t>
            </a:r>
          </a:p>
        </p:txBody>
      </p:sp>
    </p:spTree>
    <p:extLst>
      <p:ext uri="{BB962C8B-B14F-4D97-AF65-F5344CB8AC3E}">
        <p14:creationId xmlns:p14="http://schemas.microsoft.com/office/powerpoint/2010/main" xmlns="" val="157467061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án">
  <a:themeElements>
    <a:clrScheme name="Mediá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á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diá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733</TotalTime>
  <Words>554</Words>
  <Application>Microsoft Office PowerPoint</Application>
  <PresentationFormat>Předvádění na obrazovce (4:3)</PresentationFormat>
  <Paragraphs>53</Paragraphs>
  <Slides>13</Slides>
  <Notes>1</Notes>
  <HiddenSlides>0</HiddenSlides>
  <MMClips>0</MMClips>
  <ScaleCrop>false</ScaleCrop>
  <HeadingPairs>
    <vt:vector size="4" baseType="variant">
      <vt:variant>
        <vt:lpstr>Motiv</vt:lpstr>
      </vt:variant>
      <vt:variant>
        <vt:i4>2</vt:i4>
      </vt:variant>
      <vt:variant>
        <vt:lpstr>Nadpisy snímků</vt:lpstr>
      </vt:variant>
      <vt:variant>
        <vt:i4>13</vt:i4>
      </vt:variant>
    </vt:vector>
  </HeadingPairs>
  <TitlesOfParts>
    <vt:vector size="15" baseType="lpstr">
      <vt:lpstr>Medián</vt:lpstr>
      <vt:lpstr>Motiv systému Office</vt:lpstr>
      <vt:lpstr>Snímek 1</vt:lpstr>
      <vt:lpstr>Snímek 2</vt:lpstr>
      <vt:lpstr>The English Recipe</vt:lpstr>
      <vt:lpstr>Ingredients</vt:lpstr>
      <vt:lpstr>Stilton Cheese</vt:lpstr>
      <vt:lpstr>Butter</vt:lpstr>
      <vt:lpstr>Portwine</vt:lpstr>
      <vt:lpstr>Wallnuts</vt:lpstr>
      <vt:lpstr>Instructions I</vt:lpstr>
      <vt:lpstr>Instructios II</vt:lpstr>
      <vt:lpstr>Instructions III</vt:lpstr>
      <vt:lpstr>Snímek 12</vt:lpstr>
      <vt:lpstr>Použité citace a obrazový materiál</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Recipes</dc:title>
  <dc:creator>Pavla</dc:creator>
  <cp:lastModifiedBy>Dum</cp:lastModifiedBy>
  <cp:revision>20</cp:revision>
  <dcterms:created xsi:type="dcterms:W3CDTF">2014-02-15T19:07:37Z</dcterms:created>
  <dcterms:modified xsi:type="dcterms:W3CDTF">2014-03-18T14:04:56Z</dcterms:modified>
</cp:coreProperties>
</file>