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6C00D-B19F-4ACA-B882-C724310B7982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ECA7E-0CFD-4E28-9285-A13470F7E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2F58B-C5C7-4341-BFCC-5A646CC0B3F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45A87-6608-47B5-8F4A-5B4E15F06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9D49-A816-428E-ADDD-65C7A331DEF5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B4681-6DFD-49F0-A36A-2019E48FD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12A0A-77E7-428F-9387-8F9858B3B49E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0C28-287E-4FEC-B1C2-97C9E951FA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70DB3-12EE-42AA-AF79-0E9D94578BB2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E496D-F92C-48D4-A9E5-D1649BB1C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9E6A9-D635-4C69-8EE6-4E2E43563EA7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B5C4C-87C1-4E01-9A41-8EFEA25075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FADC1-B9BD-448C-A5C1-E6368AA04AF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807F2-8821-4FF0-85B3-043AE84ABC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312D7-C44C-4993-9FDD-2CB23433A871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076D0-3C41-4870-B57A-1302207D1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386FB-863F-473E-8FD9-6AAA5D6D7EB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27A92-BF94-4F29-88E7-C5E92F4EB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605D1-B4D1-44E3-9137-B45EA62BE9D2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2AE30-4847-48B3-AC4A-825210A07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4F156-ED01-46EE-A82B-92BE59F6D014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D87DD-9428-4314-B54B-A6F39D17CE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F6FC70-C7B3-45D1-A90E-CB467752E568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7CD92F-1454-4CE9-A930-504739A95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75" y="0"/>
            <a:ext cx="4067175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75" y="1557338"/>
          <a:ext cx="6429375" cy="4943475"/>
        </p:xfrm>
        <a:graphic>
          <a:graphicData uri="http://schemas.openxmlformats.org/drawingml/2006/table">
            <a:tbl>
              <a:tblPr/>
              <a:tblGrid>
                <a:gridCol w="2378075"/>
                <a:gridCol w="4051300"/>
              </a:tblGrid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Pes domácí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Výklad nové látky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Zuzana Šmerdová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Názorné ukázky - lepší zapamatování si učiva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slova, pojmy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Pes domácí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I. stupeň, základní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 dne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14.3.2014</a:t>
                      </a: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Zuzana Šmerdová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3361" name="Rectangle 1"/>
          <p:cNvSpPr>
            <a:spLocks noChangeArrowheads="1"/>
          </p:cNvSpPr>
          <p:nvPr/>
        </p:nvSpPr>
        <p:spPr bwMode="auto">
          <a:xfrm>
            <a:off x="1285875" y="1071563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400" b="1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0" y="0"/>
            <a:ext cx="9144000" cy="550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cs typeface="Times New Roman" pitchFamily="18" charset="0"/>
              </a:rPr>
              <a:t>Domácí zvířata:               </a:t>
            </a:r>
            <a:endParaRPr lang="cs-CZ" sz="1200" b="1">
              <a:solidFill>
                <a:srgbClr val="FF0000"/>
              </a:solidFill>
            </a:endParaRPr>
          </a:p>
          <a:p>
            <a:pPr eaLnBrk="0" hangingPunct="0"/>
            <a:r>
              <a:rPr lang="cs-CZ" sz="2000" b="1">
                <a:cs typeface="Times New Roman" pitchFamily="18" charset="0"/>
              </a:rPr>
              <a:t>Člověk je postupně ochočil a chová je pro užitek a některá i pro potěšení.</a:t>
            </a:r>
            <a:endParaRPr lang="cs-CZ" sz="1100" b="1"/>
          </a:p>
          <a:p>
            <a:pPr eaLnBrk="0" hangingPunct="0"/>
            <a:endParaRPr lang="cs-CZ" sz="2400" u="sng">
              <a:cs typeface="Times New Roman" pitchFamily="18" charset="0"/>
            </a:endParaRPr>
          </a:p>
          <a:p>
            <a:pPr eaLnBrk="0" hangingPunct="0"/>
            <a:r>
              <a:rPr lang="cs-CZ" sz="3600" b="1" u="sng">
                <a:solidFill>
                  <a:srgbClr val="FF0000"/>
                </a:solidFill>
                <a:cs typeface="Times New Roman" pitchFamily="18" charset="0"/>
              </a:rPr>
              <a:t>Pes domácí</a:t>
            </a:r>
          </a:p>
          <a:p>
            <a:pPr eaLnBrk="0" hangingPunct="0"/>
            <a:endParaRPr lang="cs-CZ" sz="1100"/>
          </a:p>
          <a:p>
            <a:pPr eaLnBrk="0" hangingPunct="0"/>
            <a:r>
              <a:rPr lang="cs-CZ" sz="2000" b="1" u="sng">
                <a:solidFill>
                  <a:srgbClr val="FF0000"/>
                </a:solidFill>
                <a:cs typeface="Times New Roman" pitchFamily="18" charset="0"/>
              </a:rPr>
              <a:t>1. Je savec</a:t>
            </a:r>
            <a:r>
              <a:rPr lang="cs-CZ" sz="2000" b="1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sz="2000" b="1">
                <a:cs typeface="Times New Roman" pitchFamily="18" charset="0"/>
              </a:rPr>
              <a:t>– samice rodí živá mláďata a živí je mateřským mlékem.</a:t>
            </a:r>
          </a:p>
          <a:p>
            <a:pPr eaLnBrk="0" hangingPunct="0"/>
            <a:endParaRPr lang="cs-CZ" sz="1100" b="1"/>
          </a:p>
          <a:p>
            <a:pPr eaLnBrk="0" hangingPunct="0"/>
            <a:r>
              <a:rPr lang="cs-CZ" sz="2000" b="1" u="sng">
                <a:solidFill>
                  <a:srgbClr val="FF0000"/>
                </a:solidFill>
                <a:cs typeface="Times New Roman" pitchFamily="18" charset="0"/>
              </a:rPr>
              <a:t>2. Je šelma psovitá</a:t>
            </a:r>
            <a:r>
              <a:rPr lang="cs-CZ" sz="2000" b="1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sz="2000" b="1">
                <a:cs typeface="Times New Roman" pitchFamily="18" charset="0"/>
              </a:rPr>
              <a:t>– loví tak, že kořist vypátrá čichem a potom ji uštve </a:t>
            </a:r>
            <a:endParaRPr lang="cs-CZ" sz="1100" b="1"/>
          </a:p>
          <a:p>
            <a:pPr eaLnBrk="0" hangingPunct="0"/>
            <a:r>
              <a:rPr lang="cs-CZ" sz="2000" b="1">
                <a:cs typeface="Times New Roman" pitchFamily="18" charset="0"/>
              </a:rPr>
              <a:t>                                   ( běží za ní tak dlouho, až se kořist vysílí ).</a:t>
            </a:r>
            <a:endParaRPr lang="cs-CZ" sz="1100" b="1"/>
          </a:p>
          <a:p>
            <a:pPr eaLnBrk="0" hangingPunct="0"/>
            <a:r>
              <a:rPr lang="cs-CZ" sz="2000" b="1" u="sng">
                <a:solidFill>
                  <a:srgbClr val="FF0000"/>
                </a:solidFill>
                <a:cs typeface="Times New Roman" pitchFamily="18" charset="0"/>
              </a:rPr>
              <a:t>3. Stavba těla:</a:t>
            </a:r>
          </a:p>
          <a:p>
            <a:pPr eaLnBrk="0" hangingPunct="0"/>
            <a:endParaRPr lang="cs-CZ" sz="1100" b="1"/>
          </a:p>
          <a:p>
            <a:pPr eaLnBrk="0" hangingPunct="0"/>
            <a:r>
              <a:rPr lang="cs-CZ" sz="2000" b="1">
                <a:cs typeface="Times New Roman" pitchFamily="18" charset="0"/>
              </a:rPr>
              <a:t>  a) hlava – na hlavě má smyslové orgány: oči, uši, </a:t>
            </a:r>
          </a:p>
          <a:p>
            <a:pPr eaLnBrk="0" hangingPunct="0"/>
            <a:r>
              <a:rPr lang="cs-CZ" sz="2000" b="1">
                <a:cs typeface="Times New Roman" pitchFamily="18" charset="0"/>
              </a:rPr>
              <a:t>                   v dutině nosní výborný čich,</a:t>
            </a:r>
            <a:endParaRPr lang="cs-CZ" sz="1100" b="1"/>
          </a:p>
          <a:p>
            <a:pPr eaLnBrk="0" hangingPunct="0"/>
            <a:r>
              <a:rPr lang="cs-CZ" sz="2000" b="1">
                <a:cs typeface="Times New Roman" pitchFamily="18" charset="0"/>
              </a:rPr>
              <a:t>                   v dutině ústní chrup se silnými špičáky a trháky.</a:t>
            </a:r>
            <a:endParaRPr lang="cs-CZ" sz="1100" b="1"/>
          </a:p>
          <a:p>
            <a:pPr eaLnBrk="0" hangingPunct="0"/>
            <a:r>
              <a:rPr lang="cs-CZ" sz="2000" b="1">
                <a:cs typeface="Times New Roman" pitchFamily="18" charset="0"/>
              </a:rPr>
              <a:t>   b) trup s ocasem</a:t>
            </a:r>
            <a:endParaRPr lang="cs-CZ" sz="1100" b="1"/>
          </a:p>
          <a:p>
            <a:pPr eaLnBrk="0" hangingPunct="0"/>
            <a:r>
              <a:rPr lang="cs-CZ" sz="2000" b="1">
                <a:cs typeface="Times New Roman" pitchFamily="18" charset="0"/>
              </a:rPr>
              <a:t>   c) přední a zadní končetiny</a:t>
            </a:r>
          </a:p>
          <a:p>
            <a:pPr eaLnBrk="0" hangingPunct="0"/>
            <a:endParaRPr lang="cs-CZ" sz="1100" b="1"/>
          </a:p>
          <a:p>
            <a:pPr eaLnBrk="0" hangingPunct="0"/>
            <a:r>
              <a:rPr lang="cs-CZ" sz="2000" b="1">
                <a:cs typeface="Times New Roman" pitchFamily="18" charset="0"/>
              </a:rPr>
              <a:t> Na povrchu těla má kůži porostlou srstí.</a:t>
            </a:r>
            <a:endParaRPr lang="cs-CZ" sz="32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642938"/>
            <a:ext cx="55721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357188"/>
            <a:ext cx="3429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928688"/>
            <a:ext cx="4357688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50" y="3214688"/>
            <a:ext cx="4572000" cy="339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357188" y="649288"/>
            <a:ext cx="8099425" cy="1370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 u="sng">
                <a:solidFill>
                  <a:srgbClr val="FF0000"/>
                </a:solidFill>
                <a:cs typeface="Times New Roman" pitchFamily="18" charset="0"/>
              </a:rPr>
              <a:t>Rodina</a:t>
            </a:r>
            <a:r>
              <a:rPr lang="cs-CZ" sz="2400" b="1">
                <a:cs typeface="Times New Roman" pitchFamily="18" charset="0"/>
              </a:rPr>
              <a:t> – pes (samec), fena (samice), štěňata (mláďata)</a:t>
            </a:r>
          </a:p>
          <a:p>
            <a:endParaRPr lang="cs-CZ" sz="1200" b="1"/>
          </a:p>
          <a:p>
            <a:pPr eaLnBrk="0" hangingPunct="0"/>
            <a:r>
              <a:rPr lang="cs-CZ" sz="2400" b="1" u="sng">
                <a:solidFill>
                  <a:srgbClr val="FF0000"/>
                </a:solidFill>
                <a:cs typeface="Times New Roman" pitchFamily="18" charset="0"/>
              </a:rPr>
              <a:t>Význam</a:t>
            </a:r>
            <a:r>
              <a:rPr lang="cs-CZ" sz="2400" b="1">
                <a:cs typeface="Times New Roman" pitchFamily="18" charset="0"/>
              </a:rPr>
              <a:t> – je užitečným společníkem lidí.  </a:t>
            </a:r>
          </a:p>
          <a:p>
            <a:pPr eaLnBrk="0" hangingPunct="0"/>
            <a:r>
              <a:rPr lang="cs-CZ" sz="2400" b="1">
                <a:cs typeface="Times New Roman" pitchFamily="18" charset="0"/>
              </a:rPr>
              <a:t>                 Šlechtěním psů vznikla různá plemena.</a:t>
            </a:r>
            <a:endParaRPr lang="cs-CZ" sz="1200" b="1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75" y="22145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3071813"/>
            <a:ext cx="2214563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25" y="2571750"/>
            <a:ext cx="1828800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50" y="44291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1071563" y="2643188"/>
            <a:ext cx="6429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http://commons.wikimedia.org/wiki/File:Eye_of_a_dog.jpg</a:t>
            </a:r>
          </a:p>
        </p:txBody>
      </p:sp>
      <p:sp>
        <p:nvSpPr>
          <p:cNvPr id="18434" name="Obdélník 2"/>
          <p:cNvSpPr>
            <a:spLocks noChangeArrowheads="1"/>
          </p:cNvSpPr>
          <p:nvPr/>
        </p:nvSpPr>
        <p:spPr bwMode="auto">
          <a:xfrm>
            <a:off x="1071563" y="3286125"/>
            <a:ext cx="6429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http://commons.wikimedia.org/wiki/File:Muzzle_dogs.jpg</a:t>
            </a:r>
          </a:p>
        </p:txBody>
      </p:sp>
      <p:sp>
        <p:nvSpPr>
          <p:cNvPr id="18435" name="Obdélník 3"/>
          <p:cNvSpPr>
            <a:spLocks noChangeArrowheads="1"/>
          </p:cNvSpPr>
          <p:nvPr/>
        </p:nvSpPr>
        <p:spPr bwMode="auto">
          <a:xfrm>
            <a:off x="1071563" y="1928813"/>
            <a:ext cx="5929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http://commons.wikimedia.org/wiki/File:Skus_psa.jpg</a:t>
            </a:r>
          </a:p>
        </p:txBody>
      </p:sp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1071563" y="785813"/>
            <a:ext cx="2714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Použité zdroje :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www.office.microsoft 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186</Words>
  <Application>Microsoft Office PowerPoint</Application>
  <PresentationFormat>On-screen Show (4:3)</PresentationFormat>
  <Paragraphs>57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8</cp:revision>
  <dcterms:created xsi:type="dcterms:W3CDTF">2014-03-13T16:22:32Z</dcterms:created>
  <dcterms:modified xsi:type="dcterms:W3CDTF">2014-03-18T14:49:52Z</dcterms:modified>
</cp:coreProperties>
</file>