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D17569-9780-49EF-BF70-0345089579CD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91B7CD-D4F7-4CE9-913B-AA47CB768A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A33A14-1EB7-4AA0-AD2D-AA36B3F7CB62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0395C9-2226-4D3D-AAF6-575A3D28FE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CE31AD-6B36-4F56-824D-CF6440DB6780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B2AC9-46DF-43B1-A4E2-3784FCC742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6EF288-73A2-4566-A8BF-AE37AA180FBD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E80F7B-E41E-43F9-B67C-198017953E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DF8C31-D63E-40C4-AEB0-B60B58B10726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C4DD1C-BC6A-44D2-81D6-167E74AEB7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4E0C33-F21D-4F9A-B69A-C2BF41411CCF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F57F17-3B77-445A-826D-B61924899B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063BDC-2C19-45B2-BF7A-6CD613949E4E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CDE4B0-0B4F-4CC6-9ADB-D85694C3A6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C1380B-4AF5-4060-A487-A26505A3B00C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1C48-ED18-4CC9-8B27-BAD491A9DE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FE4BC8-1844-4722-AC53-98B3BE0C08B0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C80F4E-F5CC-490D-862A-74EBFFB552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AAD142-854D-469D-9174-214694EA3EBA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2653ED-B721-4FBF-94F5-87D2AD1790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D1BEFE-B846-4E80-BC1F-237DE9697384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DB570B-D140-4E74-91F5-FC6EC42D8B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137AEE7-D06B-48D4-B314-2CDAE130BA6C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9F23E7B-7C56-4BC7-9ED7-341E6E8447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youtube.com/watch?v=aT5LFZbaa80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youtube.com/watch?v=64IgdUPQkFo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88" y="0"/>
            <a:ext cx="4067175" cy="890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00188" y="1450975"/>
          <a:ext cx="6143625" cy="4976813"/>
        </p:xfrm>
        <a:graphic>
          <a:graphicData uri="http://schemas.openxmlformats.org/drawingml/2006/table">
            <a:tbl>
              <a:tblPr/>
              <a:tblGrid>
                <a:gridCol w="2273300"/>
                <a:gridCol w="3870325"/>
              </a:tblGrid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Poslední Přemyslovci 2. část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Výklad nové látky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Zuzana Šmerdová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601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si lépe osvojí nové učivo pomocí názorných ukázek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slova, pojmy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Václav II. a III.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jeho svět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DUM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I. stupeň, základní vzdělávání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Ověřeno dne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21.3.2014</a:t>
                      </a: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Třída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4. 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Vlastivěda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Učitel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Zuzana Šmerdová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625" marR="47625" marT="28575" marB="2857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3361" name="Rectangle 1"/>
          <p:cNvSpPr>
            <a:spLocks noChangeArrowheads="1"/>
          </p:cNvSpPr>
          <p:nvPr/>
        </p:nvSpPr>
        <p:spPr bwMode="auto">
          <a:xfrm>
            <a:off x="1500188" y="92868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1400" b="1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lang="cs-CZ">
              <a:ea typeface="Calibri" pitchFamily="34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extovéPole 1"/>
          <p:cNvSpPr txBox="1">
            <a:spLocks noChangeArrowheads="1"/>
          </p:cNvSpPr>
          <p:nvPr/>
        </p:nvSpPr>
        <p:spPr bwMode="auto">
          <a:xfrm>
            <a:off x="642938" y="714375"/>
            <a:ext cx="8516937" cy="4903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0070C0"/>
                </a:solidFill>
                <a:latin typeface="Calibri" pitchFamily="34" charset="0"/>
              </a:rPr>
              <a:t>Čech za vlády posledních Přem</a:t>
            </a:r>
            <a:r>
              <a:rPr lang="cs-CZ" sz="4000" b="1">
                <a:solidFill>
                  <a:srgbClr val="0070C0"/>
                </a:solidFill>
              </a:rPr>
              <a:t>y</a:t>
            </a:r>
            <a:r>
              <a:rPr lang="cs-CZ" sz="4000" b="1">
                <a:solidFill>
                  <a:srgbClr val="0070C0"/>
                </a:solidFill>
                <a:latin typeface="Calibri" pitchFamily="34" charset="0"/>
              </a:rPr>
              <a:t>slovců </a:t>
            </a:r>
          </a:p>
          <a:p>
            <a:r>
              <a:rPr lang="cs-CZ" sz="2400" b="1">
                <a:latin typeface="Calibri" pitchFamily="34" charset="0"/>
              </a:rPr>
              <a:t>2.část</a:t>
            </a:r>
          </a:p>
          <a:p>
            <a:endParaRPr lang="cs-CZ" sz="2400" b="1">
              <a:latin typeface="Calibri" pitchFamily="34" charset="0"/>
            </a:endParaRPr>
          </a:p>
          <a:p>
            <a:r>
              <a:rPr lang="cs-CZ" sz="2400" b="1">
                <a:latin typeface="Calibri" pitchFamily="34" charset="0"/>
              </a:rPr>
              <a:t>Vlády se ujal Přemyslův syn </a:t>
            </a:r>
            <a:r>
              <a:rPr lang="cs-CZ" sz="2400" b="1">
                <a:solidFill>
                  <a:srgbClr val="0070C0"/>
                </a:solidFill>
                <a:latin typeface="Calibri" pitchFamily="34" charset="0"/>
              </a:rPr>
              <a:t>Václav II</a:t>
            </a:r>
            <a:r>
              <a:rPr lang="cs-CZ" sz="2400" b="1">
                <a:latin typeface="Calibri" pitchFamily="34" charset="0"/>
              </a:rPr>
              <a:t>.</a:t>
            </a:r>
          </a:p>
          <a:p>
            <a:endParaRPr lang="cs-CZ" sz="2400" b="1">
              <a:latin typeface="Calibri" pitchFamily="34" charset="0"/>
            </a:endParaRPr>
          </a:p>
          <a:p>
            <a:r>
              <a:rPr lang="cs-CZ" sz="2400" b="1">
                <a:latin typeface="Calibri" pitchFamily="34" charset="0"/>
              </a:rPr>
              <a:t>České království se stalo zase mocnou zemí.</a:t>
            </a:r>
          </a:p>
          <a:p>
            <a:endParaRPr lang="cs-CZ" sz="2400" b="1">
              <a:latin typeface="Calibri" pitchFamily="34" charset="0"/>
            </a:endParaRPr>
          </a:p>
          <a:p>
            <a:r>
              <a:rPr lang="cs-CZ" sz="2400" b="1">
                <a:latin typeface="Calibri" pitchFamily="34" charset="0"/>
              </a:rPr>
              <a:t>V </a:t>
            </a:r>
            <a:r>
              <a:rPr lang="cs-CZ" sz="2400" b="1">
                <a:solidFill>
                  <a:srgbClr val="0070C0"/>
                </a:solidFill>
                <a:latin typeface="Calibri" pitchFamily="34" charset="0"/>
              </a:rPr>
              <a:t>Kutné Hoře </a:t>
            </a:r>
            <a:r>
              <a:rPr lang="cs-CZ" sz="2400" b="1">
                <a:latin typeface="Calibri" pitchFamily="34" charset="0"/>
              </a:rPr>
              <a:t>objevili stříbro.</a:t>
            </a:r>
          </a:p>
          <a:p>
            <a:endParaRPr lang="cs-CZ" sz="2400" b="1">
              <a:latin typeface="Calibri" pitchFamily="34" charset="0"/>
            </a:endParaRPr>
          </a:p>
          <a:p>
            <a:r>
              <a:rPr lang="cs-CZ" sz="2400" b="1">
                <a:latin typeface="Calibri" pitchFamily="34" charset="0"/>
              </a:rPr>
              <a:t>Václav II. Dal razit první české mince </a:t>
            </a:r>
            <a:r>
              <a:rPr lang="cs-CZ" sz="2800" b="1">
                <a:latin typeface="Calibri" pitchFamily="34" charset="0"/>
              </a:rPr>
              <a:t>:</a:t>
            </a:r>
          </a:p>
          <a:p>
            <a:endParaRPr lang="cs-CZ" sz="2800" b="1">
              <a:latin typeface="Calibri" pitchFamily="34" charset="0"/>
            </a:endParaRPr>
          </a:p>
          <a:p>
            <a:r>
              <a:rPr lang="cs-CZ" sz="2800" b="1">
                <a:solidFill>
                  <a:srgbClr val="0070C0"/>
                </a:solidFill>
                <a:latin typeface="Calibri" pitchFamily="34" charset="0"/>
              </a:rPr>
              <a:t>PRAŽSKÉ GROŠE</a:t>
            </a:r>
            <a:endParaRPr lang="cs-CZ" sz="2400" b="1">
              <a:solidFill>
                <a:srgbClr val="0070C0"/>
              </a:solidFill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1"/>
          <p:cNvSpPr txBox="1">
            <a:spLocks noChangeArrowheads="1"/>
          </p:cNvSpPr>
          <p:nvPr/>
        </p:nvSpPr>
        <p:spPr bwMode="auto">
          <a:xfrm>
            <a:off x="642938" y="1143000"/>
            <a:ext cx="37338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Václav II. – jak to tedy bylo :</a:t>
            </a:r>
          </a:p>
        </p:txBody>
      </p:sp>
      <p:pic>
        <p:nvPicPr>
          <p:cNvPr id="15362" name="Picture 1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86188" y="2000250"/>
            <a:ext cx="3429000" cy="3786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ovéPole 1"/>
          <p:cNvSpPr txBox="1">
            <a:spLocks noChangeArrowheads="1"/>
          </p:cNvSpPr>
          <p:nvPr/>
        </p:nvSpPr>
        <p:spPr bwMode="auto">
          <a:xfrm>
            <a:off x="785813" y="928688"/>
            <a:ext cx="5765800" cy="410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Václav II. zemřel.</a:t>
            </a:r>
          </a:p>
          <a:p>
            <a:endParaRPr lang="cs-CZ" sz="2400" b="1">
              <a:latin typeface="Calibri" pitchFamily="34" charset="0"/>
            </a:endParaRPr>
          </a:p>
          <a:p>
            <a:r>
              <a:rPr lang="cs-CZ" sz="2400" b="1">
                <a:latin typeface="Calibri" pitchFamily="34" charset="0"/>
              </a:rPr>
              <a:t>Vlády se ujal jeho syn </a:t>
            </a:r>
            <a:r>
              <a:rPr lang="cs-CZ" sz="2400" b="1">
                <a:solidFill>
                  <a:srgbClr val="0070C0"/>
                </a:solidFill>
                <a:latin typeface="Calibri" pitchFamily="34" charset="0"/>
              </a:rPr>
              <a:t>Václav III</a:t>
            </a:r>
            <a:r>
              <a:rPr lang="cs-CZ" sz="2400" b="1">
                <a:latin typeface="Calibri" pitchFamily="34" charset="0"/>
              </a:rPr>
              <a:t>.</a:t>
            </a:r>
          </a:p>
          <a:p>
            <a:endParaRPr lang="cs-CZ" sz="2400" b="1">
              <a:latin typeface="Calibri" pitchFamily="34" charset="0"/>
            </a:endParaRPr>
          </a:p>
          <a:p>
            <a:r>
              <a:rPr lang="cs-CZ" sz="2400" b="1">
                <a:latin typeface="Calibri" pitchFamily="34" charset="0"/>
              </a:rPr>
              <a:t>Panoval po</a:t>
            </a:r>
            <a:r>
              <a:rPr lang="cs-CZ" sz="2400" b="1"/>
              <a:t>u</a:t>
            </a:r>
            <a:r>
              <a:rPr lang="cs-CZ" sz="2400" b="1">
                <a:latin typeface="Calibri" pitchFamily="34" charset="0"/>
              </a:rPr>
              <a:t>hý rok.</a:t>
            </a:r>
          </a:p>
          <a:p>
            <a:endParaRPr lang="cs-CZ" sz="2400" b="1">
              <a:latin typeface="Calibri" pitchFamily="34" charset="0"/>
            </a:endParaRPr>
          </a:p>
          <a:p>
            <a:r>
              <a:rPr lang="cs-CZ" sz="2400" b="1">
                <a:latin typeface="Calibri" pitchFamily="34" charset="0"/>
              </a:rPr>
              <a:t>V roce </a:t>
            </a:r>
            <a:r>
              <a:rPr lang="cs-CZ" sz="2400" b="1">
                <a:solidFill>
                  <a:srgbClr val="0070C0"/>
                </a:solidFill>
                <a:latin typeface="Calibri" pitchFamily="34" charset="0"/>
              </a:rPr>
              <a:t>1306</a:t>
            </a:r>
            <a:r>
              <a:rPr lang="cs-CZ" sz="2400" b="1">
                <a:latin typeface="Calibri" pitchFamily="34" charset="0"/>
              </a:rPr>
              <a:t> byl zavražděn v </a:t>
            </a:r>
            <a:r>
              <a:rPr lang="cs-CZ" sz="2400" b="1">
                <a:solidFill>
                  <a:srgbClr val="0070C0"/>
                </a:solidFill>
                <a:latin typeface="Calibri" pitchFamily="34" charset="0"/>
              </a:rPr>
              <a:t>Olomouci</a:t>
            </a:r>
            <a:r>
              <a:rPr lang="cs-CZ" sz="2400" b="1">
                <a:latin typeface="Calibri" pitchFamily="34" charset="0"/>
              </a:rPr>
              <a:t>.</a:t>
            </a:r>
          </a:p>
          <a:p>
            <a:endParaRPr lang="cs-CZ" sz="2400" b="1">
              <a:latin typeface="Calibri" pitchFamily="34" charset="0"/>
            </a:endParaRPr>
          </a:p>
          <a:p>
            <a:r>
              <a:rPr lang="cs-CZ" sz="2400" b="1">
                <a:latin typeface="Calibri" pitchFamily="34" charset="0"/>
              </a:rPr>
              <a:t>Rod Přemyslovců tímto </a:t>
            </a:r>
            <a:r>
              <a:rPr lang="cs-CZ" sz="2400" b="1">
                <a:solidFill>
                  <a:srgbClr val="0070C0"/>
                </a:solidFill>
                <a:latin typeface="Calibri" pitchFamily="34" charset="0"/>
              </a:rPr>
              <a:t>vymírá po meči</a:t>
            </a:r>
            <a:r>
              <a:rPr lang="cs-CZ" sz="2400" b="1">
                <a:latin typeface="Calibri" pitchFamily="34" charset="0"/>
              </a:rPr>
              <a:t>.</a:t>
            </a:r>
          </a:p>
          <a:p>
            <a:endParaRPr lang="cs-CZ" sz="2400" b="1">
              <a:latin typeface="Calibri" pitchFamily="34" charset="0"/>
            </a:endParaRPr>
          </a:p>
          <a:p>
            <a:r>
              <a:rPr lang="cs-CZ" sz="2400" b="1">
                <a:latin typeface="Calibri" pitchFamily="34" charset="0"/>
              </a:rPr>
              <a:t>Není žádný mužský potomek a následovník.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ovéPole 2"/>
          <p:cNvSpPr txBox="1">
            <a:spLocks noChangeArrowheads="1"/>
          </p:cNvSpPr>
          <p:nvPr/>
        </p:nvSpPr>
        <p:spPr bwMode="auto">
          <a:xfrm>
            <a:off x="714375" y="1071563"/>
            <a:ext cx="35020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Podívejme se</a:t>
            </a:r>
            <a:r>
              <a:rPr lang="cs-CZ" sz="2400" b="1"/>
              <a:t>,</a:t>
            </a:r>
            <a:r>
              <a:rPr lang="cs-CZ" sz="2400" b="1">
                <a:latin typeface="Calibri" pitchFamily="34" charset="0"/>
              </a:rPr>
              <a:t> jak to bylo :</a:t>
            </a:r>
          </a:p>
        </p:txBody>
      </p:sp>
      <p:pic>
        <p:nvPicPr>
          <p:cNvPr id="17410" name="Picture 1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57625" y="1785938"/>
            <a:ext cx="3429000" cy="3929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Obdélník 1"/>
          <p:cNvSpPr>
            <a:spLocks noChangeArrowheads="1"/>
          </p:cNvSpPr>
          <p:nvPr/>
        </p:nvSpPr>
        <p:spPr bwMode="auto">
          <a:xfrm>
            <a:off x="857250" y="2000250"/>
            <a:ext cx="58578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http://www.youtube.com/watch?v=aT5LFZbaa80</a:t>
            </a:r>
          </a:p>
        </p:txBody>
      </p:sp>
      <p:sp>
        <p:nvSpPr>
          <p:cNvPr id="18434" name="Obdélník 2"/>
          <p:cNvSpPr>
            <a:spLocks noChangeArrowheads="1"/>
          </p:cNvSpPr>
          <p:nvPr/>
        </p:nvSpPr>
        <p:spPr bwMode="auto">
          <a:xfrm>
            <a:off x="857250" y="2714625"/>
            <a:ext cx="52149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http://www.youtube.com/watch?v=64IgdUPQkFo</a:t>
            </a:r>
          </a:p>
        </p:txBody>
      </p:sp>
      <p:sp>
        <p:nvSpPr>
          <p:cNvPr id="18435" name="TextovéPole 3"/>
          <p:cNvSpPr txBox="1">
            <a:spLocks noChangeArrowheads="1"/>
          </p:cNvSpPr>
          <p:nvPr/>
        </p:nvSpPr>
        <p:spPr bwMode="auto">
          <a:xfrm>
            <a:off x="857250" y="857250"/>
            <a:ext cx="266065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Použité zdroje :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www.office.microsoft.com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155</Words>
  <Application>Microsoft Office PowerPoint</Application>
  <PresentationFormat>On-screen Show (4:3)</PresentationFormat>
  <Paragraphs>59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Arial</vt:lpstr>
      <vt:lpstr>Calibri</vt:lpstr>
      <vt:lpstr>Times New Roman</vt:lpstr>
      <vt:lpstr>Motiv sady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DUM</cp:lastModifiedBy>
  <cp:revision>5</cp:revision>
  <dcterms:created xsi:type="dcterms:W3CDTF">2014-03-16T10:14:26Z</dcterms:created>
  <dcterms:modified xsi:type="dcterms:W3CDTF">2014-03-18T15:03:14Z</dcterms:modified>
</cp:coreProperties>
</file>