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9" r:id="rId11"/>
    <p:sldId id="258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1398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3.cn.cz/1180956279_zeleznice-koleje.jpg" TargetMode="External"/><Relationship Id="rId5" Type="http://schemas.openxmlformats.org/officeDocument/2006/relationships/hyperlink" Target="http://www.myslenkove-mapy.cz/res/WLX.Content.Library/img/58tlCp7W/shutterstock_71910829m.jpeg" TargetMode="External"/><Relationship Id="rId4" Type="http://schemas.openxmlformats.org/officeDocument/2006/relationships/hyperlink" Target="http://www.chovani.eu/web/media_image/261-article-1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strosurf.com/luxorion/Sciences/titanic-jason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d3n3qxhzfbge8y.cloudfront.net/wp-content/uploads/2012/12/right-way-wrong-way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femina.cz/uploads/660x412/files/par_hadka.jpg" TargetMode="External"/><Relationship Id="rId5" Type="http://schemas.openxmlformats.org/officeDocument/2006/relationships/hyperlink" Target="http://www.veve3.com/img/hadka.jpg" TargetMode="External"/><Relationship Id="rId4" Type="http://schemas.openxmlformats.org/officeDocument/2006/relationships/hyperlink" Target="http://cina.yin.cz/historie/zemetreseni-tchang-san-1976/fotografie/tang-san-kolej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291943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4¨2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Morálka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 Etika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Etika, svědomí, hodnoty, odpovědnost, filozofie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3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Morálka </a:t>
            </a:r>
            <a:r>
              <a:rPr lang="cs-CZ" sz="2800" b="1" dirty="0" smtClean="0"/>
              <a:t>2 </a:t>
            </a:r>
            <a:r>
              <a:rPr lang="cs-CZ" sz="2800" b="1" dirty="0" smtClean="0"/>
              <a:t>– Etika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42_837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539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Morálka (2) - Etika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Co je to etika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Svědomí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ET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etika?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zabývá se zkoumáním hodnot, na kterých stojí morálka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281286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je to </a:t>
            </a:r>
            <a:r>
              <a:rPr lang="cs-CZ" sz="2000" dirty="0"/>
              <a:t>teorie </a:t>
            </a:r>
            <a:r>
              <a:rPr lang="cs-CZ" sz="2000" dirty="0" smtClean="0"/>
              <a:t>morálky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28736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619672" y="367696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je to součást filozofie</a:t>
            </a:r>
            <a:endParaRPr lang="cs-CZ" sz="2000" dirty="0"/>
          </a:p>
        </p:txBody>
      </p:sp>
      <p:sp>
        <p:nvSpPr>
          <p:cNvPr id="37" name="Šipka doprava 36"/>
          <p:cNvSpPr/>
          <p:nvPr/>
        </p:nvSpPr>
        <p:spPr>
          <a:xfrm>
            <a:off x="827584" y="37377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13483" y="3645024"/>
            <a:ext cx="5318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-co je to morálka?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31167" y="4767535"/>
            <a:ext cx="5273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-co je to filozofie?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3" grpId="0" animBg="1"/>
      <p:bldP spid="34" grpId="0" animBg="1"/>
      <p:bldP spid="36" grpId="0" animBg="1"/>
      <p:bldP spid="37" grpId="0" animBg="1"/>
      <p:bldP spid="4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ET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další významy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etika žurnalistická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281286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etika </a:t>
            </a:r>
            <a:r>
              <a:rPr lang="cs-CZ" sz="2000" dirty="0" smtClean="0"/>
              <a:t>environmetální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28736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619672" y="367696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etika </a:t>
            </a:r>
            <a:r>
              <a:rPr lang="cs-CZ" sz="2000" dirty="0" smtClean="0"/>
              <a:t>individuální</a:t>
            </a:r>
            <a:endParaRPr lang="cs-CZ" sz="2000" dirty="0"/>
          </a:p>
        </p:txBody>
      </p:sp>
      <p:sp>
        <p:nvSpPr>
          <p:cNvPr id="37" name="Šipka doprava 36"/>
          <p:cNvSpPr/>
          <p:nvPr/>
        </p:nvSpPr>
        <p:spPr>
          <a:xfrm>
            <a:off x="827584" y="37377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2050" name="Picture 2" descr="http://www.chovani.eu/web/media_image/261-article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327" y="1844824"/>
            <a:ext cx="442849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trickynikki.estranky.cz/img/original/212/krajin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327" y="2220833"/>
            <a:ext cx="4396411" cy="329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52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3" grpId="0" animBg="1"/>
      <p:bldP spid="34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SVĚDOMÍ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svědomí?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2880320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vnitřní schopnost zhodnotit své chování, své postoje a soudit je (</a:t>
            </a:r>
            <a:r>
              <a:rPr lang="cs-CZ" sz="2000" i="1" dirty="0"/>
              <a:t>sebereflexe</a:t>
            </a:r>
            <a:r>
              <a:rPr lang="cs-CZ" sz="2000" dirty="0"/>
              <a:t>)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3443413"/>
            <a:ext cx="288032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schopnost „podívat se“ na sebe jinýma </a:t>
            </a:r>
            <a:r>
              <a:rPr lang="cs-CZ" sz="2000" dirty="0" smtClean="0"/>
              <a:t>očima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3504181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619672" y="4285545"/>
            <a:ext cx="2880320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správné je nemuset se za sebe stydět (</a:t>
            </a:r>
            <a:r>
              <a:rPr lang="cs-CZ" sz="2000" i="1" dirty="0"/>
              <a:t>ale oprávněně</a:t>
            </a:r>
            <a:r>
              <a:rPr lang="cs-CZ" sz="2000" dirty="0"/>
              <a:t>)</a:t>
            </a:r>
          </a:p>
        </p:txBody>
      </p:sp>
      <p:sp>
        <p:nvSpPr>
          <p:cNvPr id="37" name="Šipka doprava 36"/>
          <p:cNvSpPr/>
          <p:nvPr/>
        </p:nvSpPr>
        <p:spPr>
          <a:xfrm>
            <a:off x="827584" y="4346313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3076" name="Picture 4" descr="http://www.myslenkove-mapy.cz/res/WLX.Content.Library/img/58tlCp7W/shutterstock_71910829m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844824"/>
            <a:ext cx="4536503" cy="382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46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3" grpId="0" animBg="1"/>
      <p:bldP spid="34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SVĚDOMÍ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viz i prezidentský či poslanecký slib (</a:t>
            </a:r>
            <a:r>
              <a:rPr lang="cs-CZ" sz="2000" i="1" dirty="0"/>
              <a:t>obsahuje – na svou čest a svědomí</a:t>
            </a:r>
            <a:r>
              <a:rPr lang="cs-CZ" sz="2000" dirty="0"/>
              <a:t>)</a:t>
            </a:r>
          </a:p>
        </p:txBody>
      </p:sp>
      <p:sp>
        <p:nvSpPr>
          <p:cNvPr id="3" name="AutoShape 4" descr="http://img.cz.prg.cmestatic.com/media/images/750x750/Mar2013/1467741.jpg%3Fce9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AutoShape 6" descr="http://img.cz.prg.cmestatic.com/media/images/750x750/Mar2013/1467741.jpg%3Fce9f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8" descr="http://img.cz.prg.cmestatic.com/media/images/750x750/Mar2013/1467741.jpg%3Fce9f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10" descr="http://img.cz.prg.cmestatic.com/media/images/750x750/Mar2013/1467741.jpg%3Fce9f"/>
          <p:cNvSpPr>
            <a:spLocks noChangeAspect="1" noChangeArrowheads="1"/>
          </p:cNvSpPr>
          <p:nvPr/>
        </p:nvSpPr>
        <p:spPr bwMode="auto">
          <a:xfrm>
            <a:off x="520700" y="320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463623" y="1772816"/>
            <a:ext cx="62167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-sledoval jsi v televizi</a:t>
            </a:r>
          </a:p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prezidentský slib?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19123" y="3690898"/>
            <a:ext cx="82965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-je dobře, že obsahuje slova </a:t>
            </a:r>
          </a:p>
          <a:p>
            <a:pPr algn="ctr"/>
            <a:r>
              <a:rPr lang="cs-CZ" sz="5400" b="1" cap="none" spc="0" dirty="0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čest a svědomí?</a:t>
            </a:r>
            <a:endParaRPr lang="cs-CZ" sz="5400" b="1" cap="none" spc="0" dirty="0">
              <a:ln w="31550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465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SVĚDOMÍ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druhy svědomí: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2020778"/>
            <a:ext cx="25202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prvek nestrannosti 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2020778"/>
            <a:ext cx="46085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člověk se neřídí jen dle sebe, ale i tím, co na to okolí</a:t>
            </a:r>
          </a:p>
        </p:txBody>
      </p:sp>
      <p:pic>
        <p:nvPicPr>
          <p:cNvPr id="5122" name="Picture 2" descr="http://i3.cn.cz/1180956279_zeleznice-kolej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19" y="2996952"/>
            <a:ext cx="4267053" cy="284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ina.yin.cz/historie/zemetreseni-tchang-san-1976/fotografie/tang-san-kolej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202" y="2996951"/>
            <a:ext cx="3639317" cy="284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5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SVĚDOMÍ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druhy svědomí: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2020778"/>
            <a:ext cx="25202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prvek viny 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2020778"/>
            <a:ext cx="46085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„</a:t>
            </a:r>
            <a:r>
              <a:rPr lang="cs-CZ" sz="2000" dirty="0"/>
              <a:t>mít někoho na svědomí“ – manželské hádky </a:t>
            </a:r>
            <a:r>
              <a:rPr lang="cs-CZ" sz="2000" dirty="0" smtClean="0"/>
              <a:t>např.</a:t>
            </a:r>
            <a:endParaRPr lang="cs-CZ" sz="2000" dirty="0"/>
          </a:p>
        </p:txBody>
      </p:sp>
      <p:pic>
        <p:nvPicPr>
          <p:cNvPr id="6146" name="Picture 2" descr="http://www.veve3.com/img/had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12976"/>
            <a:ext cx="3143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femina.cz/uploads/660x412/files/par_had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632" y="3212975"/>
            <a:ext cx="3768848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4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SVĚDOMÍ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druhy svědomí: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2020778"/>
            <a:ext cx="25202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prvek odpovědnosti 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2020778"/>
            <a:ext cx="46085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„to si nevezmu na svědomí“ – při rozhodování</a:t>
            </a:r>
          </a:p>
        </p:txBody>
      </p:sp>
      <p:pic>
        <p:nvPicPr>
          <p:cNvPr id="7170" name="Picture 2" descr="http://d3n3qxhzfbge8y.cloudfront.net/wp-content/uploads/2012/12/right-way-wrong-wa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20837"/>
            <a:ext cx="3705865" cy="246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astrosurf.com/luxorion/Sciences/titanic-jas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983" y="3120836"/>
            <a:ext cx="4303296" cy="246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5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etika?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uveď významy etiky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svědomí?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64596" y="1587564"/>
            <a:ext cx="87719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AUTOR </a:t>
            </a:r>
            <a:r>
              <a:rPr lang="cs-CZ" sz="1200" dirty="0"/>
              <a:t>NEUVEDEN, Autor Neuveden. </a:t>
            </a:r>
            <a:r>
              <a:rPr lang="cs-CZ" sz="1200" i="1" dirty="0"/>
              <a:t>http://www.chovani.eu/</a:t>
            </a:r>
            <a:r>
              <a:rPr lang="cs-CZ" sz="1200" dirty="0"/>
              <a:t> [online]. [cit. 16.2.2014]. Dostupný na WWW: </a:t>
            </a:r>
            <a:r>
              <a:rPr lang="cs-CZ" sz="1200" u="sng" dirty="0">
                <a:hlinkClick r:id="rId4"/>
              </a:rPr>
              <a:t>http://www.chovani.eu/web/media_image/261-article-1.jpg</a:t>
            </a:r>
            <a:endParaRPr lang="cs-CZ" sz="1200" dirty="0"/>
          </a:p>
          <a:p>
            <a:r>
              <a:rPr lang="cs-CZ" sz="1200" dirty="0"/>
              <a:t> </a:t>
            </a:r>
          </a:p>
          <a:p>
            <a:r>
              <a:rPr lang="cs-CZ" sz="1200" dirty="0"/>
              <a:t>AUTOR NEUVEDEN, Autor Neuveden. </a:t>
            </a:r>
            <a:r>
              <a:rPr lang="cs-CZ" sz="1200" i="1" dirty="0"/>
              <a:t>hhttp://www.trickynikki.estranky.cz</a:t>
            </a:r>
            <a:r>
              <a:rPr lang="cs-CZ" sz="1200" dirty="0"/>
              <a:t> [online]. [cit. 16.2.2014]. Dostupný na WWW: hhttp://www.trickynikki.estranky.cz/img/original/212/krajina.jpg</a:t>
            </a:r>
          </a:p>
          <a:p>
            <a:r>
              <a:rPr lang="cs-CZ" sz="1200" dirty="0"/>
              <a:t> </a:t>
            </a:r>
          </a:p>
          <a:p>
            <a:r>
              <a:rPr lang="cs-CZ" sz="1200" dirty="0" smtClean="0"/>
              <a:t>AUTOR </a:t>
            </a:r>
            <a:r>
              <a:rPr lang="cs-CZ" sz="1200" dirty="0"/>
              <a:t>NEUVEDEN, Autor Neuveden. </a:t>
            </a:r>
            <a:r>
              <a:rPr lang="cs-CZ" sz="1200" i="1" dirty="0"/>
              <a:t>http://www.myslenkove-mapy.cz</a:t>
            </a:r>
            <a:r>
              <a:rPr lang="cs-CZ" sz="1200" dirty="0"/>
              <a:t> [online]. [cit. 16.2.2014]. Dostupný na WWW: </a:t>
            </a:r>
            <a:r>
              <a:rPr lang="cs-CZ" sz="1200" u="sng" dirty="0">
                <a:hlinkClick r:id="rId5"/>
              </a:rPr>
              <a:t>http://www.myslenkove-mapy.cz/res/WLX.Content.Library/img/58tlCp7W/shutterstock_71910829m.jpeg</a:t>
            </a:r>
            <a:endParaRPr lang="cs-CZ" sz="1200" dirty="0"/>
          </a:p>
          <a:p>
            <a:r>
              <a:rPr lang="cs-CZ" sz="1200" dirty="0"/>
              <a:t> </a:t>
            </a:r>
          </a:p>
          <a:p>
            <a:r>
              <a:rPr lang="cs-CZ" sz="1200" dirty="0" smtClean="0"/>
              <a:t>AUTOR </a:t>
            </a:r>
            <a:r>
              <a:rPr lang="cs-CZ" sz="1200" dirty="0"/>
              <a:t>NEUVEDEN, Autor Neuveden. </a:t>
            </a:r>
            <a:r>
              <a:rPr lang="cs-CZ" sz="1200" i="1" dirty="0"/>
              <a:t>http://i3.cn.cz</a:t>
            </a:r>
            <a:r>
              <a:rPr lang="cs-CZ" sz="1200" dirty="0"/>
              <a:t> [online]. [cit. 16.2.2014]. Dostupný na WWW: </a:t>
            </a:r>
            <a:r>
              <a:rPr lang="cs-CZ" sz="1200" u="sng" dirty="0">
                <a:hlinkClick r:id="rId6"/>
              </a:rPr>
              <a:t>http://i3.cn.cz/1180956279_zeleznice-koleje.jpg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20580" y="1746389"/>
            <a:ext cx="884390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http://cina.yin.cz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4"/>
              </a:rPr>
              <a:t>http://cina.yin.cz/historie/zemetreseni-tchang-san-1976/fotografie/tang-san-koleje.jpg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http://www.veve3.com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http://www.veve3.com/img/hadka.jpg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http://www.femina.cz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6"/>
              </a:rPr>
              <a:t>http://www.femina.cz/uploads/660x412/files/par_hadka.jpg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http://d3n3qxhzfbge8y.cloudfront.net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7"/>
              </a:rPr>
              <a:t>http://d3n3qxhzfbge8y.cloudfront.net/wp-content/uploads/2012/12/right-way-wrong-way.jpg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http://www.astrosurf.com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8"/>
              </a:rPr>
              <a:t>http://www.astrosurf.com/luxorion/Sciences/titanic-jason.jpg</a:t>
            </a:r>
            <a:endParaRPr lang="cs-CZ" sz="1500" dirty="0"/>
          </a:p>
          <a:p>
            <a:r>
              <a:rPr lang="cs-CZ" sz="15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1972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4894</TotalTime>
  <Words>475</Words>
  <Application>Microsoft Office PowerPoint</Application>
  <PresentationFormat>Předvádění na obrazovce (4:3)</PresentationFormat>
  <Paragraphs>126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315</cp:revision>
  <dcterms:created xsi:type="dcterms:W3CDTF">2010-11-01T23:40:31Z</dcterms:created>
  <dcterms:modified xsi:type="dcterms:W3CDTF">2014-03-18T16:23:40Z</dcterms:modified>
</cp:coreProperties>
</file>